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7" r:id="rId4"/>
    <p:sldId id="268" r:id="rId5"/>
    <p:sldId id="270" r:id="rId6"/>
    <p:sldId id="269" r:id="rId7"/>
    <p:sldId id="271" r:id="rId8"/>
    <p:sldId id="272" r:id="rId9"/>
    <p:sldId id="27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5151-4299-493D-9CB9-04983F907249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D215-3DC7-41C4-B784-ECBF11660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415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5151-4299-493D-9CB9-04983F907249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D215-3DC7-41C4-B784-ECBF11660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894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5151-4299-493D-9CB9-04983F907249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D215-3DC7-41C4-B784-ECBF11660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56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5151-4299-493D-9CB9-04983F907249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D215-3DC7-41C4-B784-ECBF11660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255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5151-4299-493D-9CB9-04983F907249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D215-3DC7-41C4-B784-ECBF11660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041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5151-4299-493D-9CB9-04983F907249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D215-3DC7-41C4-B784-ECBF11660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195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5151-4299-493D-9CB9-04983F907249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D215-3DC7-41C4-B784-ECBF11660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739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5151-4299-493D-9CB9-04983F907249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D215-3DC7-41C4-B784-ECBF11660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20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5151-4299-493D-9CB9-04983F907249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D215-3DC7-41C4-B784-ECBF11660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632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5151-4299-493D-9CB9-04983F907249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D215-3DC7-41C4-B784-ECBF11660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186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5151-4299-493D-9CB9-04983F907249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D215-3DC7-41C4-B784-ECBF11660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962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C5151-4299-493D-9CB9-04983F907249}" type="datetimeFigureOut">
              <a:rPr lang="ru-RU" smtClean="0"/>
              <a:t>19.01.2020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CD215-3DC7-41C4-B784-ECBF11660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Григорий\Desktop\Ирина\оформление\depositphotos_13686657-stock-photo-the-framing-for-misc-us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47817" y="1757766"/>
            <a:ext cx="498245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«Развитие речи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детей 4-5 лет»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96807" y="3789040"/>
            <a:ext cx="7429020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Консультация учителя-логопеда</a:t>
            </a:r>
          </a:p>
          <a:p>
            <a:pPr algn="r"/>
            <a:r>
              <a:rPr lang="ru-RU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ru-RU" sz="32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Кудяковой</a:t>
            </a:r>
            <a:r>
              <a:rPr lang="ru-RU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И. А.</a:t>
            </a:r>
            <a:endParaRPr lang="ru-RU" sz="32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817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Григорий\Desktop\Ирина\оформление\depositphotos_13686657-stock-photo-the-framing-for-misc-us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99592" y="536879"/>
            <a:ext cx="7632848" cy="60324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FF0000"/>
                </a:solidFill>
              </a:rPr>
              <a:t>Нормы </a:t>
            </a:r>
            <a:r>
              <a:rPr lang="ru-RU" sz="2400" b="1" i="1" dirty="0">
                <a:solidFill>
                  <a:srgbClr val="FF0000"/>
                </a:solidFill>
              </a:rPr>
              <a:t>речевого развития детей 4 – 5 </a:t>
            </a:r>
            <a:r>
              <a:rPr lang="ru-RU" sz="2400" b="1" i="1" dirty="0" smtClean="0">
                <a:solidFill>
                  <a:srgbClr val="FF0000"/>
                </a:solidFill>
              </a:rPr>
              <a:t>лет</a:t>
            </a:r>
          </a:p>
          <a:p>
            <a:pPr algn="ctr"/>
            <a:endParaRPr lang="ru-RU" sz="2400" b="1" dirty="0">
              <a:solidFill>
                <a:srgbClr val="FF0000"/>
              </a:solidFill>
            </a:endParaRPr>
          </a:p>
          <a:p>
            <a:r>
              <a:rPr lang="ru-RU" b="1" dirty="0">
                <a:solidFill>
                  <a:srgbClr val="7030A0"/>
                </a:solidFill>
              </a:rPr>
              <a:t>Несмотря на то, что все показатели очень индивидуальны, существуют нормы речевого развития детей 4 - 5 лет</a:t>
            </a:r>
            <a:r>
              <a:rPr lang="ru-RU" b="1" dirty="0" smtClean="0">
                <a:solidFill>
                  <a:srgbClr val="7030A0"/>
                </a:solidFill>
              </a:rPr>
              <a:t>.</a:t>
            </a:r>
          </a:p>
          <a:p>
            <a:endParaRPr lang="ru-RU" b="1" dirty="0">
              <a:solidFill>
                <a:srgbClr val="7030A0"/>
              </a:solidFill>
            </a:endParaRPr>
          </a:p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7030A0"/>
                </a:solidFill>
              </a:rPr>
              <a:t>Словарный </a:t>
            </a:r>
            <a:r>
              <a:rPr lang="ru-RU" b="1" dirty="0">
                <a:solidFill>
                  <a:srgbClr val="7030A0"/>
                </a:solidFill>
              </a:rPr>
              <a:t>запас 2000 слов и более</a:t>
            </a:r>
            <a:r>
              <a:rPr lang="ru-RU" b="1" dirty="0" smtClean="0">
                <a:solidFill>
                  <a:srgbClr val="7030A0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ru-RU" b="1" dirty="0">
                <a:solidFill>
                  <a:srgbClr val="7030A0"/>
                </a:solidFill>
              </a:rPr>
              <a:t>Предложения усложняются, состоят уже из 5-6 слов</a:t>
            </a:r>
            <a:r>
              <a:rPr lang="ru-RU" b="1" dirty="0" smtClean="0">
                <a:solidFill>
                  <a:srgbClr val="7030A0"/>
                </a:solidFill>
              </a:rPr>
              <a:t>.</a:t>
            </a:r>
            <a:endParaRPr lang="ru-RU" b="1" dirty="0">
              <a:solidFill>
                <a:srgbClr val="7030A0"/>
              </a:solidFill>
            </a:endParaRPr>
          </a:p>
          <a:p>
            <a:r>
              <a:rPr lang="ru-RU" b="1" dirty="0">
                <a:solidFill>
                  <a:srgbClr val="7030A0"/>
                </a:solidFill>
              </a:rPr>
              <a:t>3</a:t>
            </a:r>
            <a:r>
              <a:rPr lang="ru-RU" b="1" dirty="0" smtClean="0">
                <a:solidFill>
                  <a:srgbClr val="7030A0"/>
                </a:solidFill>
              </a:rPr>
              <a:t>. </a:t>
            </a:r>
            <a:r>
              <a:rPr lang="ru-RU" b="1" dirty="0">
                <a:solidFill>
                  <a:srgbClr val="7030A0"/>
                </a:solidFill>
              </a:rPr>
              <a:t>В речи активно используются обобщающие </a:t>
            </a:r>
            <a:r>
              <a:rPr lang="ru-RU" b="1" dirty="0" smtClean="0">
                <a:solidFill>
                  <a:srgbClr val="7030A0"/>
                </a:solidFill>
              </a:rPr>
              <a:t>слова, наречия</a:t>
            </a:r>
            <a:r>
              <a:rPr lang="ru-RU" b="1" dirty="0">
                <a:solidFill>
                  <a:srgbClr val="7030A0"/>
                </a:solidFill>
              </a:rPr>
              <a:t>,  прилагательные, множественная форма существительных, антонимы, синонимы.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4. </a:t>
            </a:r>
            <a:r>
              <a:rPr lang="ru-RU" b="1" dirty="0">
                <a:solidFill>
                  <a:srgbClr val="7030A0"/>
                </a:solidFill>
              </a:rPr>
              <a:t>Называет животных и их детенышей, времена года.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5. </a:t>
            </a:r>
            <a:r>
              <a:rPr lang="ru-RU" b="1" dirty="0">
                <a:solidFill>
                  <a:srgbClr val="7030A0"/>
                </a:solidFill>
              </a:rPr>
              <a:t>Читает наизусть небольшие стихотворения, пересказывает знакомые сказки с помощью взрослых.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6. </a:t>
            </a:r>
            <a:r>
              <a:rPr lang="ru-RU" b="1" dirty="0">
                <a:solidFill>
                  <a:srgbClr val="7030A0"/>
                </a:solidFill>
              </a:rPr>
              <a:t>Понимает значение предлогов (в, на, за, по, до, вместо, после  и т.д.), союзы (куда, что, когда, сколько и т.д.).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7. </a:t>
            </a:r>
            <a:r>
              <a:rPr lang="ru-RU" b="1" dirty="0">
                <a:solidFill>
                  <a:srgbClr val="7030A0"/>
                </a:solidFill>
              </a:rPr>
              <a:t>Ребенок проговаривает свистящие (С, З, Ц) и шипящие (Ш, Ж) звуки, иногда наблюдается их смешение в связной речи.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8. </a:t>
            </a:r>
            <a:r>
              <a:rPr lang="ru-RU" b="1" dirty="0">
                <a:solidFill>
                  <a:srgbClr val="7030A0"/>
                </a:solidFill>
              </a:rPr>
              <a:t>Выговаривает слова из 4 </a:t>
            </a:r>
            <a:r>
              <a:rPr lang="ru-RU" b="1" dirty="0" smtClean="0">
                <a:solidFill>
                  <a:srgbClr val="7030A0"/>
                </a:solidFill>
              </a:rPr>
              <a:t>слогов.</a:t>
            </a:r>
            <a:endParaRPr lang="ru-RU" b="1" dirty="0">
              <a:solidFill>
                <a:srgbClr val="7030A0"/>
              </a:solidFill>
            </a:endParaRPr>
          </a:p>
          <a:p>
            <a:endParaRPr lang="ru-RU" b="1" dirty="0">
              <a:solidFill>
                <a:srgbClr val="7030A0"/>
              </a:solidFill>
            </a:endParaRPr>
          </a:p>
          <a:p>
            <a:endParaRPr lang="ru-RU" sz="1600" dirty="0"/>
          </a:p>
          <a:p>
            <a:pPr algn="ctr"/>
            <a:endParaRPr lang="ru-RU" sz="1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8450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Григорий\Desktop\Ирина\оформление\depositphotos_13686657-stock-photo-the-framing-for-misc-us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3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43608" y="548680"/>
            <a:ext cx="7272808" cy="53860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Отклонения в речевом развитии ребёнка 4 – 5 лет</a:t>
            </a:r>
            <a:r>
              <a:rPr lang="ru-RU" sz="2400" b="1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Вас </a:t>
            </a:r>
            <a:r>
              <a:rPr lang="ru-RU" b="1" dirty="0">
                <a:solidFill>
                  <a:srgbClr val="7030A0"/>
                </a:solidFill>
              </a:rPr>
              <a:t>должны насторожить следующие показатели</a:t>
            </a:r>
            <a:r>
              <a:rPr lang="ru-RU" b="1" dirty="0" smtClean="0">
                <a:solidFill>
                  <a:srgbClr val="7030A0"/>
                </a:solidFill>
              </a:rPr>
              <a:t>:</a:t>
            </a:r>
          </a:p>
          <a:p>
            <a:pPr algn="ctr"/>
            <a:endParaRPr lang="ru-RU" b="1" dirty="0">
              <a:solidFill>
                <a:srgbClr val="7030A0"/>
              </a:solidFill>
            </a:endParaRPr>
          </a:p>
          <a:p>
            <a:r>
              <a:rPr lang="ru-RU" b="1" dirty="0">
                <a:solidFill>
                  <a:srgbClr val="7030A0"/>
                </a:solidFill>
              </a:rPr>
              <a:t>1. Лексические нарушения: бедность словарного запаса, неправильное понимание смысла и значения слова</a:t>
            </a:r>
            <a:r>
              <a:rPr lang="ru-RU" b="1" dirty="0" smtClean="0">
                <a:solidFill>
                  <a:srgbClr val="7030A0"/>
                </a:solidFill>
              </a:rPr>
              <a:t>.</a:t>
            </a:r>
          </a:p>
          <a:p>
            <a:endParaRPr lang="ru-RU" b="1" dirty="0">
              <a:solidFill>
                <a:srgbClr val="7030A0"/>
              </a:solidFill>
            </a:endParaRPr>
          </a:p>
          <a:p>
            <a:r>
              <a:rPr lang="ru-RU" b="1" dirty="0">
                <a:solidFill>
                  <a:srgbClr val="7030A0"/>
                </a:solidFill>
              </a:rPr>
              <a:t>2. Нарушения структуры слов: перестановки или пропуски слогов при произношении</a:t>
            </a:r>
            <a:r>
              <a:rPr lang="ru-RU" b="1" dirty="0" smtClean="0">
                <a:solidFill>
                  <a:srgbClr val="7030A0"/>
                </a:solidFill>
              </a:rPr>
              <a:t>.</a:t>
            </a:r>
          </a:p>
          <a:p>
            <a:endParaRPr lang="ru-RU" b="1" dirty="0">
              <a:solidFill>
                <a:srgbClr val="7030A0"/>
              </a:solidFill>
            </a:endParaRPr>
          </a:p>
          <a:p>
            <a:r>
              <a:rPr lang="ru-RU" b="1" dirty="0">
                <a:solidFill>
                  <a:srgbClr val="7030A0"/>
                </a:solidFill>
              </a:rPr>
              <a:t>3. </a:t>
            </a:r>
            <a:r>
              <a:rPr lang="ru-RU" b="1" dirty="0" smtClean="0">
                <a:solidFill>
                  <a:srgbClr val="7030A0"/>
                </a:solidFill>
              </a:rPr>
              <a:t>Речевые </a:t>
            </a:r>
            <a:r>
              <a:rPr lang="ru-RU" b="1" dirty="0">
                <a:solidFill>
                  <a:srgbClr val="7030A0"/>
                </a:solidFill>
              </a:rPr>
              <a:t>запинки и необоснованные паузы, </a:t>
            </a:r>
            <a:r>
              <a:rPr lang="ru-RU" b="1" dirty="0" smtClean="0">
                <a:solidFill>
                  <a:srgbClr val="7030A0"/>
                </a:solidFill>
              </a:rPr>
              <a:t>«заикание».</a:t>
            </a:r>
          </a:p>
          <a:p>
            <a:endParaRPr lang="ru-RU" b="1" dirty="0">
              <a:solidFill>
                <a:srgbClr val="7030A0"/>
              </a:solidFill>
            </a:endParaRPr>
          </a:p>
          <a:p>
            <a:r>
              <a:rPr lang="ru-RU" b="1" dirty="0">
                <a:solidFill>
                  <a:srgbClr val="7030A0"/>
                </a:solidFill>
              </a:rPr>
              <a:t>4. Проблемы с произношением: нечеткое произношение, неразборчивая речь</a:t>
            </a:r>
            <a:r>
              <a:rPr lang="ru-RU" b="1" dirty="0" smtClean="0">
                <a:solidFill>
                  <a:srgbClr val="7030A0"/>
                </a:solidFill>
              </a:rPr>
              <a:t>.</a:t>
            </a:r>
          </a:p>
          <a:p>
            <a:endParaRPr lang="ru-RU" b="1" dirty="0">
              <a:solidFill>
                <a:srgbClr val="7030A0"/>
              </a:solidFill>
            </a:endParaRPr>
          </a:p>
          <a:p>
            <a:r>
              <a:rPr lang="ru-RU" b="1" dirty="0">
                <a:solidFill>
                  <a:srgbClr val="7030A0"/>
                </a:solidFill>
              </a:rPr>
              <a:t>5. Неправильное построение предложений, односложные ответы</a:t>
            </a:r>
            <a:r>
              <a:rPr lang="ru-RU" b="1" dirty="0" smtClean="0">
                <a:solidFill>
                  <a:srgbClr val="7030A0"/>
                </a:solidFill>
              </a:rPr>
              <a:t>.</a:t>
            </a:r>
          </a:p>
          <a:p>
            <a:endParaRPr lang="ru-RU" b="1" dirty="0">
              <a:solidFill>
                <a:srgbClr val="7030A0"/>
              </a:solidFill>
            </a:endParaRPr>
          </a:p>
          <a:p>
            <a:r>
              <a:rPr lang="ru-RU" b="1" dirty="0">
                <a:solidFill>
                  <a:srgbClr val="7030A0"/>
                </a:solidFill>
              </a:rPr>
              <a:t>6. Сложности в составлении кратких рассказов и </a:t>
            </a:r>
            <a:r>
              <a:rPr lang="ru-RU" b="1" dirty="0" smtClean="0">
                <a:solidFill>
                  <a:srgbClr val="7030A0"/>
                </a:solidFill>
              </a:rPr>
              <a:t>пересказов </a:t>
            </a:r>
            <a:r>
              <a:rPr lang="ru-RU" b="1" dirty="0">
                <a:solidFill>
                  <a:srgbClr val="7030A0"/>
                </a:solidFill>
              </a:rPr>
              <a:t>маленьких текстов.</a:t>
            </a:r>
          </a:p>
          <a:p>
            <a:pPr algn="ctr"/>
            <a:endParaRPr lang="ru-RU" sz="1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8450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Григорий\Desktop\Ирина\оформление\depositphotos_13686657-stock-photo-the-framing-for-misc-us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99591" y="692696"/>
            <a:ext cx="7690289" cy="523220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ru-RU" sz="2400" b="1" dirty="0" smtClean="0">
                <a:solidFill>
                  <a:srgbClr val="FF0000"/>
                </a:solidFill>
              </a:rPr>
              <a:t>Советы родителям:</a:t>
            </a:r>
          </a:p>
          <a:p>
            <a:pPr lvl="0" algn="ctr"/>
            <a:endParaRPr lang="ru-RU" sz="2400" b="1" dirty="0" smtClean="0">
              <a:solidFill>
                <a:srgbClr val="FF0000"/>
              </a:solidFill>
            </a:endParaRPr>
          </a:p>
          <a:p>
            <a:pPr lvl="0"/>
            <a:r>
              <a:rPr lang="ru-RU" b="1" dirty="0" smtClean="0">
                <a:solidFill>
                  <a:srgbClr val="7030A0"/>
                </a:solidFill>
              </a:rPr>
              <a:t>1. В </a:t>
            </a:r>
            <a:r>
              <a:rPr lang="ru-RU" b="1" dirty="0">
                <a:solidFill>
                  <a:srgbClr val="7030A0"/>
                </a:solidFill>
              </a:rPr>
              <a:t>разговоре со своим ребенком говорите правильно, не коверкая слова, четко и внятно (без лепета и «детских слов»).</a:t>
            </a:r>
          </a:p>
          <a:p>
            <a:pPr lvl="0"/>
            <a:r>
              <a:rPr lang="ru-RU" b="1" dirty="0" smtClean="0">
                <a:solidFill>
                  <a:srgbClr val="7030A0"/>
                </a:solidFill>
              </a:rPr>
              <a:t>2. Как </a:t>
            </a:r>
            <a:r>
              <a:rPr lang="ru-RU" b="1" dirty="0">
                <a:solidFill>
                  <a:srgbClr val="7030A0"/>
                </a:solidFill>
              </a:rPr>
              <a:t>можно больше читайте ребенку. </a:t>
            </a:r>
          </a:p>
          <a:p>
            <a:pPr lvl="0"/>
            <a:r>
              <a:rPr lang="ru-RU" b="1" dirty="0" smtClean="0">
                <a:solidFill>
                  <a:srgbClr val="7030A0"/>
                </a:solidFill>
              </a:rPr>
              <a:t>3. Не </a:t>
            </a:r>
            <a:r>
              <a:rPr lang="ru-RU" b="1" dirty="0">
                <a:solidFill>
                  <a:srgbClr val="7030A0"/>
                </a:solidFill>
              </a:rPr>
              <a:t>плохо было бы выполнять артикуляционную гимнастику.</a:t>
            </a:r>
          </a:p>
          <a:p>
            <a:pPr lvl="0"/>
            <a:r>
              <a:rPr lang="ru-RU" b="1" dirty="0" smtClean="0">
                <a:solidFill>
                  <a:srgbClr val="7030A0"/>
                </a:solidFill>
              </a:rPr>
              <a:t>4. Разговаривайте </a:t>
            </a:r>
            <a:r>
              <a:rPr lang="ru-RU" b="1" dirty="0">
                <a:solidFill>
                  <a:srgbClr val="7030A0"/>
                </a:solidFill>
              </a:rPr>
              <a:t>со своим ребенком, отвечайте на его вопросы, просите рассказывать о тех или иных событиях, составлять маленькие рассказы (по картинкам, описание предмета).</a:t>
            </a:r>
          </a:p>
          <a:p>
            <a:pPr lvl="0"/>
            <a:r>
              <a:rPr lang="ru-RU" b="1" dirty="0" smtClean="0">
                <a:solidFill>
                  <a:srgbClr val="7030A0"/>
                </a:solidFill>
              </a:rPr>
              <a:t>5. Развивайте </a:t>
            </a:r>
            <a:r>
              <a:rPr lang="ru-RU" b="1" dirty="0">
                <a:solidFill>
                  <a:srgbClr val="7030A0"/>
                </a:solidFill>
              </a:rPr>
              <a:t>мелкую </a:t>
            </a:r>
            <a:r>
              <a:rPr lang="ru-RU" b="1" dirty="0" smtClean="0">
                <a:solidFill>
                  <a:srgbClr val="7030A0"/>
                </a:solidFill>
              </a:rPr>
              <a:t>моторику.</a:t>
            </a:r>
            <a:endParaRPr lang="ru-RU" b="1" dirty="0">
              <a:solidFill>
                <a:srgbClr val="7030A0"/>
              </a:solidFill>
            </a:endParaRPr>
          </a:p>
          <a:p>
            <a:pPr lvl="0"/>
            <a:r>
              <a:rPr lang="ru-RU" b="1" dirty="0" smtClean="0">
                <a:solidFill>
                  <a:srgbClr val="7030A0"/>
                </a:solidFill>
              </a:rPr>
              <a:t>6. Старайтесь </a:t>
            </a:r>
            <a:r>
              <a:rPr lang="ru-RU" b="1" dirty="0">
                <a:solidFill>
                  <a:srgbClr val="7030A0"/>
                </a:solidFill>
              </a:rPr>
              <a:t>облекать занятия в игровую форму, не стоит принуждать ребенка.</a:t>
            </a:r>
          </a:p>
          <a:p>
            <a:pPr lvl="0"/>
            <a:r>
              <a:rPr lang="ru-RU" b="1" dirty="0" smtClean="0">
                <a:solidFill>
                  <a:srgbClr val="7030A0"/>
                </a:solidFill>
              </a:rPr>
              <a:t>7. Увеличивайте </a:t>
            </a:r>
            <a:r>
              <a:rPr lang="ru-RU" b="1" dirty="0">
                <a:solidFill>
                  <a:srgbClr val="7030A0"/>
                </a:solidFill>
              </a:rPr>
              <a:t>занятие постепенно, доделывайте начатое до конца, если ребенок не справляется с заданием, переключитесь на более легкое.</a:t>
            </a:r>
          </a:p>
          <a:p>
            <a:pPr lvl="0"/>
            <a:r>
              <a:rPr lang="ru-RU" b="1" dirty="0">
                <a:solidFill>
                  <a:srgbClr val="7030A0"/>
                </a:solidFill>
              </a:rPr>
              <a:t> </a:t>
            </a:r>
            <a:r>
              <a:rPr lang="ru-RU" b="1" dirty="0" smtClean="0">
                <a:solidFill>
                  <a:srgbClr val="7030A0"/>
                </a:solidFill>
              </a:rPr>
              <a:t>8. Создавайте </a:t>
            </a:r>
            <a:r>
              <a:rPr lang="ru-RU" b="1" dirty="0">
                <a:solidFill>
                  <a:srgbClr val="7030A0"/>
                </a:solidFill>
              </a:rPr>
              <a:t>у ребенка ситуацию успеха, он должен верить в свои силы.</a:t>
            </a:r>
          </a:p>
          <a:p>
            <a:pPr lvl="0"/>
            <a:r>
              <a:rPr lang="ru-RU" b="1" dirty="0">
                <a:solidFill>
                  <a:srgbClr val="7030A0"/>
                </a:solidFill>
              </a:rPr>
              <a:t> Ни в коем случае не ругайте ребенка за то, что он неправильно разговаривает, </a:t>
            </a:r>
            <a:r>
              <a:rPr lang="ru-RU" b="1" dirty="0" smtClean="0">
                <a:solidFill>
                  <a:srgbClr val="7030A0"/>
                </a:solidFill>
              </a:rPr>
              <a:t>терпеливо поправляйте его.</a:t>
            </a:r>
            <a:endParaRPr lang="ru-RU" b="1" dirty="0">
              <a:solidFill>
                <a:srgbClr val="7030A0"/>
              </a:solidFill>
            </a:endParaRPr>
          </a:p>
          <a:p>
            <a:pPr algn="ctr"/>
            <a:endParaRPr lang="ru-RU" sz="16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8450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Григорий\Desktop\Ирина\оформление\depositphotos_13686657-stock-photo-the-framing-for-misc-us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30304" y="608986"/>
            <a:ext cx="7344816" cy="54476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i="1" dirty="0">
                <a:solidFill>
                  <a:srgbClr val="FF0000"/>
                </a:solidFill>
              </a:rPr>
              <a:t>Артикуляционная </a:t>
            </a:r>
            <a:r>
              <a:rPr lang="ru-RU" sz="2400" b="1" i="1" dirty="0" smtClean="0">
                <a:solidFill>
                  <a:srgbClr val="FF0000"/>
                </a:solidFill>
              </a:rPr>
              <a:t>гимнастика</a:t>
            </a:r>
          </a:p>
          <a:p>
            <a:pPr algn="ctr"/>
            <a:endParaRPr lang="ru-RU" sz="2000" b="1" dirty="0">
              <a:solidFill>
                <a:srgbClr val="FF0000"/>
              </a:solidFill>
            </a:endParaRPr>
          </a:p>
          <a:p>
            <a:r>
              <a:rPr lang="ru-RU" sz="1600" b="1" dirty="0">
                <a:solidFill>
                  <a:srgbClr val="7030A0"/>
                </a:solidFill>
              </a:rPr>
              <a:t>Упражнения выполняются напротив зеркала, в котором ребенок видит свое отражение и отражение родителя, который с ним занимается.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1. </a:t>
            </a:r>
            <a:r>
              <a:rPr lang="ru-RU" sz="1600" b="1" u="sng" dirty="0">
                <a:solidFill>
                  <a:srgbClr val="7030A0"/>
                </a:solidFill>
              </a:rPr>
              <a:t>«Вкусное варенье» </a:t>
            </a:r>
            <a:r>
              <a:rPr lang="ru-RU" sz="1600" b="1" dirty="0">
                <a:solidFill>
                  <a:srgbClr val="7030A0"/>
                </a:solidFill>
              </a:rPr>
              <a:t>- рот открыт, тонким языком проводим по верхней губе вправо, затем влево. Подбородок неподвижен, рот не закрываем. До 10 раз.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2. </a:t>
            </a:r>
            <a:r>
              <a:rPr lang="ru-RU" sz="1600" b="1" u="sng" dirty="0">
                <a:solidFill>
                  <a:srgbClr val="7030A0"/>
                </a:solidFill>
              </a:rPr>
              <a:t>«Иголочка» </a:t>
            </a:r>
            <a:r>
              <a:rPr lang="ru-RU" sz="1600" b="1" dirty="0">
                <a:solidFill>
                  <a:srgbClr val="7030A0"/>
                </a:solidFill>
              </a:rPr>
              <a:t>- рот широко открыт, высунуть тонкий язык, тянуться языком к своему отражению в зеркале (только языком). Счет до 10.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3. </a:t>
            </a:r>
            <a:r>
              <a:rPr lang="ru-RU" sz="1600" b="1" u="sng" dirty="0">
                <a:solidFill>
                  <a:srgbClr val="7030A0"/>
                </a:solidFill>
              </a:rPr>
              <a:t>«Качели» </a:t>
            </a:r>
            <a:r>
              <a:rPr lang="ru-RU" sz="1600" b="1" dirty="0">
                <a:solidFill>
                  <a:srgbClr val="7030A0"/>
                </a:solidFill>
              </a:rPr>
              <a:t>- рот широко открыт, язык лежит на нижней губе, затем поднимаем его к верхней губе, потом опять опускаем вниз. Счет до 10.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4. </a:t>
            </a:r>
            <a:r>
              <a:rPr lang="ru-RU" sz="1600" b="1" u="sng" dirty="0">
                <a:solidFill>
                  <a:srgbClr val="7030A0"/>
                </a:solidFill>
              </a:rPr>
              <a:t>«</a:t>
            </a:r>
            <a:r>
              <a:rPr lang="ru-RU" sz="1600" b="1" u="sng" dirty="0" smtClean="0">
                <a:solidFill>
                  <a:srgbClr val="7030A0"/>
                </a:solidFill>
              </a:rPr>
              <a:t>Лопатка</a:t>
            </a:r>
            <a:r>
              <a:rPr lang="ru-RU" sz="1600" b="1" u="sng" dirty="0">
                <a:solidFill>
                  <a:srgbClr val="7030A0"/>
                </a:solidFill>
              </a:rPr>
              <a:t>» </a:t>
            </a:r>
            <a:r>
              <a:rPr lang="ru-RU" sz="1600" b="1" dirty="0">
                <a:solidFill>
                  <a:srgbClr val="7030A0"/>
                </a:solidFill>
              </a:rPr>
              <a:t>- рот широко открыт, расслабленный язык лежит на нижней губе. Следить за тем, чтобы язык не двигался. Задержаться в такой позе на 5-10 секунд.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5. </a:t>
            </a:r>
            <a:r>
              <a:rPr lang="ru-RU" sz="1600" b="1" u="sng" dirty="0">
                <a:solidFill>
                  <a:srgbClr val="7030A0"/>
                </a:solidFill>
              </a:rPr>
              <a:t>«Часики»</a:t>
            </a:r>
            <a:r>
              <a:rPr lang="ru-RU" sz="1600" b="1" dirty="0">
                <a:solidFill>
                  <a:srgbClr val="7030A0"/>
                </a:solidFill>
              </a:rPr>
              <a:t> - рот приоткрыт, губы растянуты в улыбке, острый язычок дотрагивается поочередно до уголков губ. Подбородок неподвижен, рот не закрываем. До 10 раз.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6</a:t>
            </a:r>
            <a:r>
              <a:rPr lang="ru-RU" sz="1600" b="1" dirty="0" smtClean="0">
                <a:solidFill>
                  <a:srgbClr val="7030A0"/>
                </a:solidFill>
              </a:rPr>
              <a:t>. </a:t>
            </a:r>
            <a:r>
              <a:rPr lang="ru-RU" sz="1600" b="1" u="sng" dirty="0">
                <a:solidFill>
                  <a:srgbClr val="7030A0"/>
                </a:solidFill>
              </a:rPr>
              <a:t>«Улыбка»</a:t>
            </a:r>
            <a:r>
              <a:rPr lang="ru-RU" sz="1600" b="1" dirty="0">
                <a:solidFill>
                  <a:srgbClr val="7030A0"/>
                </a:solidFill>
              </a:rPr>
              <a:t> - растянуть уголки губ, так, чтобы стали видны зубы, затем расслабить. До 10 раз.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7</a:t>
            </a:r>
            <a:r>
              <a:rPr lang="ru-RU" sz="1600" b="1" dirty="0" smtClean="0">
                <a:solidFill>
                  <a:srgbClr val="7030A0"/>
                </a:solidFill>
              </a:rPr>
              <a:t>. </a:t>
            </a:r>
            <a:r>
              <a:rPr lang="ru-RU" sz="1600" b="1" u="sng" dirty="0">
                <a:solidFill>
                  <a:srgbClr val="7030A0"/>
                </a:solidFill>
              </a:rPr>
              <a:t>«Хоботок» </a:t>
            </a:r>
            <a:r>
              <a:rPr lang="ru-RU" sz="1600" b="1" dirty="0">
                <a:solidFill>
                  <a:srgbClr val="7030A0"/>
                </a:solidFill>
              </a:rPr>
              <a:t>- губы вытягиваем вперед (как будто произносим звук «У»), задерживаем в такой позе 5-10 секунд, затем расслабляем губы.</a:t>
            </a:r>
          </a:p>
          <a:p>
            <a:pPr algn="ctr"/>
            <a:endParaRPr lang="ru-RU" sz="1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8450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Григорий\Desktop\Ирина\оформление\depositphotos_13686657-stock-photo-the-framing-for-misc-us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35596" y="548680"/>
            <a:ext cx="7452828" cy="54476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i="1" dirty="0">
                <a:solidFill>
                  <a:srgbClr val="FF0000"/>
                </a:solidFill>
              </a:rPr>
              <a:t>Речевые игры</a:t>
            </a:r>
            <a:r>
              <a:rPr lang="ru-RU" sz="2400" b="1" i="1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endParaRPr lang="ru-RU" sz="2000" b="1" dirty="0">
              <a:solidFill>
                <a:srgbClr val="FF0000"/>
              </a:solidFill>
            </a:endParaRPr>
          </a:p>
          <a:p>
            <a:r>
              <a:rPr lang="ru-RU" sz="1600" b="1" u="sng" dirty="0">
                <a:solidFill>
                  <a:srgbClr val="7030A0"/>
                </a:solidFill>
              </a:rPr>
              <a:t>«Подскажи словечко</a:t>
            </a:r>
            <a:r>
              <a:rPr lang="ru-RU" sz="1600" b="1" u="sng" dirty="0" smtClean="0">
                <a:solidFill>
                  <a:srgbClr val="7030A0"/>
                </a:solidFill>
              </a:rPr>
              <a:t>»</a:t>
            </a:r>
          </a:p>
          <a:p>
            <a:r>
              <a:rPr lang="ru-RU" sz="1600" b="1" dirty="0" smtClean="0">
                <a:solidFill>
                  <a:srgbClr val="7030A0"/>
                </a:solidFill>
              </a:rPr>
              <a:t>Цель: расширение словарного запаса.</a:t>
            </a:r>
          </a:p>
          <a:p>
            <a:r>
              <a:rPr lang="ru-RU" sz="1600" b="1" dirty="0" smtClean="0">
                <a:solidFill>
                  <a:srgbClr val="7030A0"/>
                </a:solidFill>
              </a:rPr>
              <a:t>Ход игры: родитель начинает предложение, а ребенок его заканчивает, подобрав нужное слово.</a:t>
            </a:r>
            <a:br>
              <a:rPr lang="ru-RU" sz="1600" b="1" dirty="0" smtClean="0">
                <a:solidFill>
                  <a:srgbClr val="7030A0"/>
                </a:solidFill>
              </a:rPr>
            </a:br>
            <a:r>
              <a:rPr lang="ru-RU" sz="1600" b="1" dirty="0" smtClean="0">
                <a:solidFill>
                  <a:srgbClr val="7030A0"/>
                </a:solidFill>
              </a:rPr>
              <a:t>Голубь летает, а кошка? (бегает, ходит)</a:t>
            </a:r>
          </a:p>
          <a:p>
            <a:r>
              <a:rPr lang="ru-RU" sz="1600" b="1" dirty="0" smtClean="0">
                <a:solidFill>
                  <a:srgbClr val="7030A0"/>
                </a:solidFill>
              </a:rPr>
              <a:t>Лошадь ест сено, а собака? (мясо, косточки)</a:t>
            </a:r>
          </a:p>
          <a:p>
            <a:r>
              <a:rPr lang="ru-RU" sz="1600" b="1" dirty="0" smtClean="0">
                <a:solidFill>
                  <a:srgbClr val="7030A0"/>
                </a:solidFill>
              </a:rPr>
              <a:t>Мышь роет норку, а синица? (строит гнездо)</a:t>
            </a:r>
          </a:p>
          <a:p>
            <a:r>
              <a:rPr lang="ru-RU" sz="1600" b="1" dirty="0" smtClean="0">
                <a:solidFill>
                  <a:srgbClr val="7030A0"/>
                </a:solidFill>
              </a:rPr>
              <a:t>Придумывайте самые разнообразные предложения.</a:t>
            </a:r>
          </a:p>
          <a:p>
            <a:endParaRPr lang="ru-RU" sz="1600" b="1" dirty="0" smtClean="0">
              <a:solidFill>
                <a:srgbClr val="7030A0"/>
              </a:solidFill>
            </a:endParaRPr>
          </a:p>
          <a:p>
            <a:r>
              <a:rPr lang="ru-RU" sz="1600" b="1" dirty="0">
                <a:solidFill>
                  <a:srgbClr val="7030A0"/>
                </a:solidFill>
              </a:rPr>
              <a:t> </a:t>
            </a:r>
            <a:r>
              <a:rPr lang="ru-RU" sz="1600" b="1" u="sng" dirty="0">
                <a:solidFill>
                  <a:srgbClr val="7030A0"/>
                </a:solidFill>
              </a:rPr>
              <a:t>«Кто где живет</a:t>
            </a:r>
            <a:r>
              <a:rPr lang="ru-RU" sz="1600" b="1" u="sng" dirty="0" smtClean="0">
                <a:solidFill>
                  <a:srgbClr val="7030A0"/>
                </a:solidFill>
              </a:rPr>
              <a:t>?»</a:t>
            </a:r>
            <a:br>
              <a:rPr lang="ru-RU" sz="1600" b="1" u="sng" dirty="0" smtClean="0">
                <a:solidFill>
                  <a:srgbClr val="7030A0"/>
                </a:solidFill>
              </a:rPr>
            </a:br>
            <a:r>
              <a:rPr lang="ru-RU" sz="1600" b="1" dirty="0" smtClean="0">
                <a:solidFill>
                  <a:srgbClr val="7030A0"/>
                </a:solidFill>
              </a:rPr>
              <a:t>Цель: расширение словарного запаса.</a:t>
            </a:r>
          </a:p>
          <a:p>
            <a:r>
              <a:rPr lang="ru-RU" sz="1600" b="1" dirty="0" smtClean="0">
                <a:solidFill>
                  <a:srgbClr val="7030A0"/>
                </a:solidFill>
              </a:rPr>
              <a:t>Ход игры: родитель задает вопросы, ребенок на них отвечает. Затем можно поменяться: ребенок задает вопросы, а взрослый на них отвечает.</a:t>
            </a:r>
          </a:p>
          <a:p>
            <a:r>
              <a:rPr lang="ru-RU" sz="1600" b="1" dirty="0" smtClean="0">
                <a:solidFill>
                  <a:srgbClr val="7030A0"/>
                </a:solidFill>
              </a:rPr>
              <a:t>-– </a:t>
            </a:r>
            <a:r>
              <a:rPr lang="ru-RU" sz="1600" b="1" dirty="0">
                <a:solidFill>
                  <a:srgbClr val="7030A0"/>
                </a:solidFill>
              </a:rPr>
              <a:t>Кто живёт в дупле? – Белка</a:t>
            </a:r>
            <a:r>
              <a:rPr lang="ru-RU" sz="1600" b="1" dirty="0" smtClean="0">
                <a:solidFill>
                  <a:srgbClr val="7030A0"/>
                </a:solidFill>
              </a:rPr>
              <a:t>.</a:t>
            </a:r>
            <a:br>
              <a:rPr lang="ru-RU" sz="1600" b="1" dirty="0" smtClean="0">
                <a:solidFill>
                  <a:srgbClr val="7030A0"/>
                </a:solidFill>
              </a:rPr>
            </a:br>
            <a:r>
              <a:rPr lang="ru-RU" sz="1600" b="1" dirty="0" smtClean="0">
                <a:solidFill>
                  <a:srgbClr val="7030A0"/>
                </a:solidFill>
              </a:rPr>
              <a:t>Кто живёт в скворечнике? – Скворцы.</a:t>
            </a:r>
            <a:br>
              <a:rPr lang="ru-RU" sz="1600" b="1" dirty="0" smtClean="0">
                <a:solidFill>
                  <a:srgbClr val="7030A0"/>
                </a:solidFill>
              </a:rPr>
            </a:br>
            <a:r>
              <a:rPr lang="ru-RU" sz="1600" b="1" dirty="0" smtClean="0">
                <a:solidFill>
                  <a:srgbClr val="7030A0"/>
                </a:solidFill>
              </a:rPr>
              <a:t>Можно попробовать и наоборот:</a:t>
            </a:r>
            <a:br>
              <a:rPr lang="ru-RU" sz="1600" b="1" dirty="0" smtClean="0">
                <a:solidFill>
                  <a:srgbClr val="7030A0"/>
                </a:solidFill>
              </a:rPr>
            </a:br>
            <a:r>
              <a:rPr lang="ru-RU" sz="1600" b="1" dirty="0" smtClean="0">
                <a:solidFill>
                  <a:srgbClr val="7030A0"/>
                </a:solidFill>
              </a:rPr>
              <a:t>– Где живут скворцы?</a:t>
            </a:r>
            <a:br>
              <a:rPr lang="ru-RU" sz="1600" b="1" dirty="0" smtClean="0">
                <a:solidFill>
                  <a:srgbClr val="7030A0"/>
                </a:solidFill>
              </a:rPr>
            </a:br>
            <a:r>
              <a:rPr lang="ru-RU" sz="1600" b="1" dirty="0" smtClean="0">
                <a:solidFill>
                  <a:srgbClr val="7030A0"/>
                </a:solidFill>
              </a:rPr>
              <a:t>– Где живут медведи? </a:t>
            </a:r>
            <a:r>
              <a:rPr lang="ru-RU" sz="1600" b="1" dirty="0" err="1" smtClean="0">
                <a:solidFill>
                  <a:srgbClr val="7030A0"/>
                </a:solidFill>
              </a:rPr>
              <a:t>и.д</a:t>
            </a:r>
            <a:r>
              <a:rPr lang="ru-RU" sz="1600" b="1" dirty="0" smtClean="0">
                <a:solidFill>
                  <a:srgbClr val="7030A0"/>
                </a:solidFill>
              </a:rPr>
              <a:t>.</a:t>
            </a:r>
            <a:endParaRPr lang="ru-RU" sz="1600" b="1" dirty="0">
              <a:solidFill>
                <a:srgbClr val="7030A0"/>
              </a:solidFill>
            </a:endParaRPr>
          </a:p>
          <a:p>
            <a:pPr algn="ctr"/>
            <a:endParaRPr lang="ru-RU" sz="1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8450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Григорий\Desktop\Ирина\оформление\depositphotos_13686657-stock-photo-the-framing-for-misc-us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55576" y="692696"/>
            <a:ext cx="7848872" cy="57554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1600" b="1" u="sng" dirty="0">
                <a:solidFill>
                  <a:srgbClr val="7030A0"/>
                </a:solidFill>
              </a:rPr>
              <a:t>«Скажи наоборот»</a:t>
            </a:r>
            <a:br>
              <a:rPr lang="ru-RU" sz="1600" b="1" u="sng" dirty="0">
                <a:solidFill>
                  <a:srgbClr val="7030A0"/>
                </a:solidFill>
              </a:rPr>
            </a:br>
            <a:r>
              <a:rPr lang="ru-RU" sz="1600" b="1" dirty="0">
                <a:solidFill>
                  <a:srgbClr val="7030A0"/>
                </a:solidFill>
              </a:rPr>
              <a:t>Цель: расширение словарного запаса ребенка словами – антонимами.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Ход игры: родитель говорит слова, а ребенок говорит слово противоположное по значению. </a:t>
            </a:r>
            <a:br>
              <a:rPr lang="ru-RU" sz="1600" b="1" dirty="0">
                <a:solidFill>
                  <a:srgbClr val="7030A0"/>
                </a:solidFill>
              </a:rPr>
            </a:br>
            <a:r>
              <a:rPr lang="ru-RU" sz="1600" b="1" dirty="0">
                <a:solidFill>
                  <a:srgbClr val="7030A0"/>
                </a:solidFill>
              </a:rPr>
              <a:t>Например:</a:t>
            </a:r>
            <a:br>
              <a:rPr lang="ru-RU" sz="1600" b="1" dirty="0">
                <a:solidFill>
                  <a:srgbClr val="7030A0"/>
                </a:solidFill>
              </a:rPr>
            </a:br>
            <a:r>
              <a:rPr lang="ru-RU" sz="1600" b="1" dirty="0">
                <a:solidFill>
                  <a:srgbClr val="7030A0"/>
                </a:solidFill>
              </a:rPr>
              <a:t>Высоки – низкий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Темный – светлый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Тонкий – толстый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Маленький – большой и т.д.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 </a:t>
            </a:r>
          </a:p>
          <a:p>
            <a:r>
              <a:rPr lang="ru-RU" sz="1600" b="1" u="sng" dirty="0">
                <a:solidFill>
                  <a:srgbClr val="7030A0"/>
                </a:solidFill>
              </a:rPr>
              <a:t>«Каждый знает…»</a:t>
            </a:r>
            <a:br>
              <a:rPr lang="ru-RU" sz="1600" b="1" u="sng" dirty="0">
                <a:solidFill>
                  <a:srgbClr val="7030A0"/>
                </a:solidFill>
              </a:rPr>
            </a:br>
            <a:r>
              <a:rPr lang="ru-RU" sz="1600" b="1" dirty="0">
                <a:solidFill>
                  <a:srgbClr val="7030A0"/>
                </a:solidFill>
              </a:rPr>
              <a:t>Цель: расширение словарного запаса, закрепление правильного употребления прилагательных с существительными, развитие воображения.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Ход игры: родитель говорит «Каждый знает что красным (синим, зеленым и т.д.) бывает». Ребенок называет существительные подходящие к прилагательному.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Каждый знает, что синим бывает – море, небо.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Каждый знает, что желтым бывает – лимон, солнце.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Каждый знает, что красным бывает – огонь, мак.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Каждый знает, что зеленым бывает – трава, огурец.</a:t>
            </a:r>
          </a:p>
          <a:p>
            <a:r>
              <a:rPr lang="ru-RU" sz="1600" dirty="0"/>
              <a:t> </a:t>
            </a:r>
          </a:p>
          <a:p>
            <a:endParaRPr lang="ru-RU" sz="1600" dirty="0"/>
          </a:p>
          <a:p>
            <a:r>
              <a:rPr lang="ru-RU" sz="1600" dirty="0"/>
              <a:t> </a:t>
            </a:r>
          </a:p>
          <a:p>
            <a:pPr algn="ctr"/>
            <a:endParaRPr lang="ru-RU" sz="1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8450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Григорий\Desktop\Ирина\оформление\depositphotos_13686657-stock-photo-the-framing-for-misc-us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83569" y="548680"/>
            <a:ext cx="7632848" cy="57554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1600" b="1" u="sng" dirty="0">
                <a:solidFill>
                  <a:srgbClr val="7030A0"/>
                </a:solidFill>
              </a:rPr>
              <a:t>«Весёлый счет»</a:t>
            </a:r>
            <a:br>
              <a:rPr lang="ru-RU" sz="1600" b="1" u="sng" dirty="0">
                <a:solidFill>
                  <a:srgbClr val="7030A0"/>
                </a:solidFill>
              </a:rPr>
            </a:br>
            <a:r>
              <a:rPr lang="ru-RU" sz="1600" b="1" dirty="0">
                <a:solidFill>
                  <a:srgbClr val="7030A0"/>
                </a:solidFill>
              </a:rPr>
              <a:t>Цель: закрепление правильного употребления множественного числа существительных.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Ход игры: взрослый называет предмет в единственном числе, ребенок – во множественном числе.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Дом – дома,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Стол – </a:t>
            </a:r>
            <a:r>
              <a:rPr lang="ru-RU" sz="1600" b="1" dirty="0" smtClean="0">
                <a:solidFill>
                  <a:srgbClr val="7030A0"/>
                </a:solidFill>
              </a:rPr>
              <a:t>столы</a:t>
            </a:r>
            <a:r>
              <a:rPr lang="ru-RU" sz="1600" b="1" dirty="0">
                <a:solidFill>
                  <a:srgbClr val="7030A0"/>
                </a:solidFill>
              </a:rPr>
              <a:t>.</a:t>
            </a:r>
            <a:endParaRPr lang="ru-RU" sz="1600" b="1" dirty="0" smtClean="0">
              <a:solidFill>
                <a:srgbClr val="7030A0"/>
              </a:solidFill>
            </a:endParaRPr>
          </a:p>
          <a:p>
            <a:r>
              <a:rPr lang="ru-RU" sz="1600" dirty="0"/>
              <a:t> </a:t>
            </a:r>
            <a:endParaRPr lang="ru-RU" sz="1600" dirty="0" smtClean="0"/>
          </a:p>
          <a:p>
            <a:r>
              <a:rPr lang="ru-RU" sz="1600" b="1" u="sng" dirty="0" smtClean="0">
                <a:solidFill>
                  <a:srgbClr val="7030A0"/>
                </a:solidFill>
              </a:rPr>
              <a:t>«</a:t>
            </a:r>
            <a:r>
              <a:rPr lang="ru-RU" sz="1600" b="1" u="sng" dirty="0">
                <a:solidFill>
                  <a:srgbClr val="7030A0"/>
                </a:solidFill>
              </a:rPr>
              <a:t>Назови ласково»</a:t>
            </a:r>
            <a:br>
              <a:rPr lang="ru-RU" sz="1600" b="1" u="sng" dirty="0">
                <a:solidFill>
                  <a:srgbClr val="7030A0"/>
                </a:solidFill>
              </a:rPr>
            </a:br>
            <a:r>
              <a:rPr lang="ru-RU" sz="1600" b="1" dirty="0">
                <a:solidFill>
                  <a:srgbClr val="7030A0"/>
                </a:solidFill>
              </a:rPr>
              <a:t>Цель: расширение словаря, закрепление правильного употребления слов с уменьшительно-ласкательным суффиксом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Ход игры: взрослый говорит слово, ребенок называет его ласково.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 </a:t>
            </a:r>
            <a:r>
              <a:rPr lang="ru-RU" sz="1600" b="1" dirty="0" smtClean="0">
                <a:solidFill>
                  <a:srgbClr val="7030A0"/>
                </a:solidFill>
              </a:rPr>
              <a:t>Мяч – мячик,</a:t>
            </a:r>
          </a:p>
          <a:p>
            <a:r>
              <a:rPr lang="ru-RU" sz="1600" b="1" dirty="0" smtClean="0">
                <a:solidFill>
                  <a:srgbClr val="7030A0"/>
                </a:solidFill>
              </a:rPr>
              <a:t>Шапка – </a:t>
            </a:r>
            <a:r>
              <a:rPr lang="ru-RU" sz="1600" b="1" dirty="0" err="1" smtClean="0">
                <a:solidFill>
                  <a:srgbClr val="7030A0"/>
                </a:solidFill>
              </a:rPr>
              <a:t>щапочка</a:t>
            </a:r>
            <a:r>
              <a:rPr lang="ru-RU" sz="1600" b="1" dirty="0" smtClean="0">
                <a:solidFill>
                  <a:srgbClr val="7030A0"/>
                </a:solidFill>
              </a:rPr>
              <a:t>.</a:t>
            </a:r>
          </a:p>
          <a:p>
            <a:endParaRPr lang="ru-RU" sz="1600" dirty="0"/>
          </a:p>
          <a:p>
            <a:r>
              <a:rPr lang="ru-RU" sz="1600" b="1" u="sng" dirty="0">
                <a:solidFill>
                  <a:srgbClr val="7030A0"/>
                </a:solidFill>
              </a:rPr>
              <a:t>«Отгадай-ка»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Цель: развитие словаря, речевого внимания, воображения.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Ход игры: взрослый перечисляет части задуманного предмета, ребенок должен отгадать задуманный предмет. Потом можно поменяться ролями.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кабина, руль, фары (машина)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крылья, кабина, хвост, мотор (самолёт)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руки, ноги, тело, голова (человек)</a:t>
            </a:r>
          </a:p>
          <a:p>
            <a:r>
              <a:rPr lang="ru-RU" sz="1600" b="1" dirty="0">
                <a:solidFill>
                  <a:srgbClr val="7030A0"/>
                </a:solidFill>
              </a:rPr>
              <a:t>ствол, ветки, корни, листья (</a:t>
            </a:r>
            <a:r>
              <a:rPr lang="ru-RU" sz="1600" b="1" dirty="0" smtClean="0">
                <a:solidFill>
                  <a:srgbClr val="7030A0"/>
                </a:solidFill>
              </a:rPr>
              <a:t>дерево</a:t>
            </a:r>
            <a:r>
              <a:rPr lang="ru-RU" sz="1600" b="1" dirty="0">
                <a:solidFill>
                  <a:srgbClr val="7030A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8450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Григорий\Desktop\Ирина\оформление\depositphotos_13686657-stock-photo-the-framing-for-misc-us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48580" y="2276872"/>
            <a:ext cx="484684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Спасибо </a:t>
            </a:r>
          </a:p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за внимание!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450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483</Words>
  <Application>Microsoft Office PowerPoint</Application>
  <PresentationFormat>Экран (4:3)</PresentationFormat>
  <Paragraphs>98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Григорий</dc:creator>
  <cp:lastModifiedBy>Григорий</cp:lastModifiedBy>
  <cp:revision>12</cp:revision>
  <dcterms:created xsi:type="dcterms:W3CDTF">2020-01-19T15:48:34Z</dcterms:created>
  <dcterms:modified xsi:type="dcterms:W3CDTF">2020-01-19T17:51:01Z</dcterms:modified>
</cp:coreProperties>
</file>