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64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CB69665-2EED-46D9-BC8F-D3085D794D09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628BF0F-6035-4868-82D1-70DBBABC40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/>
        </p:nvSpPr>
        <p:spPr>
          <a:xfrm>
            <a:off x="-396552" y="980728"/>
            <a:ext cx="10217131" cy="22429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7200" b="1" kern="1200" cap="all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Артикуляционная гимнастика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>
            <a:spLocks noGrp="1"/>
          </p:cNvSpPr>
          <p:nvPr/>
        </p:nvSpPr>
        <p:spPr>
          <a:xfrm>
            <a:off x="1172464" y="3223953"/>
            <a:ext cx="7079097" cy="16452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Составитель: учитель-логопед</a:t>
            </a:r>
          </a:p>
          <a:p>
            <a:pPr algn="l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Кудякова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Ирина Александровна</a:t>
            </a:r>
          </a:p>
          <a:p>
            <a:pPr algn="l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детский сад с.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Грабово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261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553" y="367162"/>
            <a:ext cx="878497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/>
                </a:solidFill>
              </a:rPr>
              <a:t>Правила проведения артикуляционной гимнастики</a:t>
            </a:r>
            <a:r>
              <a:rPr lang="ru-RU" sz="2800" b="1" dirty="0" smtClean="0">
                <a:solidFill>
                  <a:schemeClr val="tx2"/>
                </a:solidFill>
              </a:rPr>
              <a:t>:</a:t>
            </a:r>
          </a:p>
          <a:p>
            <a:endParaRPr lang="ru-RU" sz="2000" b="1" dirty="0">
              <a:solidFill>
                <a:schemeClr val="tx2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chemeClr val="tx2"/>
                </a:solidFill>
              </a:rPr>
              <a:t>Заниматься нужно в хорошо проветренном помещении. Взрослый и ребёнок садятся перед зеркалом так, чтобы ребёнок хорошо видел своё лицо и лицо взрослого. Детей младше 5 лет занятия перед зеркалом могут утомлять. В этом случае вы можете сесть друг против друга.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chemeClr val="tx2"/>
                </a:solidFill>
              </a:rPr>
              <a:t>Проводить гимнастику надо ежедневно, чтобы вырабатываемые двигательные навыки у  детей закреплялись, становились более прочными.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chemeClr val="tx2"/>
                </a:solidFill>
              </a:rPr>
              <a:t>Отрабатывайте с ребёнком 2—3 упражнения, а затем добавляйте по одному.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chemeClr val="tx2"/>
                </a:solidFill>
              </a:rPr>
              <a:t>Помните, что упражнение необходимо выполнять без напряжения, в спокойном темпе.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chemeClr val="tx2"/>
                </a:solidFill>
              </a:rPr>
              <a:t>Начинать необходимо с общей артикуляционной гимнастики, затем выполнять комплекс упражнений, необходимых для отрабатываемого звука.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chemeClr val="tx2"/>
                </a:solidFill>
              </a:rPr>
              <a:t>Упражнения должны быть целенаправленными: важно не их количество, а правильный подбор и качество выполнения.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chemeClr val="tx2"/>
                </a:solidFill>
              </a:rPr>
              <a:t>При отборе материала для артикуляционной гимнастики необходимо соблюдать определённую последовательность - идти от простых упражнений к более сложным.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chemeClr val="tx2"/>
                </a:solidFill>
              </a:rPr>
              <a:t>Чаще хвалите ребёнка и ни в коем случае не выказывайте недовольство, если что-то не получается.</a:t>
            </a:r>
          </a:p>
          <a:p>
            <a:r>
              <a:rPr lang="ru-RU" sz="1600" dirty="0">
                <a:solidFill>
                  <a:schemeClr val="tx2"/>
                </a:solidFill>
              </a:rPr>
              <a:t> </a:t>
            </a:r>
          </a:p>
          <a:p>
            <a:r>
              <a:rPr lang="ru-RU" sz="1600" dirty="0">
                <a:solidFill>
                  <a:schemeClr val="tx2"/>
                </a:solidFill>
              </a:rPr>
              <a:t>Кроме того, Вы точно должны знать, какие звуки у ребёнка наруше­ны, знает ли он названия артикуляционных органов и как ориентируется в них</a:t>
            </a:r>
            <a:r>
              <a:rPr lang="ru-RU" sz="1600" dirty="0" smtClean="0">
                <a:solidFill>
                  <a:schemeClr val="tx2"/>
                </a:solidFill>
              </a:rPr>
              <a:t>. Попросите </a:t>
            </a:r>
            <a:r>
              <a:rPr lang="ru-RU" sz="1600" dirty="0">
                <a:solidFill>
                  <a:schemeClr val="tx2"/>
                </a:solidFill>
              </a:rPr>
              <a:t>его показать (и покажите вместе с ним) верхнюю и нижнюю губу, верхние и нижние зубы, кончик языка, передние и боковые зубы, нёбо, подбородок, уголки рта, правую и левую щёки.</a:t>
            </a:r>
          </a:p>
          <a:p>
            <a:r>
              <a:rPr lang="ru-RU" dirty="0"/>
              <a:t>	</a:t>
            </a:r>
            <a:r>
              <a:rPr lang="ru-RU" dirty="0">
                <a:solidFill>
                  <a:schemeClr val="tx2"/>
                </a:solidFill>
              </a:rPr>
              <a:t>Желаем Вам удачи!</a:t>
            </a:r>
          </a:p>
        </p:txBody>
      </p:sp>
    </p:spTree>
    <p:extLst>
      <p:ext uri="{BB962C8B-B14F-4D97-AF65-F5344CB8AC3E}">
        <p14:creationId xmlns:p14="http://schemas.microsoft.com/office/powerpoint/2010/main" xmlns="" val="330223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>
            <a:spLocks noGrp="1"/>
          </p:cNvSpPr>
          <p:nvPr/>
        </p:nvSpPr>
        <p:spPr>
          <a:xfrm>
            <a:off x="323528" y="1196752"/>
            <a:ext cx="8496944" cy="54726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произносим различные звуки как изолированно, так и в речевом потоке, благодаря хорошей подвижности и дифференцированной работе органов артикуляционного аппарата. Точность, сила и дифференцированность этих движений развиваются у ребёнка постепенно, в процессе речевой деятельности.</a:t>
            </a:r>
            <a:b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Основная причина нарушения звукопроизношения ребенка – это недостаточное развитие подвижности органов артикуляции. Поэтому работа логопеда начинается с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артикуляционной гимнастики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развития, уточнения и совершенствования основных движений органов речи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Артикуляционная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гимнастика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совокупность специальных упражнений, направленных на укрепление мышц артикуляционного аппарата, развитие силы, подвижности и дифференцированности движений органов, участвующих в </a:t>
            </a:r>
            <a:r>
              <a:rPr lang="ru-RU" sz="24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речевом процессе</a:t>
            </a:r>
            <a:r>
              <a:rPr lang="ru-RU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1"/>
          <p:cNvSpPr>
            <a:spLocks noGrp="1"/>
          </p:cNvSpPr>
          <p:nvPr/>
        </p:nvSpPr>
        <p:spPr>
          <a:xfrm>
            <a:off x="539552" y="404664"/>
            <a:ext cx="8352928" cy="700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артикуляционная гимнастика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740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179512" y="404664"/>
            <a:ext cx="8712968" cy="700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артикуляционного аппарата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/>
        </p:nvSpPr>
        <p:spPr>
          <a:xfrm>
            <a:off x="283762" y="1585102"/>
            <a:ext cx="4792294" cy="4940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четкой артикуляции нужны сильные, упругие 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речи — язык, губы, мягкое нёбо. Артикуляция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работой многочисленных мышц, в том числе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жевательных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глотательных, мимических; процесс голосообразования происходит при участии органов дыхания (гортань, трахея, бронхи, легкие, диафрагма, межреберные мышцы). Таким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говоря о специальной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артикуляционной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гимнастике,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иметь в виду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мышц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 и ротовой полости.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20072" y="1585103"/>
            <a:ext cx="3672408" cy="4292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685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107504" y="404664"/>
            <a:ext cx="8928992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Причины, по которым необходимо заниматься артикуляционной </a:t>
            </a:r>
            <a:r>
              <a:rPr lang="ru-RU" sz="36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гимнастикой:</a:t>
            </a:r>
            <a:endParaRPr lang="ru-RU" sz="36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/>
        </p:nvSpPr>
        <p:spPr>
          <a:xfrm>
            <a:off x="107503" y="1844824"/>
            <a:ext cx="8928993" cy="5013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своевременным занятиям артикуляционной гимнастикой и упражнениям по развитию речевого слуха некоторые дети сами могут научиться говорить чисто и правильно, без помощи специалиста.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со сложными нарушениями звукопроизношения смогут быстрее преодолеть свои речевые дефекты, когда с ним начнет заниматься логопед: их мышцы уже будут подготовлены.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Артикуляционная гимнастика очень полезна также детям с правильным, но вялым звукопроизношением, про которых говорят, что у них «каша во рту».</a:t>
            </a:r>
          </a:p>
          <a:p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артикуляционной гимнастикой позволят всем – и детям и взрослым – научиться говорить правильно, четко и красиво.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2797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62410814"/>
              </p:ext>
            </p:extLst>
          </p:nvPr>
        </p:nvGraphicFramePr>
        <p:xfrm>
          <a:off x="2339752" y="1105249"/>
          <a:ext cx="6552728" cy="1584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52728"/>
              </a:tblGrid>
              <a:tr h="1243631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533400" algn="l"/>
                        </a:tabLs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«Улыбка» («Заборчик»)</a:t>
                      </a:r>
                    </a:p>
                    <a:p>
                      <a:pPr marL="173355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marR="10795" algn="just">
                        <a:spcAft>
                          <a:spcPts val="0"/>
                        </a:spcAft>
                      </a:pPr>
                      <a:r>
                        <a:rPr lang="ru-RU" sz="1200" spc="5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marR="10795" algn="just">
                        <a:spcAft>
                          <a:spcPts val="0"/>
                        </a:spcAft>
                      </a:pPr>
                      <a:r>
                        <a:rPr lang="ru-RU" sz="1600" spc="5" dirty="0">
                          <a:effectLst/>
                        </a:rPr>
                        <a:t>Улыбнуться без напряжения так, чтобы были видны передние верхние и ниж</a:t>
                      </a:r>
                      <a:r>
                        <a:rPr lang="ru-RU" sz="1600" dirty="0">
                          <a:effectLst/>
                        </a:rPr>
                        <a:t>ние зубы. Удерживать губы в таком положении под счёт от 1 до 5-10.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1029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6914" y="908720"/>
            <a:ext cx="153352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/>
          <p:cNvSpPr>
            <a:spLocks noGrp="1"/>
          </p:cNvSpPr>
          <p:nvPr/>
        </p:nvSpPr>
        <p:spPr>
          <a:xfrm>
            <a:off x="611560" y="404664"/>
            <a:ext cx="8280920" cy="700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артикуляционная гимнастика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15706379"/>
              </p:ext>
            </p:extLst>
          </p:nvPr>
        </p:nvGraphicFramePr>
        <p:xfrm>
          <a:off x="2411760" y="2780928"/>
          <a:ext cx="6480720" cy="975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720"/>
              </a:tblGrid>
              <a:tr h="0">
                <a:tc>
                  <a:txBody>
                    <a:bodyPr/>
                    <a:lstStyle/>
                    <a:p>
                      <a:pPr marR="90170" indent="270510" algn="l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2. «Хоботок» («Трубочка»)</a:t>
                      </a:r>
                    </a:p>
                    <a:p>
                      <a:pPr indent="27051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marR="14605" algn="just"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effectLst/>
                        </a:rPr>
                        <a:t>Вытянуть сомкнутые губы вперёд «трубочкой». Удерживать их в таком </a:t>
                      </a:r>
                      <a:r>
                        <a:rPr lang="ru-RU" sz="1600" spc="10" dirty="0" smtClean="0">
                          <a:effectLst/>
                        </a:rPr>
                        <a:t>поло</a:t>
                      </a:r>
                      <a:r>
                        <a:rPr lang="ru-RU" sz="1600" dirty="0" smtClean="0">
                          <a:effectLst/>
                        </a:rPr>
                        <a:t>жении </a:t>
                      </a:r>
                      <a:r>
                        <a:rPr lang="ru-RU" sz="1600" dirty="0">
                          <a:effectLst/>
                        </a:rPr>
                        <a:t>под счёт от 1 до 5-10.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1030" name="Рисунок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8693" y="2204864"/>
            <a:ext cx="150495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61989461"/>
              </p:ext>
            </p:extLst>
          </p:nvPr>
        </p:nvGraphicFramePr>
        <p:xfrm>
          <a:off x="2339752" y="4139334"/>
          <a:ext cx="6552728" cy="1097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52728"/>
              </a:tblGrid>
              <a:tr h="657818">
                <a:tc>
                  <a:txBody>
                    <a:bodyPr/>
                    <a:lstStyle/>
                    <a:p>
                      <a:pPr marL="8890" indent="-90170"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3. «</a:t>
                      </a:r>
                      <a:r>
                        <a:rPr lang="ru-RU" sz="2000" b="1" spc="5" dirty="0">
                          <a:solidFill>
                            <a:schemeClr val="tx2"/>
                          </a:solidFill>
                          <a:effectLst/>
                        </a:rPr>
                        <a:t>Накажем непослушный язычок</a:t>
                      </a:r>
                      <a:r>
                        <a:rPr lang="ru-RU" sz="2000" b="1" spc="5" dirty="0" smtClean="0">
                          <a:solidFill>
                            <a:schemeClr val="tx2"/>
                          </a:solidFill>
                          <a:effectLst/>
                        </a:rPr>
                        <a:t>»</a:t>
                      </a:r>
                    </a:p>
                    <a:p>
                      <a:pPr marL="8890" indent="-90170" algn="l">
                        <a:spcAft>
                          <a:spcPts val="0"/>
                        </a:spcAft>
                      </a:pPr>
                      <a:endParaRPr lang="ru-RU" sz="2000" b="1" spc="5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8890" indent="-90170" algn="l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457200" marR="3175" algn="just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200" spc="15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1031" name="Рисунок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73016"/>
            <a:ext cx="135255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2339752" y="4581128"/>
            <a:ext cx="65527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Улыбнуться, приоткрыть рот, спокойно положить язык на нижнюю губу и,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пошлёпывая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его губами, произносить: «па-па-па». 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92557041"/>
              </p:ext>
            </p:extLst>
          </p:nvPr>
        </p:nvGraphicFramePr>
        <p:xfrm>
          <a:off x="2411760" y="5344367"/>
          <a:ext cx="6408712" cy="1158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08712"/>
              </a:tblGrid>
              <a:tr h="0">
                <a:tc>
                  <a:txBody>
                    <a:bodyPr/>
                    <a:lstStyle/>
                    <a:p>
                      <a:pPr marL="457200" marR="3175" algn="l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  <a:p>
                      <a:pPr marL="457200" marR="3175" algn="l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2"/>
                          </a:solidFill>
                          <a:effectLst/>
                        </a:rPr>
                        <a:t>4. 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«Вкусное варенье»</a:t>
                      </a:r>
                    </a:p>
                    <a:p>
                      <a:pPr marL="457200" marR="3175" algn="ctr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spc="15" dirty="0" smtClean="0">
                          <a:effectLst/>
                        </a:rPr>
                        <a:t>Слегка </a:t>
                      </a:r>
                      <a:r>
                        <a:rPr lang="ru-RU" sz="1600" spc="15" dirty="0">
                          <a:effectLst/>
                        </a:rPr>
                        <a:t>улыбнуться, приоткрыть рот, поочередно облизать </a:t>
                      </a:r>
                      <a:r>
                        <a:rPr lang="ru-RU" sz="1600" spc="15" dirty="0" smtClean="0">
                          <a:effectLst/>
                        </a:rPr>
                        <a:t>верх</a:t>
                      </a:r>
                      <a:r>
                        <a:rPr lang="ru-RU" sz="1600" dirty="0" smtClean="0">
                          <a:effectLst/>
                        </a:rPr>
                        <a:t>нюю </a:t>
                      </a:r>
                      <a:r>
                        <a:rPr lang="ru-RU" sz="1600" dirty="0">
                          <a:effectLst/>
                        </a:rPr>
                        <a:t>и </a:t>
                      </a:r>
                      <a:r>
                        <a:rPr lang="ru-RU" sz="1600" dirty="0" smtClean="0">
                          <a:effectLst/>
                        </a:rPr>
                        <a:t>     нижнюю </a:t>
                      </a:r>
                      <a:r>
                        <a:rPr lang="ru-RU" sz="1600" dirty="0">
                          <a:effectLst/>
                        </a:rPr>
                        <a:t>губу.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1033" name="Рисунок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143" y="5033852"/>
            <a:ext cx="11620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9927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323528" y="404664"/>
            <a:ext cx="8820472" cy="7005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</a:t>
            </a: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упражнений для постановки звуков [с з ц]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0013896"/>
              </p:ext>
            </p:extLst>
          </p:nvPr>
        </p:nvGraphicFramePr>
        <p:xfrm>
          <a:off x="2123728" y="1700808"/>
          <a:ext cx="6912768" cy="777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12768"/>
              </a:tblGrid>
              <a:tr h="0">
                <a:tc>
                  <a:txBody>
                    <a:bodyPr/>
                    <a:lstStyle/>
                    <a:p>
                      <a:pPr marR="3175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1.«Покусаем язычок»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Улыбнуться</a:t>
                      </a:r>
                      <a:r>
                        <a:rPr lang="ru-RU" sz="1600" dirty="0">
                          <a:effectLst/>
                        </a:rPr>
                        <a:t>, приоткрыть рот и покусывать язык.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2049" name="Рисунок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05249"/>
            <a:ext cx="1304925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56896451"/>
              </p:ext>
            </p:extLst>
          </p:nvPr>
        </p:nvGraphicFramePr>
        <p:xfrm>
          <a:off x="2123728" y="2996952"/>
          <a:ext cx="6912768" cy="163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12768"/>
              </a:tblGrid>
              <a:tr h="0">
                <a:tc>
                  <a:txBody>
                    <a:bodyPr/>
                    <a:lstStyle/>
                    <a:p>
                      <a:pPr marR="3175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2.«Горка»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pitchFamily="34" charset="0"/>
                        </a:rPr>
                        <a:t>Улыбнуться, приоткрыть рот, кончик языка поставить за нижние зубы, широкий язык установить «горкой». Удерживать в таком положении под счёт от 1 до 5-10.</a:t>
                      </a: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2050" name="Рисунок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304" y="2714974"/>
            <a:ext cx="1285875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19528781"/>
              </p:ext>
            </p:extLst>
          </p:nvPr>
        </p:nvGraphicFramePr>
        <p:xfrm>
          <a:off x="2195736" y="4797152"/>
          <a:ext cx="6696744" cy="128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96744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3</a:t>
                      </a:r>
                      <a:r>
                        <a:rPr lang="ru-RU" sz="2000" b="1" dirty="0" smtClean="0">
                          <a:solidFill>
                            <a:schemeClr val="tx2"/>
                          </a:solidFill>
                          <a:effectLst/>
                        </a:rPr>
                        <a:t>. 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«Чистим нижние зубы</a:t>
                      </a:r>
                      <a:r>
                        <a:rPr lang="ru-RU" sz="2000" b="1" dirty="0" smtClean="0">
                          <a:solidFill>
                            <a:schemeClr val="tx2"/>
                          </a:solidFill>
                          <a:effectLst/>
                        </a:rPr>
                        <a:t>»</a:t>
                      </a:r>
                      <a:r>
                        <a:rPr lang="ru-RU" sz="2000" b="1" baseline="0" dirty="0" smtClean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2000" b="1" spc="15" dirty="0" smtClean="0">
                          <a:solidFill>
                            <a:schemeClr val="tx2"/>
                          </a:solidFill>
                          <a:effectLst/>
                        </a:rPr>
                        <a:t>(</a:t>
                      </a:r>
                      <a:r>
                        <a:rPr lang="ru-RU" sz="2000" b="1" spc="15" dirty="0">
                          <a:solidFill>
                            <a:schemeClr val="tx2"/>
                          </a:solidFill>
                          <a:effectLst/>
                        </a:rPr>
                        <a:t>с внутренней стороны</a:t>
                      </a:r>
                      <a:r>
                        <a:rPr lang="ru-RU" sz="2000" b="1" spc="15" dirty="0" smtClean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spc="-5" dirty="0">
                          <a:effectLst/>
                        </a:rPr>
                        <a:t>Улыбнуться, показать зубы, приоткрыть рот и кончиком языка «почистить» ниж</a:t>
                      </a:r>
                      <a:r>
                        <a:rPr lang="ru-RU" sz="1600" spc="15" dirty="0">
                          <a:effectLst/>
                        </a:rPr>
                        <a:t>ние зубы с внутренней стороны.</a:t>
                      </a:r>
                      <a:endParaRPr lang="ru-RU" sz="16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2052" name="Рисунок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1954" y="4437112"/>
            <a:ext cx="129540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0683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0" y="404664"/>
            <a:ext cx="9324528" cy="7005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</a:t>
            </a: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упражнений для постановки звуков </a:t>
            </a: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[ш ж ч щ]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52736"/>
            <a:ext cx="1305560" cy="16065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52234375"/>
              </p:ext>
            </p:extLst>
          </p:nvPr>
        </p:nvGraphicFramePr>
        <p:xfrm>
          <a:off x="1907704" y="3119637"/>
          <a:ext cx="6891064" cy="1203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91064"/>
              </a:tblGrid>
              <a:tr h="792088">
                <a:tc>
                  <a:txBody>
                    <a:bodyPr/>
                    <a:lstStyle/>
                    <a:p>
                      <a:pPr marR="3175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2"/>
                          </a:solidFill>
                          <a:effectLst/>
                        </a:rPr>
                        <a:t>2.«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Чашечка»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effectLst/>
                        </a:rPr>
                        <a:t>Улыбнуться, открыть рот и показать широкий язычок. Затем поднять края наверх в форме чашечки.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3073" name="Рисунок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179" y="2780928"/>
            <a:ext cx="1304925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5720045"/>
              </p:ext>
            </p:extLst>
          </p:nvPr>
        </p:nvGraphicFramePr>
        <p:xfrm>
          <a:off x="1907704" y="1254031"/>
          <a:ext cx="6969239" cy="1203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69239"/>
              </a:tblGrid>
              <a:tr h="0">
                <a:tc>
                  <a:txBody>
                    <a:bodyPr/>
                    <a:lstStyle/>
                    <a:p>
                      <a:pPr marR="3175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1</a:t>
                      </a:r>
                      <a:r>
                        <a:rPr lang="ru-RU" sz="2000" b="1" dirty="0" smtClean="0">
                          <a:solidFill>
                            <a:schemeClr val="tx2"/>
                          </a:solidFill>
                          <a:effectLst/>
                        </a:rPr>
                        <a:t>.«Лопатка»</a:t>
                      </a:r>
                      <a:endParaRPr lang="ru-RU" sz="2000" b="1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effectLst/>
                        </a:rPr>
                        <a:t>Улыбнуться, открыть рот и показать широкий язычок. </a:t>
                      </a:r>
                      <a:r>
                        <a:rPr lang="ru-RU" sz="1600" spc="10" dirty="0" smtClean="0">
                          <a:effectLst/>
                        </a:rPr>
                        <a:t>Удержать</a:t>
                      </a:r>
                      <a:r>
                        <a:rPr lang="ru-RU" sz="1600" spc="10" baseline="0" dirty="0" smtClean="0">
                          <a:effectLst/>
                        </a:rPr>
                        <a:t> положение.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8954614"/>
              </p:ext>
            </p:extLst>
          </p:nvPr>
        </p:nvGraphicFramePr>
        <p:xfrm>
          <a:off x="1979712" y="4933553"/>
          <a:ext cx="6768752" cy="1158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8752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2"/>
                          </a:solidFill>
                          <a:effectLst/>
                        </a:rPr>
                        <a:t>3. 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«Чистим верхние зубы</a:t>
                      </a:r>
                      <a:r>
                        <a:rPr lang="ru-RU" sz="2000" b="1" dirty="0" smtClean="0">
                          <a:solidFill>
                            <a:schemeClr val="tx2"/>
                          </a:solidFill>
                          <a:effectLst/>
                        </a:rPr>
                        <a:t>»</a:t>
                      </a:r>
                      <a:r>
                        <a:rPr lang="ru-RU" sz="2000" b="1" baseline="0" dirty="0" smtClean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2000" b="1" spc="-45" dirty="0" smtClean="0">
                          <a:solidFill>
                            <a:schemeClr val="tx2"/>
                          </a:solidFill>
                          <a:effectLst/>
                        </a:rPr>
                        <a:t>(</a:t>
                      </a:r>
                      <a:r>
                        <a:rPr lang="ru-RU" sz="2000" b="1" spc="-45" dirty="0">
                          <a:solidFill>
                            <a:schemeClr val="tx2"/>
                          </a:solidFill>
                          <a:effectLst/>
                        </a:rPr>
                        <a:t>с внутренней стороны</a:t>
                      </a:r>
                      <a:r>
                        <a:rPr lang="ru-RU" sz="2000" b="1" spc="-45" dirty="0" smtClean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spc="-45" dirty="0">
                          <a:effectLst/>
                        </a:rPr>
                        <a:t>Улыбнуться, открыть рот и широким языком «почистить» верхние зубы с </a:t>
                      </a:r>
                      <a:r>
                        <a:rPr lang="ru-RU" sz="1600" spc="-45" dirty="0" smtClean="0">
                          <a:effectLst/>
                        </a:rPr>
                        <a:t>внут</a:t>
                      </a:r>
                      <a:r>
                        <a:rPr lang="ru-RU" sz="1600" spc="-35" dirty="0" smtClean="0">
                          <a:effectLst/>
                        </a:rPr>
                        <a:t>ренней </a:t>
                      </a:r>
                      <a:r>
                        <a:rPr lang="ru-RU" sz="1600" spc="-35" dirty="0">
                          <a:effectLst/>
                        </a:rPr>
                        <a:t>стороны, делая движения из стороны в сторону.</a:t>
                      </a:r>
                      <a:endParaRPr lang="ru-RU" sz="1600" dirty="0">
                        <a:effectLst/>
                      </a:endParaRPr>
                    </a:p>
                    <a:p>
                      <a:pPr marL="457200" marR="3175" algn="just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3074" name="Рисунок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3119" y="4581128"/>
            <a:ext cx="1304925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283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683568" y="404664"/>
            <a:ext cx="8640960" cy="7005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</a:t>
            </a: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упражнений для постановки </a:t>
            </a: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звука [р]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26086266"/>
              </p:ext>
            </p:extLst>
          </p:nvPr>
        </p:nvGraphicFramePr>
        <p:xfrm>
          <a:off x="1763688" y="1092140"/>
          <a:ext cx="7153409" cy="1158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53409"/>
              </a:tblGrid>
              <a:tr h="9246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1. «Маляр»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effectLst/>
                        </a:rPr>
                        <a:t>Улыбнуться, открыть рот и «покрасить» кончиком языка твёрдое нёбо («</a:t>
                      </a:r>
                      <a:r>
                        <a:rPr lang="ru-RU" sz="1600" spc="10" dirty="0" smtClean="0">
                          <a:effectLst/>
                        </a:rPr>
                        <a:t>пото</a:t>
                      </a:r>
                      <a:r>
                        <a:rPr lang="ru-RU" sz="1600" spc="15" dirty="0" smtClean="0">
                          <a:effectLst/>
                        </a:rPr>
                        <a:t>лок</a:t>
                      </a:r>
                      <a:r>
                        <a:rPr lang="ru-RU" sz="1600" spc="15" dirty="0">
                          <a:effectLst/>
                        </a:rPr>
                        <a:t>»), делая движения языком вперёд-назад.</a:t>
                      </a:r>
                      <a:endParaRPr lang="ru-RU" sz="16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4097" name="Рисунок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5061" y="980728"/>
            <a:ext cx="125730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11858659"/>
              </p:ext>
            </p:extLst>
          </p:nvPr>
        </p:nvGraphicFramePr>
        <p:xfrm>
          <a:off x="1835696" y="2348880"/>
          <a:ext cx="7128792" cy="15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28792"/>
              </a:tblGrid>
              <a:tr h="9963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2.«Барабанщик</a:t>
                      </a:r>
                      <a:r>
                        <a:rPr lang="ru-RU" sz="2000" b="1" dirty="0" smtClean="0">
                          <a:solidFill>
                            <a:schemeClr val="tx2"/>
                          </a:solidFill>
                          <a:effectLst/>
                        </a:rPr>
                        <a:t>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pitchFamily="34" charset="0"/>
                        </a:rPr>
                        <a:t>Улыбнуться, открыть рот и постучать кончиком языка за верхними зубами, звонко, отчётливо и многократно повторяя: «д-д-д». Темп убыстряется постепенно.</a:t>
                      </a: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4098" name="Рисунок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6486" y="2348880"/>
            <a:ext cx="127635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7351782"/>
              </p:ext>
            </p:extLst>
          </p:nvPr>
        </p:nvGraphicFramePr>
        <p:xfrm>
          <a:off x="1907704" y="3891930"/>
          <a:ext cx="7048822" cy="1021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48822"/>
              </a:tblGrid>
              <a:tr h="0">
                <a:tc>
                  <a:txBody>
                    <a:bodyPr/>
                    <a:lstStyle/>
                    <a:p>
                      <a:pPr marR="3175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3.«Лошадка»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marR="6985" algn="just">
                        <a:spcAft>
                          <a:spcPts val="0"/>
                        </a:spcAft>
                      </a:pPr>
                      <a:r>
                        <a:rPr lang="ru-RU" sz="1600" spc="5" dirty="0">
                          <a:effectLst/>
                        </a:rPr>
                        <a:t>Улыбнуться, открыть рот и пощёлкать кончиком языка («лошадка цокает </a:t>
                      </a:r>
                      <a:r>
                        <a:rPr lang="ru-RU" sz="1600" spc="5" dirty="0" smtClean="0">
                          <a:effectLst/>
                        </a:rPr>
                        <a:t>копы</a:t>
                      </a:r>
                      <a:r>
                        <a:rPr lang="ru-RU" sz="1600" spc="-5" dirty="0" smtClean="0">
                          <a:effectLst/>
                        </a:rPr>
                        <a:t>тами</a:t>
                      </a:r>
                      <a:r>
                        <a:rPr lang="ru-RU" sz="1600" spc="-5" dirty="0">
                          <a:effectLst/>
                        </a:rPr>
                        <a:t>»).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4100" name="Рисунок 1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6486" y="3675403"/>
            <a:ext cx="12858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06965942"/>
              </p:ext>
            </p:extLst>
          </p:nvPr>
        </p:nvGraphicFramePr>
        <p:xfrm>
          <a:off x="1907704" y="5102566"/>
          <a:ext cx="6984776" cy="12923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84776"/>
              </a:tblGrid>
              <a:tr h="0">
                <a:tc>
                  <a:txBody>
                    <a:bodyPr/>
                    <a:lstStyle/>
                    <a:p>
                      <a:pPr marL="457200" marR="3175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4. «Грибок»</a:t>
                      </a:r>
                    </a:p>
                    <a:p>
                      <a:pPr marL="457200" marR="3175" algn="just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effectLst/>
                        </a:rPr>
                        <a:t>Улыбнуться, широко открыть рот, присосать язык к нёбу, чтобы подъязычная </a:t>
                      </a:r>
                      <a:r>
                        <a:rPr lang="ru-RU" sz="1600" dirty="0">
                          <a:effectLst/>
                        </a:rPr>
                        <a:t>связка была натянута («ножка гриба»). Удерживать в таком положении 5-10 секунд.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4101" name="Рисунок 1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436" y="5085184"/>
            <a:ext cx="129540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1053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683568" y="404664"/>
            <a:ext cx="8640960" cy="7005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</a:t>
            </a: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упражнений для постановки </a:t>
            </a: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звука [л]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81841356"/>
              </p:ext>
            </p:extLst>
          </p:nvPr>
        </p:nvGraphicFramePr>
        <p:xfrm>
          <a:off x="1576223" y="1105249"/>
          <a:ext cx="7408862" cy="975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08862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1.«Чистим верхние зубы</a:t>
                      </a:r>
                      <a:r>
                        <a:rPr lang="ru-RU" sz="2000" b="1" dirty="0" smtClean="0">
                          <a:solidFill>
                            <a:schemeClr val="tx2"/>
                          </a:solidFill>
                          <a:effectLst/>
                        </a:rPr>
                        <a:t>»</a:t>
                      </a:r>
                      <a:r>
                        <a:rPr lang="ru-RU" sz="2000" b="1" baseline="0" dirty="0" smtClean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2000" b="1" spc="-45" dirty="0" smtClean="0">
                          <a:solidFill>
                            <a:schemeClr val="tx2"/>
                          </a:solidFill>
                          <a:effectLst/>
                        </a:rPr>
                        <a:t>(</a:t>
                      </a:r>
                      <a:r>
                        <a:rPr lang="ru-RU" sz="2000" b="1" spc="-45" dirty="0">
                          <a:solidFill>
                            <a:schemeClr val="tx2"/>
                          </a:solidFill>
                          <a:effectLst/>
                        </a:rPr>
                        <a:t>с внутренней стороны)</a:t>
                      </a:r>
                      <a:endParaRPr lang="ru-RU" sz="2000" b="1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spc="-45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spc="-45" dirty="0">
                          <a:effectLst/>
                        </a:rPr>
                        <a:t>Улыбнуться, открыть рот и широким языком «почистить» верхние зубы с </a:t>
                      </a:r>
                      <a:r>
                        <a:rPr lang="ru-RU" sz="1600" spc="-45" dirty="0" smtClean="0">
                          <a:effectLst/>
                        </a:rPr>
                        <a:t>внут</a:t>
                      </a:r>
                      <a:r>
                        <a:rPr lang="ru-RU" sz="1600" spc="-35" dirty="0" smtClean="0">
                          <a:effectLst/>
                        </a:rPr>
                        <a:t>ренней </a:t>
                      </a:r>
                      <a:r>
                        <a:rPr lang="ru-RU" sz="1600" spc="-35" dirty="0">
                          <a:effectLst/>
                        </a:rPr>
                        <a:t>стороны, делая движения из стороны в сторону.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5121" name="Рисунок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11525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8587963"/>
              </p:ext>
            </p:extLst>
          </p:nvPr>
        </p:nvGraphicFramePr>
        <p:xfrm>
          <a:off x="1691680" y="2501588"/>
          <a:ext cx="7264796" cy="10485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64796"/>
              </a:tblGrid>
              <a:tr h="0">
                <a:tc>
                  <a:txBody>
                    <a:bodyPr/>
                    <a:lstStyle/>
                    <a:p>
                      <a:pPr marR="3175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2.«Иголочка»</a:t>
                      </a:r>
                    </a:p>
                    <a:p>
                      <a:pPr marR="3175" algn="just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Открыть рот, язык высунуть как можно дальше, напрячь  его, сделать узким и </a:t>
                      </a:r>
                      <a:r>
                        <a:rPr lang="ru-RU" sz="1600" dirty="0">
                          <a:effectLst/>
                        </a:rPr>
                        <a:t>удерживать в таком положении под счёт от 1до 5-10.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5122" name="Рисунок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9717" y="2483331"/>
            <a:ext cx="115252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58020567"/>
              </p:ext>
            </p:extLst>
          </p:nvPr>
        </p:nvGraphicFramePr>
        <p:xfrm>
          <a:off x="2000059" y="3978756"/>
          <a:ext cx="7048822" cy="12923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48822"/>
              </a:tblGrid>
              <a:tr h="0">
                <a:tc>
                  <a:txBody>
                    <a:bodyPr/>
                    <a:lstStyle/>
                    <a:p>
                      <a:pPr marR="3175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3.«Качели»</a:t>
                      </a:r>
                    </a:p>
                    <a:p>
                      <a:pPr marR="3175" algn="just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Улыбнуться, показать зубы, приоткрыть рот, выполнить упражнение «иголочка» и попеременно поднимать и опускать кончик язычка. </a:t>
                      </a:r>
                      <a:r>
                        <a:rPr lang="ru-RU" sz="1600" dirty="0">
                          <a:effectLst/>
                        </a:rPr>
                        <a:t>Так менять положение языка 4-6 раз.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5123" name="Рисунок 2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77072"/>
            <a:ext cx="1800639" cy="1250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52849037"/>
              </p:ext>
            </p:extLst>
          </p:nvPr>
        </p:nvGraphicFramePr>
        <p:xfrm>
          <a:off x="1835696" y="5445224"/>
          <a:ext cx="7229350" cy="10485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29350"/>
              </a:tblGrid>
              <a:tr h="0">
                <a:tc>
                  <a:txBody>
                    <a:bodyPr/>
                    <a:lstStyle/>
                    <a:p>
                      <a:pPr marL="457200" marR="3175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</a:rPr>
                        <a:t>4. «Самолет»</a:t>
                      </a:r>
                    </a:p>
                    <a:p>
                      <a:pPr marL="457200" marR="3175" algn="just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 </a:t>
                      </a:r>
                    </a:p>
                    <a:p>
                      <a:pPr marR="381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Слегка улыбнуться, высунуть язык, зажать его зубами и петь звук «ы»: «ы-ы-ы» </a:t>
                      </a:r>
                      <a:r>
                        <a:rPr lang="ru-RU" sz="1600" spc="5" dirty="0">
                          <a:effectLst/>
                        </a:rPr>
                        <a:t>(«самолет гудит»).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noFill/>
                  </a:tcPr>
                </a:tc>
              </a:tr>
            </a:tbl>
          </a:graphicData>
        </a:graphic>
      </p:graphicFrame>
      <p:pic>
        <p:nvPicPr>
          <p:cNvPr id="5124" name="Рисунок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483" y="5157192"/>
            <a:ext cx="1352550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8047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73</TotalTime>
  <Words>500</Words>
  <Application>Microsoft Office PowerPoint</Application>
  <PresentationFormat>Экран (4:3)</PresentationFormat>
  <Paragraphs>98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Григорий</dc:creator>
  <cp:lastModifiedBy>Windows User</cp:lastModifiedBy>
  <cp:revision>9</cp:revision>
  <dcterms:created xsi:type="dcterms:W3CDTF">2018-10-29T16:39:10Z</dcterms:created>
  <dcterms:modified xsi:type="dcterms:W3CDTF">2018-10-30T12:12:22Z</dcterms:modified>
</cp:coreProperties>
</file>