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4" r:id="rId3"/>
    <p:sldId id="269" r:id="rId4"/>
    <p:sldId id="260" r:id="rId5"/>
    <p:sldId id="291" r:id="rId6"/>
    <p:sldId id="271" r:id="rId7"/>
    <p:sldId id="298" r:id="rId8"/>
    <p:sldId id="277" r:id="rId9"/>
    <p:sldId id="289" r:id="rId10"/>
    <p:sldId id="300" r:id="rId11"/>
    <p:sldId id="281" r:id="rId12"/>
    <p:sldId id="29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0000FF"/>
    <a:srgbClr val="008000"/>
    <a:srgbClr val="0066FF"/>
    <a:srgbClr val="6600FF"/>
    <a:srgbClr val="0099FF"/>
    <a:srgbClr val="3333CC"/>
    <a:srgbClr val="FF3300"/>
    <a:srgbClr val="9933FF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4660"/>
  </p:normalViewPr>
  <p:slideViewPr>
    <p:cSldViewPr>
      <p:cViewPr varScale="1">
        <p:scale>
          <a:sx n="126" d="100"/>
          <a:sy n="126" d="100"/>
        </p:scale>
        <p:origin x="-12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307E2-ACA8-4E37-96D2-8E61DD03F964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65B67-14F1-45FC-AC42-575DD41ECC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9194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65B67-14F1-45FC-AC42-575DD41ECCEB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65B67-14F1-45FC-AC42-575DD41ECCE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6C63-02A5-4A88-AF0C-6487816FD83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D158-AB2C-4CC2-9BD8-523BA6B65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6C63-02A5-4A88-AF0C-6487816FD83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D158-AB2C-4CC2-9BD8-523BA6B65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6C63-02A5-4A88-AF0C-6487816FD83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D158-AB2C-4CC2-9BD8-523BA6B65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6C63-02A5-4A88-AF0C-6487816FD83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D158-AB2C-4CC2-9BD8-523BA6B65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6C63-02A5-4A88-AF0C-6487816FD83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D158-AB2C-4CC2-9BD8-523BA6B65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6C63-02A5-4A88-AF0C-6487816FD83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D158-AB2C-4CC2-9BD8-523BA6B65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6C63-02A5-4A88-AF0C-6487816FD83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D158-AB2C-4CC2-9BD8-523BA6B65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6C63-02A5-4A88-AF0C-6487816FD83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D158-AB2C-4CC2-9BD8-523BA6B65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6C63-02A5-4A88-AF0C-6487816FD83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D158-AB2C-4CC2-9BD8-523BA6B65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6C63-02A5-4A88-AF0C-6487816FD83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D158-AB2C-4CC2-9BD8-523BA6B65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6C63-02A5-4A88-AF0C-6487816FD83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D158-AB2C-4CC2-9BD8-523BA6B65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76C63-02A5-4A88-AF0C-6487816FD83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1D158-AB2C-4CC2-9BD8-523BA6B65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2"/>
            <a:ext cx="6886596" cy="1571637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n>
                  <a:solidFill>
                    <a:schemeClr val="tx1"/>
                  </a:solidFill>
                </a:ln>
                <a:latin typeface="+mn-lt"/>
              </a:rPr>
              <a:t>МБДОУ ДС с. </a:t>
            </a:r>
            <a:r>
              <a:rPr lang="ru-RU" sz="1800" dirty="0" err="1" smtClean="0">
                <a:ln>
                  <a:solidFill>
                    <a:schemeClr val="tx1"/>
                  </a:solidFill>
                </a:ln>
                <a:latin typeface="+mn-lt"/>
              </a:rPr>
              <a:t>Грабово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/>
            </a:r>
            <a:b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</a:b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День веселых мячиков</a:t>
            </a:r>
            <a:b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</a:b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Разновидности мячей</a:t>
            </a:r>
            <a:endParaRPr lang="ru-RU" sz="49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CC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643182"/>
            <a:ext cx="6929486" cy="3286148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/>
            <a:endParaRPr lang="ru-RU" sz="1800" b="1" dirty="0" smtClean="0">
              <a:solidFill>
                <a:schemeClr val="tx1"/>
              </a:solidFill>
            </a:endParaRPr>
          </a:p>
          <a:p>
            <a:r>
              <a:rPr lang="ru-RU" sz="1800" b="1" dirty="0" smtClean="0">
                <a:solidFill>
                  <a:schemeClr val="tx1"/>
                </a:solidFill>
              </a:rPr>
              <a:t>Подготовила</a:t>
            </a:r>
            <a:endParaRPr lang="ru-RU" sz="1800" b="1" dirty="0" smtClean="0">
              <a:solidFill>
                <a:schemeClr val="tx1"/>
              </a:solidFill>
            </a:endParaRPr>
          </a:p>
          <a:p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</a:rPr>
              <a:t>воспитатель</a:t>
            </a:r>
            <a:endParaRPr lang="ru-RU" sz="1800" b="1" dirty="0" smtClean="0">
              <a:solidFill>
                <a:schemeClr val="tx1"/>
              </a:solidFill>
            </a:endParaRPr>
          </a:p>
          <a:p>
            <a:r>
              <a:rPr lang="ru-RU" sz="1800" b="1" dirty="0" smtClean="0">
                <a:solidFill>
                  <a:schemeClr val="tx1"/>
                </a:solidFill>
              </a:rPr>
              <a:t>Аитова Г. И.</a:t>
            </a:r>
            <a:endParaRPr lang="ru-RU" sz="1800" b="1" dirty="0" smtClean="0">
              <a:solidFill>
                <a:schemeClr val="tx1"/>
              </a:solidFill>
            </a:endParaRPr>
          </a:p>
          <a:p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https://polesie-igrushki.ru/upload/iblock/1b8/1b8b0c0a7e48b189e0b77df13af2da7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714620"/>
            <a:ext cx="207170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avatars.mds.yandex.net/get-pdb/1004345/d9281591-07f9-4754-b732-dc9164eaf833/s1200?webp=fals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714620"/>
            <a:ext cx="128588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avatars.mds.yandex.net/get-pdb/963327/63b46f05-1a7d-419e-8cb8-6d63b7c33b7d/s1200?webp=fals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4500570"/>
            <a:ext cx="114300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polesie-igrushki.ru/upload/iblock/059/059bf74194312d1f0d5715522584d8bc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38" y="2643182"/>
            <a:ext cx="14287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cdn2.static1-sima-land.com/items/225992/1/700-nw.jpg"/>
          <p:cNvPicPr/>
          <p:nvPr/>
        </p:nvPicPr>
        <p:blipFill>
          <a:blip r:embed="rId8" cstate="print"/>
          <a:srcRect l="9507" t="6690" r="10211" b="9155"/>
          <a:stretch>
            <a:fillRect/>
          </a:stretch>
        </p:blipFill>
        <p:spPr bwMode="auto">
          <a:xfrm>
            <a:off x="6643702" y="4429132"/>
            <a:ext cx="10001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Хоккей на траве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5785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/>
              <a:t>Э</a:t>
            </a:r>
            <a:r>
              <a:rPr lang="ru-RU" sz="2400" b="1" dirty="0" smtClean="0"/>
              <a:t>то </a:t>
            </a:r>
            <a:r>
              <a:rPr lang="ru-RU" sz="2400" b="1" dirty="0"/>
              <a:t>командный вид спорта, в который играют две команды, используя клюшку и мяч. </a:t>
            </a:r>
            <a:r>
              <a:rPr lang="ru-RU" sz="2400" b="1" dirty="0" smtClean="0"/>
              <a:t>Цель </a:t>
            </a:r>
            <a:r>
              <a:rPr lang="ru-RU" sz="2400" b="1" dirty="0"/>
              <a:t>игры: забросить </a:t>
            </a:r>
            <a:r>
              <a:rPr lang="ru-RU" sz="2400" b="1" dirty="0" smtClean="0"/>
              <a:t>как можно больше мячей </a:t>
            </a:r>
            <a:r>
              <a:rPr lang="ru-RU" sz="2400" b="1" dirty="0"/>
              <a:t>в ворота соперника </a:t>
            </a:r>
            <a:r>
              <a:rPr lang="ru-RU" sz="2400" b="1" dirty="0" smtClean="0"/>
              <a:t>. Касаться мяча ногами или руками запрещено.</a:t>
            </a:r>
            <a:r>
              <a:rPr lang="ru-RU" sz="2400" dirty="0" smtClean="0"/>
              <a:t> </a:t>
            </a:r>
          </a:p>
          <a:p>
            <a:pPr marL="0" indent="0" algn="ctr">
              <a:buNone/>
            </a:pPr>
            <a:r>
              <a:rPr lang="ru-RU" sz="2400" dirty="0" smtClean="0"/>
              <a:t>Мяч должен иметь круглую форму, быть твердым, белого или другого разрешенного цвета, отличного по цвету от игрового покрытия. </a:t>
            </a:r>
          </a:p>
          <a:p>
            <a:pPr marL="0" indent="0" algn="ctr">
              <a:buNone/>
            </a:pPr>
            <a:endParaRPr lang="ru-RU" sz="2400" b="1" dirty="0" smtClean="0">
              <a:solidFill>
                <a:srgbClr val="0066FF"/>
              </a:solidFill>
            </a:endParaRPr>
          </a:p>
          <a:p>
            <a:pPr marL="0" indent="0" algn="ctr">
              <a:buNone/>
            </a:pPr>
            <a:endParaRPr lang="ru-RU" sz="2400" b="1" dirty="0">
              <a:solidFill>
                <a:srgbClr val="0066FF"/>
              </a:solidFill>
            </a:endParaRPr>
          </a:p>
          <a:p>
            <a:r>
              <a:rPr lang="ru-RU" sz="2400" b="1" dirty="0" err="1" smtClean="0"/>
              <a:t>люшки</a:t>
            </a:r>
            <a:endParaRPr lang="ru-RU" sz="2400" b="1" dirty="0"/>
          </a:p>
          <a:p>
            <a:endParaRPr lang="ru-RU" dirty="0"/>
          </a:p>
        </p:txBody>
      </p:sp>
      <p:pic>
        <p:nvPicPr>
          <p:cNvPr id="6" name="Рисунок 5" descr="https://avatars.mds.yandex.net/get-pdb/222892/1da04320-daa8-469d-9328-7d708c86d1fa/s1200?webp=false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59" b="3956"/>
          <a:stretch>
            <a:fillRect/>
          </a:stretch>
        </p:blipFill>
        <p:spPr bwMode="auto">
          <a:xfrm>
            <a:off x="4786314" y="3929066"/>
            <a:ext cx="3459234" cy="257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ÑÐ¾ÐºÐºÐµÐ¹ Ð½Ð° ÑÑÐ°Ð²Ðµ"/>
          <p:cNvPicPr/>
          <p:nvPr/>
        </p:nvPicPr>
        <p:blipFill>
          <a:blip r:embed="rId4"/>
          <a:srcRect b="10196"/>
          <a:stretch>
            <a:fillRect/>
          </a:stretch>
        </p:blipFill>
        <p:spPr bwMode="auto">
          <a:xfrm>
            <a:off x="642910" y="3929066"/>
            <a:ext cx="378621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29943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                      </a:t>
            </a:r>
            <a:r>
              <a:rPr lang="ru-RU" sz="48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Фитбол</a:t>
            </a:r>
            <a:endParaRPr lang="ru-RU" sz="48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57203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dirty="0" smtClean="0"/>
              <a:t>                     </a:t>
            </a:r>
            <a:r>
              <a:rPr lang="ru-RU" sz="2800" b="1" dirty="0" err="1" smtClean="0">
                <a:solidFill>
                  <a:srgbClr val="00B050"/>
                </a:solidFill>
              </a:rPr>
              <a:t>Фитбол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dirty="0" smtClean="0"/>
              <a:t>– </a:t>
            </a:r>
            <a:r>
              <a:rPr lang="ru-RU" sz="2800" b="1" dirty="0" smtClean="0"/>
              <a:t>это большой упругий мяч,     </a:t>
            </a:r>
          </a:p>
          <a:p>
            <a:pPr>
              <a:spcBef>
                <a:spcPts val="0"/>
              </a:spcBef>
              <a:buNone/>
            </a:pPr>
            <a:r>
              <a:rPr lang="ru-RU" sz="2800" b="1" dirty="0" smtClean="0"/>
              <a:t>                  используемый для занятий аэробикой.            </a:t>
            </a:r>
          </a:p>
          <a:p>
            <a:pPr>
              <a:spcBef>
                <a:spcPts val="0"/>
              </a:spcBef>
              <a:buNone/>
            </a:pPr>
            <a:r>
              <a:rPr lang="ru-RU" sz="2800" b="1" dirty="0" smtClean="0"/>
              <a:t>                    Мяч имеет обычно круглую форму, </a:t>
            </a:r>
          </a:p>
          <a:p>
            <a:pPr>
              <a:spcBef>
                <a:spcPts val="0"/>
              </a:spcBef>
              <a:buNone/>
            </a:pPr>
            <a:r>
              <a:rPr lang="ru-RU" sz="2800" b="1" dirty="0" smtClean="0"/>
              <a:t>                                  может быть любого цвета.</a:t>
            </a:r>
            <a:endParaRPr lang="ru-RU" sz="1000" b="1" i="1" dirty="0" smtClean="0"/>
          </a:p>
          <a:p>
            <a:pPr>
              <a:spcBef>
                <a:spcPts val="0"/>
              </a:spcBef>
              <a:buNone/>
            </a:pPr>
            <a:r>
              <a:rPr lang="ru-RU" sz="2400" dirty="0" smtClean="0"/>
              <a:t>         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00FF"/>
                </a:solidFill>
              </a:rPr>
              <a:t>       </a:t>
            </a:r>
            <a:r>
              <a:rPr lang="ru-RU" sz="2400" dirty="0" smtClean="0"/>
              <a:t>С рожками                  Пупырчатый                    Гладкий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/>
              <a:t>                                         (или массажный)          (классический)</a:t>
            </a:r>
          </a:p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" name="Рисунок 19" descr="https://avatars.mds.yandex.net/get-marketpic/200038/market_Z-YBsfYR1dbhBOAVio_p8Q/ori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4500570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s://www.ortwell.ru/assets/images/products/852/584364dfc1209195e25f879247f6b615.jpg"/>
          <p:cNvPicPr/>
          <p:nvPr/>
        </p:nvPicPr>
        <p:blipFill>
          <a:blip r:embed="rId4" cstate="print"/>
          <a:srcRect l="6452" r="12903"/>
          <a:stretch>
            <a:fillRect/>
          </a:stretch>
        </p:blipFill>
        <p:spPr bwMode="auto">
          <a:xfrm>
            <a:off x="785786" y="4286256"/>
            <a:ext cx="178595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mages.ru.prom.st/268003217_w640_h640_7188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133" b="6609"/>
          <a:stretch/>
        </p:blipFill>
        <p:spPr bwMode="auto">
          <a:xfrm>
            <a:off x="6425021" y="4497560"/>
            <a:ext cx="1819387" cy="17175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6829444" cy="85725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00" y="1643050"/>
            <a:ext cx="6500858" cy="435771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b="1" dirty="0">
              <a:solidFill>
                <a:srgbClr val="008000"/>
              </a:solidFill>
            </a:endParaRPr>
          </a:p>
          <a:p>
            <a:pPr marL="0" indent="0" algn="ctr">
              <a:buNone/>
            </a:pPr>
            <a:r>
              <a:rPr lang="ru-RU" sz="4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C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Спасибо за внимание!</a:t>
            </a:r>
          </a:p>
          <a:p>
            <a:pPr marL="0" indent="0" algn="ctr">
              <a:buNone/>
            </a:pPr>
            <a:r>
              <a:rPr lang="ru-RU" sz="4800" b="1" spc="100" dirty="0" smtClean="0">
                <a:ln w="1800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 </a:t>
            </a:r>
            <a:endParaRPr lang="ru-RU" sz="4800" b="1" spc="100" dirty="0">
              <a:ln w="18000">
                <a:solidFill>
                  <a:schemeClr val="tx1"/>
                </a:solidFill>
                <a:prstDash val="solid"/>
              </a:ln>
              <a:solidFill>
                <a:srgbClr val="0000FF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5" name="Рисунок 4" descr="https://www.costern.ru/products/textile-kid/107320.jpg"/>
          <p:cNvPicPr/>
          <p:nvPr/>
        </p:nvPicPr>
        <p:blipFill>
          <a:blip r:embed="rId3" cstate="print"/>
          <a:srcRect t="10981" b="13084"/>
          <a:stretch>
            <a:fillRect/>
          </a:stretch>
        </p:blipFill>
        <p:spPr bwMode="auto">
          <a:xfrm>
            <a:off x="2857488" y="3286124"/>
            <a:ext cx="3143272" cy="2643206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="" xmlns:p14="http://schemas.microsoft.com/office/powerpoint/2010/main" val="1564834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10800000" flipV="1">
            <a:off x="861758" y="1124744"/>
            <a:ext cx="6229368" cy="1633503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Современные мячи делают  из самых разных материалов, различаются они по размерам и назначению. </a:t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09119"/>
            <a:ext cx="8003232" cy="1584177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b="1" dirty="0" smtClean="0">
                <a:solidFill>
                  <a:srgbClr val="3333CC"/>
                </a:solidFill>
              </a:rPr>
              <a:t>  </a:t>
            </a:r>
            <a:r>
              <a:rPr lang="ru-RU" sz="9600" b="1" dirty="0" smtClean="0"/>
              <a:t>Зато форма у мяча всегда одинаковая – </a:t>
            </a:r>
          </a:p>
          <a:p>
            <a:pPr>
              <a:buNone/>
            </a:pPr>
            <a:r>
              <a:rPr lang="ru-RU" sz="9600" b="1" dirty="0" smtClean="0"/>
              <a:t>круглая.  С одним только исключением: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b="1" dirty="0" smtClean="0"/>
              <a:t>                 мяч для игры в регби.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b="1" dirty="0" smtClean="0"/>
              <a:t>         Он – овальной формы (как дыня) 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dirty="0" smtClean="0"/>
              <a:t/>
            </a:r>
            <a:br>
              <a:rPr lang="ru-RU" sz="9600" dirty="0" smtClean="0"/>
            </a:br>
            <a:endParaRPr lang="ru-RU" sz="9600" dirty="0"/>
          </a:p>
        </p:txBody>
      </p:sp>
      <p:pic>
        <p:nvPicPr>
          <p:cNvPr id="10" name="Рисунок 9" descr="http://nazuo.3dn.ru/2017/novosti/tehg-rehgbi.jpg"/>
          <p:cNvPicPr/>
          <p:nvPr/>
        </p:nvPicPr>
        <p:blipFill rotWithShape="1">
          <a:blip r:embed="rId3" cstate="print"/>
          <a:srcRect l="13269" t="15431" r="12408" b="11956"/>
          <a:stretch/>
        </p:blipFill>
        <p:spPr bwMode="auto">
          <a:xfrm>
            <a:off x="6156176" y="4679776"/>
            <a:ext cx="2123768" cy="150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ds04.infourok.ru/uploads/ex/0d30/0009830f-39ef5448/hello_html_57be6bd9.jpg"/>
          <p:cNvPicPr/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601" t="58772" r="37865" b="14723"/>
          <a:stretch/>
        </p:blipFill>
        <p:spPr bwMode="auto">
          <a:xfrm>
            <a:off x="6977580" y="3251493"/>
            <a:ext cx="1302364" cy="12699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7" name="Рисунок 16" descr="https://ds04.infourok.ru/uploads/ex/0d30/0009830f-39ef5448/hello_html_57be6bd9.jpg"/>
          <p:cNvPicPr/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850" t="26505" r="37865" b="51599"/>
          <a:stretch/>
        </p:blipFill>
        <p:spPr bwMode="auto">
          <a:xfrm>
            <a:off x="5292080" y="2561396"/>
            <a:ext cx="1368152" cy="13801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8" name="Рисунок 17" descr="https://ds04.infourok.ru/uploads/ex/0d30/0009830f-39ef5448/hello_html_57be6bd9.jpg"/>
          <p:cNvPicPr/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702" t="37569" r="51458" b="36618"/>
          <a:stretch/>
        </p:blipFill>
        <p:spPr bwMode="auto">
          <a:xfrm>
            <a:off x="481852" y="2527401"/>
            <a:ext cx="1584176" cy="18750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9" name="Рисунок 18" descr="https://ds04.infourok.ru/uploads/ex/0d30/0009830f-39ef5448/hello_html_57be6bd9.jpg"/>
          <p:cNvPicPr/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63" t="57620" r="79890" b="17949"/>
          <a:stretch/>
        </p:blipFill>
        <p:spPr bwMode="auto">
          <a:xfrm>
            <a:off x="2411760" y="2578234"/>
            <a:ext cx="1296144" cy="13465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0" name="Рисунок 19" descr="https://ds04.infourok.ru/uploads/ex/0d30/0009830f-39ef5448/hello_html_57be6bd9.jpg"/>
          <p:cNvPicPr/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278" t="39873" r="68240" b="38231"/>
          <a:stretch/>
        </p:blipFill>
        <p:spPr bwMode="auto">
          <a:xfrm>
            <a:off x="3976442" y="3240651"/>
            <a:ext cx="972592" cy="10698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771250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39552" y="836712"/>
            <a:ext cx="7272808" cy="172819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8000"/>
                </a:solidFill>
              </a:rPr>
              <a:t/>
            </a:r>
            <a:br>
              <a:rPr lang="ru-RU" b="1" dirty="0">
                <a:solidFill>
                  <a:srgbClr val="008000"/>
                </a:solidFill>
              </a:rPr>
            </a:br>
            <a:r>
              <a:rPr lang="ru-RU" sz="1000" b="1" dirty="0" smtClean="0">
                <a:solidFill>
                  <a:srgbClr val="008000"/>
                </a:solidFill>
              </a:rPr>
              <a:t/>
            </a:r>
            <a:br>
              <a:rPr lang="ru-RU" sz="1000" b="1" dirty="0" smtClean="0">
                <a:solidFill>
                  <a:srgbClr val="008000"/>
                </a:solidFill>
              </a:rPr>
            </a:br>
            <a:r>
              <a:rPr lang="ru-RU" sz="3100" b="1" dirty="0" smtClean="0"/>
              <a:t>Для </a:t>
            </a:r>
            <a:r>
              <a:rPr lang="ru-RU" sz="3100" b="1" dirty="0"/>
              <a:t>детских игр </a:t>
            </a:r>
            <a:r>
              <a:rPr lang="ru-RU" sz="3100" b="1" dirty="0" smtClean="0"/>
              <a:t>подойдут</a:t>
            </a:r>
            <a:r>
              <a:rPr lang="ru-RU" sz="3100" b="1" dirty="0"/>
              <a:t> </a:t>
            </a:r>
            <a:r>
              <a:rPr lang="ru-RU" sz="3100" b="1" dirty="0" smtClean="0"/>
              <a:t>любые </a:t>
            </a:r>
            <a:r>
              <a:rPr lang="ru-RU" sz="3100" b="1" dirty="0"/>
              <a:t>мячи</a:t>
            </a:r>
            <a:r>
              <a:rPr lang="ru-RU" sz="3100" b="1" dirty="0" smtClean="0"/>
              <a:t>.</a:t>
            </a:r>
            <a:br>
              <a:rPr lang="ru-RU" sz="3100" b="1" dirty="0" smtClean="0"/>
            </a:br>
            <a:r>
              <a:rPr lang="ru-RU" sz="3100" b="1" dirty="0" smtClean="0"/>
              <a:t> </a:t>
            </a:r>
            <a:r>
              <a:rPr lang="ru-RU" sz="3100" b="1" dirty="0"/>
              <a:t>А вот для каждой спортивной игры </a:t>
            </a:r>
            <a:br>
              <a:rPr lang="ru-RU" sz="3100" b="1" dirty="0"/>
            </a:br>
            <a:r>
              <a:rPr lang="ru-RU" sz="3100" b="1" dirty="0"/>
              <a:t>существует свой  особенный мяч.</a:t>
            </a:r>
            <a:br>
              <a:rPr lang="ru-RU" sz="3100" b="1" dirty="0"/>
            </a:br>
            <a:r>
              <a:rPr lang="ru-RU" sz="3100" b="1" dirty="0"/>
              <a:t/>
            </a:r>
            <a:br>
              <a:rPr lang="ru-RU" sz="3100" b="1" dirty="0"/>
            </a:b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539553" y="2492896"/>
            <a:ext cx="3600400" cy="331236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sz="2800" b="1" dirty="0">
              <a:solidFill>
                <a:srgbClr val="FF3300"/>
              </a:solidFill>
            </a:endParaRPr>
          </a:p>
          <a:p>
            <a:pPr marL="0" indent="0" algn="ctr">
              <a:buNone/>
            </a:pPr>
            <a:r>
              <a:rPr lang="ru-RU" sz="3300" b="1" dirty="0"/>
              <a:t>Разные мячи применяются для игры в волейбол, баскетбол, теннис, водное поло, регби и другие игры</a:t>
            </a:r>
            <a:r>
              <a:rPr lang="ru-RU" sz="3300" b="1" dirty="0" smtClean="0"/>
              <a:t>. </a:t>
            </a:r>
          </a:p>
          <a:p>
            <a:pPr marL="0" indent="0" algn="ctr">
              <a:buNone/>
            </a:pPr>
            <a:endParaRPr lang="ru-RU" sz="3300" b="1" dirty="0" smtClean="0"/>
          </a:p>
          <a:p>
            <a:pPr marL="0" indent="0" algn="ctr">
              <a:buNone/>
            </a:pPr>
            <a:r>
              <a:rPr lang="ru-RU" sz="3300" b="1" dirty="0" smtClean="0"/>
              <a:t>Давайте рассмотрим их более подробно</a:t>
            </a:r>
            <a:endParaRPr lang="ru-RU" sz="3300" b="1" dirty="0"/>
          </a:p>
          <a:p>
            <a:endParaRPr lang="ru-RU" dirty="0"/>
          </a:p>
        </p:txBody>
      </p:sp>
      <p:sp>
        <p:nvSpPr>
          <p:cNvPr id="15" name="Объект 14"/>
          <p:cNvSpPr>
            <a:spLocks noGrp="1"/>
          </p:cNvSpPr>
          <p:nvPr>
            <p:ph sz="quarter" idx="4294967295"/>
          </p:nvPr>
        </p:nvSpPr>
        <p:spPr>
          <a:xfrm>
            <a:off x="4427984" y="2780928"/>
            <a:ext cx="4104456" cy="27237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3300"/>
                </a:solidFill>
              </a:rPr>
              <a:t>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ru-RU" sz="28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ru-RU" sz="28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ru-RU" sz="2800" b="1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7" name="Рисунок 6" descr="https://www.grsu.by/images/gallery/sportklub/logo/6286_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" t="6059" r="3308" b="10310"/>
          <a:stretch/>
        </p:blipFill>
        <p:spPr bwMode="auto">
          <a:xfrm>
            <a:off x="4355976" y="3180919"/>
            <a:ext cx="4032448" cy="26642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3046412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Футбольный мяч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860032" y="1268760"/>
            <a:ext cx="3759114" cy="48965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2000" b="1" dirty="0" smtClean="0"/>
          </a:p>
          <a:p>
            <a:pPr marL="0" indent="0" algn="ctr">
              <a:buNone/>
            </a:pPr>
            <a:endParaRPr lang="ru-RU" sz="2000" b="1" dirty="0"/>
          </a:p>
          <a:p>
            <a:pPr marL="0" indent="0" algn="ctr">
              <a:buNone/>
            </a:pPr>
            <a:endParaRPr lang="ru-RU" sz="2000" b="1" dirty="0" smtClean="0"/>
          </a:p>
          <a:p>
            <a:pPr marL="0" indent="0" algn="ctr">
              <a:buNone/>
            </a:pPr>
            <a:endParaRPr lang="ru-RU" sz="2000" b="1" dirty="0"/>
          </a:p>
          <a:p>
            <a:pPr marL="0" indent="0" algn="ctr">
              <a:buNone/>
            </a:pPr>
            <a:endParaRPr lang="ru-RU" sz="2000" b="1" dirty="0" smtClean="0"/>
          </a:p>
          <a:p>
            <a:pPr marL="0" indent="0" algn="ctr">
              <a:buNone/>
            </a:pPr>
            <a:endParaRPr lang="ru-RU" sz="2000" b="1" dirty="0" smtClean="0"/>
          </a:p>
          <a:p>
            <a:pPr marL="0" indent="0" algn="ctr">
              <a:buNone/>
            </a:pPr>
            <a:r>
              <a:rPr lang="ru-RU" sz="2000" b="1" dirty="0" smtClean="0"/>
              <a:t>Самая </a:t>
            </a:r>
            <a:r>
              <a:rPr lang="ru-RU" sz="2000" b="1" dirty="0"/>
              <a:t>популярная – это расположение черных и белых </a:t>
            </a:r>
            <a:r>
              <a:rPr lang="ru-RU" sz="2000" b="1" dirty="0" smtClean="0"/>
              <a:t> </a:t>
            </a:r>
            <a:r>
              <a:rPr lang="ru-RU" sz="2000" b="1" dirty="0"/>
              <a:t>граней в шахматном порядке</a:t>
            </a:r>
            <a:r>
              <a:rPr lang="ru-RU" sz="2000" b="1" dirty="0" smtClean="0"/>
              <a:t>.</a:t>
            </a:r>
          </a:p>
          <a:p>
            <a:pPr marL="0" indent="0" algn="ctr">
              <a:buNone/>
            </a:pPr>
            <a:r>
              <a:rPr lang="ru-RU" sz="2000" b="1" dirty="0" smtClean="0"/>
              <a:t>Оказывается</a:t>
            </a:r>
            <a:r>
              <a:rPr lang="ru-RU" sz="2000" b="1" dirty="0"/>
              <a:t>, ее придумали для того, чтобы мяч был хорошо виден во время  трансляций матчей на экранах </a:t>
            </a:r>
            <a:r>
              <a:rPr lang="ru-RU" sz="2000" b="1" dirty="0" smtClean="0"/>
              <a:t>черно-телевизоров</a:t>
            </a:r>
            <a:r>
              <a:rPr lang="ru-RU" sz="2000" b="1" dirty="0"/>
              <a:t>.</a:t>
            </a:r>
          </a:p>
        </p:txBody>
      </p:sp>
      <p:pic>
        <p:nvPicPr>
          <p:cNvPr id="6" name="Рисунок 5" descr="https://www.sportdepo.ru/gallery/dp0010743b.jpe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07" y="3861048"/>
            <a:ext cx="1944216" cy="1922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fantasticbook.ru/pict/1021508748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97739"/>
            <a:ext cx="1930314" cy="19856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39552" y="1484784"/>
            <a:ext cx="38164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Современные футбольные мячи могут быть различных цветов, с нанесением логотипов производителей.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4244914" cy="26971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Объект 7" descr="https://uk.toluna.com/dpolls_images/2018/07/10/bd075e47-172a-42df-9cd9-40a8260af60c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365" r="19415"/>
          <a:stretch/>
        </p:blipFill>
        <p:spPr bwMode="auto">
          <a:xfrm>
            <a:off x="5724128" y="1340768"/>
            <a:ext cx="2016224" cy="19359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Баскетбольный мяч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23528" y="1583331"/>
            <a:ext cx="4038600" cy="4525963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/>
              <a:t>Должен </a:t>
            </a:r>
            <a:r>
              <a:rPr lang="ru-RU" b="1" dirty="0"/>
              <a:t>быть оранжевого цвета с традиционным рисунком из восьми вставок и черных швов.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499992" y="1600200"/>
            <a:ext cx="432048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   </a:t>
            </a:r>
            <a:r>
              <a:rPr lang="ru-RU" sz="2400" b="1" dirty="0" smtClean="0"/>
              <a:t> Разные мячи используются для мужских и женских команд. Бывают двух типов: предназначенные для игры только  в помещениях и универсальные:  (для помещения и для улицы).</a:t>
            </a:r>
            <a:endParaRPr lang="ru-RU" sz="2400" b="1" dirty="0"/>
          </a:p>
        </p:txBody>
      </p:sp>
      <p:pic>
        <p:nvPicPr>
          <p:cNvPr id="11" name="Рисунок 10" descr="https://ligasporta.com.ua/upload/iblock/ca4/ca4a79d8a78391d78c1f2a6b4693fbf6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163" y="4437112"/>
            <a:ext cx="1728192" cy="171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jaguar-sport.ru/image/cache/catalog/YMLf89e8bee266d951995a67f91a4896923/basketbol/IMGbe5102cf5f736b4a648f88bf94440af9-1200x1000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7"/>
            <a:ext cx="2160240" cy="1738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ukrballs.com/imgs/500/BB0517-823@1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37112"/>
            <a:ext cx="1656184" cy="1717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265818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Волейбольный мяч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b="1" dirty="0"/>
              <a:t>М</a:t>
            </a:r>
            <a:r>
              <a:rPr lang="ru-RU" b="1" dirty="0" smtClean="0"/>
              <a:t>ожет </a:t>
            </a:r>
            <a:r>
              <a:rPr lang="ru-RU" b="1" dirty="0"/>
              <a:t>иметь разнообразную расцветку: от белого </a:t>
            </a:r>
            <a:r>
              <a:rPr lang="ru-RU" b="1" dirty="0" smtClean="0"/>
              <a:t> до сине-желтого оттенка. 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 smtClean="0"/>
              <a:t>Как правило, белым мячом играют в помещении, а цветной используют для игры на улице (пляжный волейбол).</a:t>
            </a:r>
          </a:p>
        </p:txBody>
      </p:sp>
      <p:pic>
        <p:nvPicPr>
          <p:cNvPr id="4" name="Рисунок 3" descr="https://www.syl.ru/misc/i/ai/382918/2488790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96407"/>
            <a:ext cx="1680210" cy="1691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portband.com.ua/wa-data/public/shop/products/10/19/1910/images/2567/2567.970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93428"/>
            <a:ext cx="1728192" cy="1736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900igr.net/up/datai/254328/0014-014-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357" t="5460" r="15357" b="3185"/>
          <a:stretch/>
        </p:blipFill>
        <p:spPr bwMode="auto">
          <a:xfrm>
            <a:off x="6084168" y="2777045"/>
            <a:ext cx="1656184" cy="16354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4249796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Теннисный мяч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500174"/>
            <a:ext cx="4143404" cy="49292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rgbClr val="0099FF"/>
                </a:solidFill>
              </a:rPr>
              <a:t>Теннис </a:t>
            </a:r>
            <a:r>
              <a:rPr lang="ru-RU" sz="1800" b="1" dirty="0" smtClean="0"/>
              <a:t>– это спортивная игра с мячом и ракетками на специальной площадке (корте), разделенной сеткой. Цель игры – ударом ракетки  отправить мяч на половину соперника так, чтобы тот не смог его отбить или отбил с нарушением правил.</a:t>
            </a:r>
            <a:endParaRPr lang="ru-RU" sz="1800" b="1" smtClean="0"/>
          </a:p>
          <a:p>
            <a:pPr algn="ctr">
              <a:buNone/>
            </a:pPr>
            <a:endParaRPr lang="ru-RU" sz="1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1500174"/>
            <a:ext cx="4143404" cy="50006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Теннисный </a:t>
            </a:r>
            <a:r>
              <a:rPr lang="ru-RU" sz="2400" b="1" dirty="0" smtClean="0"/>
              <a:t>мяч имеет </a:t>
            </a:r>
            <a:r>
              <a:rPr lang="ru-RU" sz="2400" b="1" dirty="0" smtClean="0"/>
              <a:t>ворсистую поверхность,  может   быть белого или желтого цвета.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6600FF"/>
                </a:solidFill>
              </a:rPr>
              <a:t>                              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6600FF"/>
                </a:solidFill>
              </a:rPr>
              <a:t>                             </a:t>
            </a:r>
            <a:r>
              <a:rPr lang="ru-RU" sz="2400" b="1" dirty="0" smtClean="0">
                <a:solidFill>
                  <a:srgbClr val="0066FF"/>
                </a:solidFill>
              </a:rPr>
              <a:t>Большой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66FF"/>
                </a:solidFill>
              </a:rPr>
              <a:t>                              теннис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dirty="0" smtClean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400" dirty="0" smtClean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4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66FF"/>
                </a:solidFill>
              </a:rPr>
              <a:t> Настольный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66FF"/>
                </a:solidFill>
              </a:rPr>
              <a:t>      теннис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66FF"/>
                </a:solidFill>
              </a:rPr>
              <a:t>   (пинг-понг)</a:t>
            </a:r>
            <a:endParaRPr lang="ru-RU" sz="2400" b="1" dirty="0">
              <a:solidFill>
                <a:srgbClr val="0066FF"/>
              </a:solidFill>
            </a:endParaRPr>
          </a:p>
        </p:txBody>
      </p:sp>
      <p:pic>
        <p:nvPicPr>
          <p:cNvPr id="6" name="Объект 4" descr="http://blog.ligasports.ru/wp-content/uploads/2017/05/btennis-4.jp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472" y="3786190"/>
            <a:ext cx="4071966" cy="2643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img.staticbg.com/images/oaupload/banggood/images/CE/34/8f93aca3-2e87-4886-b20c-02f384d3142c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4572008"/>
            <a:ext cx="1928826" cy="1857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1reg.by/wp-content/uploads/2018/07/pictures-everyday-today-we-would-like-to-share-tennis-ball-clipart-379658-768x573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667"/>
          <a:stretch>
            <a:fillRect/>
          </a:stretch>
        </p:blipFill>
        <p:spPr bwMode="auto">
          <a:xfrm>
            <a:off x="4786314" y="3000372"/>
            <a:ext cx="1928826" cy="164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Мяч для игры в регби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71472" y="1357298"/>
            <a:ext cx="8229600" cy="492922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3000" b="1" dirty="0" smtClean="0">
                <a:solidFill>
                  <a:srgbClr val="9933FF"/>
                </a:solidFill>
              </a:rPr>
              <a:t>Регби </a:t>
            </a:r>
            <a:r>
              <a:rPr lang="ru-RU" sz="3000" dirty="0" smtClean="0"/>
              <a:t>– это спортивная командная игра с мячом овальной формы на специальной площадке. Цель игры: передавая мяч друг другу руками (только назад) или ногами (в любом направлении), приземлить его  в зачетном поле или забить в ворота (в виде буквы </a:t>
            </a:r>
            <a:r>
              <a:rPr lang="ru-RU" sz="3000" dirty="0" err="1" smtClean="0"/>
              <a:t>н</a:t>
            </a:r>
            <a:r>
              <a:rPr lang="ru-RU" sz="3000" dirty="0" smtClean="0"/>
              <a:t>) противника.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 descr="http://nazuo.3dn.ru/2017/novosti/tehg-rehgb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428736"/>
            <a:ext cx="285752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age.tmdb.org/t/p/original/3I3HXrl5ikcU30KXzPQRCD91fq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428736"/>
            <a:ext cx="314327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67630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66" y="327211"/>
            <a:ext cx="8229600" cy="1458715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3300"/>
                </a:solidFill>
              </a:rPr>
              <a:t>     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Мяч для игры в гольф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78015"/>
            <a:ext cx="8496944" cy="480331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8000"/>
                </a:solidFill>
              </a:rPr>
              <a:t>Гольф</a:t>
            </a:r>
            <a:r>
              <a:rPr lang="ru-RU" sz="2400" b="1" dirty="0" smtClean="0">
                <a:solidFill>
                  <a:srgbClr val="3333CC"/>
                </a:solidFill>
              </a:rPr>
              <a:t>  </a:t>
            </a:r>
            <a:r>
              <a:rPr lang="ru-RU" sz="2400" b="1" dirty="0" smtClean="0"/>
              <a:t>— это спортивная игра, в которой отдельные участники или команды соревнуются, загоняя маленький мячик в специальные лунки ударами клюшек. </a:t>
            </a:r>
          </a:p>
          <a:p>
            <a:pPr algn="ctr">
              <a:buNone/>
            </a:pPr>
            <a:endParaRPr lang="ru-RU" sz="1000" b="1" dirty="0" smtClean="0"/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/>
              <a:t>Поверхность  </a:t>
            </a:r>
            <a:r>
              <a:rPr lang="ru-RU" sz="2400" b="1" dirty="0"/>
              <a:t>мяча имеет большое </a:t>
            </a:r>
            <a:r>
              <a:rPr lang="ru-RU" sz="2400" b="1" dirty="0" smtClean="0"/>
              <a:t>количество </a:t>
            </a:r>
            <a:r>
              <a:rPr lang="ru-RU" sz="2400" b="1" dirty="0"/>
              <a:t>впадин, </a:t>
            </a:r>
            <a:endParaRPr lang="ru-RU" sz="2400" b="1" dirty="0" smtClean="0"/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/>
              <a:t>что </a:t>
            </a:r>
            <a:r>
              <a:rPr lang="ru-RU" sz="2400" b="1" dirty="0"/>
              <a:t>увеличивает скорость мяча. </a:t>
            </a:r>
          </a:p>
          <a:p>
            <a:pPr algn="ctr">
              <a:buNone/>
            </a:pPr>
            <a:endParaRPr lang="ru-RU" sz="2800" dirty="0" smtClean="0"/>
          </a:p>
        </p:txBody>
      </p:sp>
      <p:pic>
        <p:nvPicPr>
          <p:cNvPr id="6" name="Рисунок 5" descr="https://im0-tub-ru.yandex.net/i?id=ac009cc5be8a4897fdd440ecadbe66c5-l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3956" y="3861048"/>
            <a:ext cx="328614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c.pxhere.com/photos/99/5a/golf_golfer_golfing_pitching_wedge_sand_wedge_gap_wedge_golf_balls_grass-982669.jpg!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861048"/>
            <a:ext cx="3571900" cy="254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globalnpsolutions.com/wp-content/uploads/2014/01/GolfBall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548680"/>
            <a:ext cx="1101551" cy="102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3432</TotalTime>
  <Words>453</Words>
  <Application>Microsoft Office PowerPoint</Application>
  <PresentationFormat>Экран (4:3)</PresentationFormat>
  <Paragraphs>93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МБДОУ ДС с. Грабово День веселых мячиков Разновидности мячей</vt:lpstr>
      <vt:lpstr>Современные мячи делают  из самых разных материалов, различаются они по размерам и назначению.  </vt:lpstr>
      <vt:lpstr>  Для детских игр подойдут любые мячи.  А вот для каждой спортивной игры  существует свой  особенный мяч.  </vt:lpstr>
      <vt:lpstr>Футбольный мяч</vt:lpstr>
      <vt:lpstr>Баскетбольный мяч</vt:lpstr>
      <vt:lpstr>Волейбольный мяч</vt:lpstr>
      <vt:lpstr>Теннисный мяч</vt:lpstr>
      <vt:lpstr>Мяч для игры в регби</vt:lpstr>
      <vt:lpstr>      Мяч для игры в гольф</vt:lpstr>
      <vt:lpstr>Хоккей на траве</vt:lpstr>
      <vt:lpstr>                      Фитбол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Каким бывает мяч? Виды мячей</dc:title>
  <dc:creator>Елена</dc:creator>
  <cp:lastModifiedBy>Пользователь Windows</cp:lastModifiedBy>
  <cp:revision>270</cp:revision>
  <dcterms:created xsi:type="dcterms:W3CDTF">2019-02-04T11:40:22Z</dcterms:created>
  <dcterms:modified xsi:type="dcterms:W3CDTF">2022-10-26T17:30:25Z</dcterms:modified>
</cp:coreProperties>
</file>