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1" r:id="rId4"/>
    <p:sldId id="257" r:id="rId5"/>
    <p:sldId id="262" r:id="rId6"/>
    <p:sldId id="258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D5E0A9-4A21-41FA-8337-8D1B635051DA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18341C-0242-4AC6-B56C-4E4AFC2BD3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Учёт мнения профсоюзного органа при принятии нормативных актов по оплате труда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090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Принятие локальных нормативных актов по </a:t>
            </a:r>
            <a:r>
              <a:rPr lang="ru-RU" sz="3200" b="1" u="sng" dirty="0" smtClean="0"/>
              <a:t>согласованию</a:t>
            </a:r>
            <a:r>
              <a:rPr lang="ru-RU" sz="3200" dirty="0" smtClean="0"/>
              <a:t> с профсоюзом может быть прописано </a:t>
            </a:r>
            <a:r>
              <a:rPr lang="ru-RU" sz="3200" b="1" u="sng" dirty="0" smtClean="0"/>
              <a:t>в коллективном договоре.</a:t>
            </a:r>
          </a:p>
          <a:p>
            <a:endParaRPr lang="ru-RU" sz="3200" b="1" u="sng" dirty="0"/>
          </a:p>
          <a:p>
            <a:r>
              <a:rPr lang="ru-RU" sz="3200" dirty="0" smtClean="0"/>
              <a:t>Прописать в КД : принимаются по согласованию </a:t>
            </a:r>
            <a:r>
              <a:rPr lang="ru-RU" sz="3200" b="1" dirty="0" smtClean="0"/>
              <a:t>тарификация </a:t>
            </a:r>
            <a:r>
              <a:rPr lang="ru-RU" sz="3200" dirty="0" smtClean="0"/>
              <a:t>и </a:t>
            </a:r>
            <a:r>
              <a:rPr lang="ru-RU" sz="3200" b="1" dirty="0" smtClean="0"/>
              <a:t>расписание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Принятие по согласованию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479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ru-RU" b="1" u="sng" dirty="0" smtClean="0"/>
          </a:p>
          <a:p>
            <a:pPr lvl="0"/>
            <a:endParaRPr lang="ru-RU" b="1" u="sng" dirty="0" smtClean="0"/>
          </a:p>
          <a:p>
            <a:pPr lvl="0"/>
            <a:r>
              <a:rPr lang="ru-RU" b="1" u="sng" dirty="0" smtClean="0"/>
              <a:t>учет </a:t>
            </a:r>
            <a:r>
              <a:rPr lang="ru-RU" b="1" u="sng" dirty="0"/>
              <a:t>мотивированного мнения</a:t>
            </a:r>
            <a:r>
              <a:rPr lang="ru-RU" u="sng" dirty="0"/>
              <a:t> </a:t>
            </a:r>
            <a:r>
              <a:rPr lang="ru-RU" dirty="0" smtClean="0"/>
              <a:t>(</a:t>
            </a:r>
            <a:r>
              <a:rPr lang="ru-RU" dirty="0"/>
              <a:t>порядок установлен статьями 372 и 373 ТК РФ);</a:t>
            </a:r>
          </a:p>
          <a:p>
            <a:pPr lvl="0"/>
            <a:r>
              <a:rPr lang="ru-RU" b="1" u="sng" dirty="0" smtClean="0"/>
              <a:t>согласование </a:t>
            </a:r>
            <a:r>
              <a:rPr lang="ru-RU" b="1" u="sng" dirty="0"/>
              <a:t>(</a:t>
            </a:r>
            <a:r>
              <a:rPr lang="ru-RU" b="1" i="1" u="sng" dirty="0" smtClean="0"/>
              <a:t>согласие </a:t>
            </a:r>
            <a:r>
              <a:rPr lang="ru-RU" u="sng" dirty="0" smtClean="0"/>
              <a:t>)</a:t>
            </a:r>
            <a:r>
              <a:rPr lang="ru-RU" dirty="0" smtClean="0"/>
              <a:t> -принятие </a:t>
            </a:r>
            <a:r>
              <a:rPr lang="ru-RU" dirty="0"/>
              <a:t>решения руководителем образовательной организации только при наличии письменного согласия выборного органа первичной профсоюзной организации после проведения взаимных консультаций.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Взаимодействие </a:t>
            </a:r>
            <a:r>
              <a:rPr lang="ru-RU" dirty="0"/>
              <a:t>работодателя с выборным органом первичной профсоюзной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18939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109728" indent="0" algn="ctr">
              <a:buNone/>
            </a:pPr>
            <a:r>
              <a:rPr lang="ru-RU" sz="3200" b="1" dirty="0" smtClean="0"/>
              <a:t>Статья 135.Установление заработной платы</a:t>
            </a:r>
          </a:p>
          <a:p>
            <a:pPr marL="109728" indent="0" algn="just">
              <a:buNone/>
            </a:pPr>
            <a:r>
              <a:rPr lang="ru-RU" sz="3200" dirty="0" smtClean="0"/>
              <a:t>Локальные нормативные акты, устанавливающие системы оплаты труда, принимаются работодателем с учётом мнения представительного органа работников.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Трудовой кодекс 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92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Работодатель направляет проект ЛНА в профком.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Проект рассматривается на </a:t>
            </a:r>
            <a:r>
              <a:rPr lang="ru-RU" dirty="0"/>
              <a:t>заседании </a:t>
            </a:r>
            <a:r>
              <a:rPr lang="ru-RU" dirty="0" smtClean="0"/>
              <a:t>профкома.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Профком направляет мотивированное мнение по проекту работодателю </a:t>
            </a:r>
            <a:r>
              <a:rPr lang="ru-RU" u="sng" dirty="0" smtClean="0"/>
              <a:t>в письменной форме</a:t>
            </a:r>
            <a:r>
              <a:rPr lang="ru-RU" dirty="0" smtClean="0"/>
              <a:t>.  </a:t>
            </a: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 </a:t>
            </a:r>
          </a:p>
          <a:p>
            <a:pPr marL="624078" indent="-514350">
              <a:buFont typeface="+mj-lt"/>
              <a:buAutoNum type="arabicPeriod" startAt="3"/>
            </a:pPr>
            <a:endParaRPr lang="ru-RU" dirty="0" smtClean="0"/>
          </a:p>
          <a:p>
            <a:pPr marL="624078" indent="-514350">
              <a:buFont typeface="+mj-lt"/>
              <a:buAutoNum type="arabicPeriod" startAt="3"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003232" cy="11464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Порядок учёта мнения выборного органа ППО при принятии локальных актов- статья 372 ТК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2294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 проектом данного локального нормативного акта согласны, т. к. он принимается в соответствии с законодательством и не нарушает прав работников</a:t>
            </a:r>
          </a:p>
          <a:p>
            <a:pPr algn="just"/>
            <a:r>
              <a:rPr lang="ru-RU" dirty="0"/>
              <a:t>С проектом данного локального нормативного акта </a:t>
            </a:r>
            <a:r>
              <a:rPr lang="ru-RU" dirty="0" smtClean="0"/>
              <a:t>не согласны</a:t>
            </a:r>
            <a:r>
              <a:rPr lang="ru-RU" dirty="0"/>
              <a:t>, т. к. </a:t>
            </a:r>
            <a:r>
              <a:rPr lang="ru-RU" dirty="0" smtClean="0"/>
              <a:t>он…В таком случае проводятся дополнительные консультации работодателя с выборным органом для выработки единого решения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Выписка из протокола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92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3600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Протоколы хранятся в профкоме. Предоставляются при проверке.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322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При </a:t>
            </a:r>
            <a:r>
              <a:rPr lang="ru-RU" sz="3200" dirty="0" err="1" smtClean="0"/>
              <a:t>недостижении</a:t>
            </a:r>
            <a:r>
              <a:rPr lang="ru-RU" sz="3200" dirty="0" smtClean="0"/>
              <a:t> согласия разногласия оформляются протоколом. Работодатель принимает локальный акт. Выборный орган может обжаловать решение в суде или инспекции по труду.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Статья 372 ТК 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00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sz="3200" dirty="0" smtClean="0"/>
          </a:p>
          <a:p>
            <a:r>
              <a:rPr lang="ru-RU" sz="4000" b="1" dirty="0" smtClean="0"/>
              <a:t>Положение </a:t>
            </a:r>
            <a:r>
              <a:rPr lang="ru-RU" sz="4000" b="1" dirty="0" smtClean="0"/>
              <a:t>по оплате труда</a:t>
            </a:r>
          </a:p>
          <a:p>
            <a:endParaRPr lang="ru-RU" sz="4000" b="1" dirty="0" smtClean="0"/>
          </a:p>
          <a:p>
            <a:r>
              <a:rPr lang="ru-RU" sz="4000" b="1" dirty="0" smtClean="0"/>
              <a:t>Положение </a:t>
            </a:r>
            <a:r>
              <a:rPr lang="ru-RU" sz="4000" b="1" dirty="0" smtClean="0"/>
              <a:t>о распределении стимулирующей части ФОТ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учётом мнения профсоюзного органа принимаются: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5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 smtClean="0"/>
              <a:t>Порядок учёта мнения профсоюзного органа закреплён законодательно и не может быть произвольно изменён или проигнорирован работодателем. </a:t>
            </a:r>
            <a:r>
              <a:rPr lang="ru-RU" sz="3200" b="1" dirty="0" smtClean="0"/>
              <a:t>Локальный акт, принятый работодателем с нарушением этой процедуры, должен быть признан недействующим.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Комментарий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935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271</TotalTime>
  <Words>278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Учёт мнения профсоюзного органа при принятии нормативных актов по оплате труда</vt:lpstr>
      <vt:lpstr> Взаимодействие работодателя с выборным органом первичной профсоюзной организации</vt:lpstr>
      <vt:lpstr>Трудовой кодекс РФ</vt:lpstr>
      <vt:lpstr>Порядок учёта мнения выборного органа ППО при принятии локальных актов- статья 372 ТК </vt:lpstr>
      <vt:lpstr>Выписка из протокола</vt:lpstr>
      <vt:lpstr> </vt:lpstr>
      <vt:lpstr> Статья 372 ТК РФ</vt:lpstr>
      <vt:lpstr>С учётом мнения профсоюзного органа принимаются:</vt:lpstr>
      <vt:lpstr>Комментарий</vt:lpstr>
      <vt:lpstr>Принятие по согласованию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первичной профсоюзной организации в управлении образовательным учреждением</dc:title>
  <dc:creator>Оля</dc:creator>
  <cp:lastModifiedBy>Оля</cp:lastModifiedBy>
  <cp:revision>30</cp:revision>
  <dcterms:created xsi:type="dcterms:W3CDTF">2013-06-03T12:35:21Z</dcterms:created>
  <dcterms:modified xsi:type="dcterms:W3CDTF">2014-06-05T07:22:48Z</dcterms:modified>
</cp:coreProperties>
</file>