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6"/>
  </p:notesMasterIdLst>
  <p:sldIdLst>
    <p:sldId id="258" r:id="rId2"/>
    <p:sldId id="282" r:id="rId3"/>
    <p:sldId id="281" r:id="rId4"/>
    <p:sldId id="291" r:id="rId5"/>
    <p:sldId id="292" r:id="rId6"/>
    <p:sldId id="259" r:id="rId7"/>
    <p:sldId id="270" r:id="rId8"/>
    <p:sldId id="274" r:id="rId9"/>
    <p:sldId id="275" r:id="rId10"/>
    <p:sldId id="276" r:id="rId11"/>
    <p:sldId id="263" r:id="rId12"/>
    <p:sldId id="265" r:id="rId13"/>
    <p:sldId id="266" r:id="rId14"/>
    <p:sldId id="267" r:id="rId15"/>
    <p:sldId id="290" r:id="rId16"/>
    <p:sldId id="261" r:id="rId17"/>
    <p:sldId id="286" r:id="rId18"/>
    <p:sldId id="287" r:id="rId19"/>
    <p:sldId id="283" r:id="rId20"/>
    <p:sldId id="285" r:id="rId21"/>
    <p:sldId id="284" r:id="rId22"/>
    <p:sldId id="289" r:id="rId23"/>
    <p:sldId id="288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5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61D72-98A0-4AAF-8455-7C03C25CDA6D}" type="doc">
      <dgm:prSet loTypeId="urn:microsoft.com/office/officeart/2005/8/layout/vList3" loCatId="picture" qsTypeId="urn:microsoft.com/office/officeart/2005/8/quickstyle/simple5" qsCatId="simple" csTypeId="urn:microsoft.com/office/officeart/2005/8/colors/accent0_3" csCatId="mainScheme" phldr="1"/>
      <dgm:spPr/>
    </dgm:pt>
    <dgm:pt modelId="{0B2401BF-6BC1-4193-BA41-D47914DB1351}">
      <dgm:prSet phldrT="[Текст]" custT="1"/>
      <dgm:spPr/>
      <dgm:t>
        <a:bodyPr/>
        <a:lstStyle/>
        <a:p>
          <a:r>
            <a:rPr lang="ru-RU" sz="2400" dirty="0" smtClean="0"/>
            <a:t>Фиксированная стоимость полиса</a:t>
          </a:r>
          <a:endParaRPr lang="ru-RU" sz="2400" dirty="0"/>
        </a:p>
      </dgm:t>
    </dgm:pt>
    <dgm:pt modelId="{C338C360-FF59-4BA4-A99A-3906883C577D}" type="parTrans" cxnId="{1C720659-9478-4835-AA04-B090ED0131C6}">
      <dgm:prSet/>
      <dgm:spPr/>
      <dgm:t>
        <a:bodyPr/>
        <a:lstStyle/>
        <a:p>
          <a:endParaRPr lang="ru-RU"/>
        </a:p>
      </dgm:t>
    </dgm:pt>
    <dgm:pt modelId="{315AD3B8-DC4B-4483-A5A9-80BEABB00541}" type="sibTrans" cxnId="{1C720659-9478-4835-AA04-B090ED0131C6}">
      <dgm:prSet/>
      <dgm:spPr/>
      <dgm:t>
        <a:bodyPr/>
        <a:lstStyle/>
        <a:p>
          <a:endParaRPr lang="ru-RU"/>
        </a:p>
      </dgm:t>
    </dgm:pt>
    <dgm:pt modelId="{5E686745-4499-4091-8CE1-C5999C315788}">
      <dgm:prSet phldrT="[Текст]" custT="1"/>
      <dgm:spPr/>
      <dgm:t>
        <a:bodyPr/>
        <a:lstStyle/>
        <a:p>
          <a:r>
            <a:rPr lang="ru-RU" sz="2400" dirty="0" smtClean="0"/>
            <a:t>Расчёт с клиниками производит страховая компания</a:t>
          </a:r>
          <a:endParaRPr lang="ru-RU" sz="2400" dirty="0"/>
        </a:p>
      </dgm:t>
    </dgm:pt>
    <dgm:pt modelId="{85B3196F-3E34-41E8-BBD3-E0CFE11DFC74}" type="parTrans" cxnId="{3962B6B4-949C-482B-917E-47D42D2D66DA}">
      <dgm:prSet/>
      <dgm:spPr/>
      <dgm:t>
        <a:bodyPr/>
        <a:lstStyle/>
        <a:p>
          <a:endParaRPr lang="ru-RU"/>
        </a:p>
      </dgm:t>
    </dgm:pt>
    <dgm:pt modelId="{786A8065-5862-43C0-A7F2-11F8B6692064}" type="sibTrans" cxnId="{3962B6B4-949C-482B-917E-47D42D2D66DA}">
      <dgm:prSet/>
      <dgm:spPr/>
      <dgm:t>
        <a:bodyPr/>
        <a:lstStyle/>
        <a:p>
          <a:endParaRPr lang="ru-RU"/>
        </a:p>
      </dgm:t>
    </dgm:pt>
    <dgm:pt modelId="{B02B97F7-3AEA-4F38-956E-B66C9E965235}">
      <dgm:prSet phldrT="[Текст]" custT="1"/>
      <dgm:spPr/>
      <dgm:t>
        <a:bodyPr/>
        <a:lstStyle/>
        <a:p>
          <a:endParaRPr lang="ru-RU" sz="2300" dirty="0" smtClean="0"/>
        </a:p>
        <a:p>
          <a:r>
            <a:rPr lang="ru-RU" sz="2300" dirty="0" smtClean="0"/>
            <a:t>Контроль за назначениями и лечением со стороны страховой компании</a:t>
          </a:r>
        </a:p>
        <a:p>
          <a:endParaRPr lang="ru-RU" sz="2300" dirty="0"/>
        </a:p>
      </dgm:t>
    </dgm:pt>
    <dgm:pt modelId="{D103B8E8-4451-4F0E-8FAA-F9D874EAFF06}" type="parTrans" cxnId="{EC49ED63-5C82-4A89-AB22-C436D85DA1E6}">
      <dgm:prSet/>
      <dgm:spPr/>
      <dgm:t>
        <a:bodyPr/>
        <a:lstStyle/>
        <a:p>
          <a:endParaRPr lang="ru-RU"/>
        </a:p>
      </dgm:t>
    </dgm:pt>
    <dgm:pt modelId="{F6F35312-A30B-4447-9368-C9C310EE4545}" type="sibTrans" cxnId="{EC49ED63-5C82-4A89-AB22-C436D85DA1E6}">
      <dgm:prSet/>
      <dgm:spPr/>
      <dgm:t>
        <a:bodyPr/>
        <a:lstStyle/>
        <a:p>
          <a:endParaRPr lang="ru-RU"/>
        </a:p>
      </dgm:t>
    </dgm:pt>
    <dgm:pt modelId="{341DF216-4E11-4C14-B885-2023F4D247B2}">
      <dgm:prSet phldrT="[Текст]" custT="1"/>
      <dgm:spPr/>
      <dgm:t>
        <a:bodyPr/>
        <a:lstStyle/>
        <a:p>
          <a:r>
            <a:rPr lang="ru-RU" sz="2400" dirty="0" smtClean="0"/>
            <a:t>Широкий выбор лечебно-профилактических учреждений</a:t>
          </a:r>
          <a:endParaRPr lang="ru-RU" sz="2400" dirty="0"/>
        </a:p>
      </dgm:t>
    </dgm:pt>
    <dgm:pt modelId="{27B45042-970F-43C5-892E-5B51824CEFAC}" type="parTrans" cxnId="{DC7BE8A5-0BD6-41FC-A447-D1F0C7FC5376}">
      <dgm:prSet/>
      <dgm:spPr/>
      <dgm:t>
        <a:bodyPr/>
        <a:lstStyle/>
        <a:p>
          <a:endParaRPr lang="ru-RU"/>
        </a:p>
      </dgm:t>
    </dgm:pt>
    <dgm:pt modelId="{E707A3C5-7CEF-4F34-B55A-422F9FB08A2C}" type="sibTrans" cxnId="{DC7BE8A5-0BD6-41FC-A447-D1F0C7FC5376}">
      <dgm:prSet/>
      <dgm:spPr/>
      <dgm:t>
        <a:bodyPr/>
        <a:lstStyle/>
        <a:p>
          <a:endParaRPr lang="ru-RU"/>
        </a:p>
      </dgm:t>
    </dgm:pt>
    <dgm:pt modelId="{1284F172-8B08-4071-B0D5-6613A03F5041}">
      <dgm:prSet/>
      <dgm:spPr/>
      <dgm:t>
        <a:bodyPr/>
        <a:lstStyle/>
        <a:p>
          <a:r>
            <a:rPr lang="ru-RU" dirty="0" smtClean="0"/>
            <a:t>Консультационное сопровождение со стороны страховой компании</a:t>
          </a:r>
          <a:endParaRPr lang="ru-RU" dirty="0"/>
        </a:p>
      </dgm:t>
    </dgm:pt>
    <dgm:pt modelId="{AECA3490-AC21-41DF-BA16-A608590C484A}" type="parTrans" cxnId="{7558F827-C0E1-4F59-8E58-DF4C9F913154}">
      <dgm:prSet/>
      <dgm:spPr/>
      <dgm:t>
        <a:bodyPr/>
        <a:lstStyle/>
        <a:p>
          <a:endParaRPr lang="ru-RU"/>
        </a:p>
      </dgm:t>
    </dgm:pt>
    <dgm:pt modelId="{2A596785-95E0-48DB-9031-CE4F30828475}" type="sibTrans" cxnId="{7558F827-C0E1-4F59-8E58-DF4C9F913154}">
      <dgm:prSet/>
      <dgm:spPr/>
      <dgm:t>
        <a:bodyPr/>
        <a:lstStyle/>
        <a:p>
          <a:endParaRPr lang="ru-RU"/>
        </a:p>
      </dgm:t>
    </dgm:pt>
    <dgm:pt modelId="{5FA8275C-701E-4DFA-8A43-AB78B52BBD37}" type="pres">
      <dgm:prSet presAssocID="{0D261D72-98A0-4AAF-8455-7C03C25CDA6D}" presName="linearFlow" presStyleCnt="0">
        <dgm:presLayoutVars>
          <dgm:dir/>
          <dgm:resizeHandles val="exact"/>
        </dgm:presLayoutVars>
      </dgm:prSet>
      <dgm:spPr/>
    </dgm:pt>
    <dgm:pt modelId="{9FEE78E7-9E4C-4710-82D2-E894D1601F0C}" type="pres">
      <dgm:prSet presAssocID="{0B2401BF-6BC1-4193-BA41-D47914DB1351}" presName="composite" presStyleCnt="0"/>
      <dgm:spPr/>
    </dgm:pt>
    <dgm:pt modelId="{B06C74AE-556F-4736-A7F4-B745E35DE9F1}" type="pres">
      <dgm:prSet presAssocID="{0B2401BF-6BC1-4193-BA41-D47914DB1351}" presName="imgShp" presStyleLbl="fgImgPlace1" presStyleIdx="0" presStyleCnt="5" custLinFactX="-44709" custLinFactNeighborX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A06DCD-6499-485F-86A4-419F8021C651}" type="pres">
      <dgm:prSet presAssocID="{0B2401BF-6BC1-4193-BA41-D47914DB1351}" presName="txShp" presStyleLbl="node1" presStyleIdx="0" presStyleCnt="5" custScaleX="131893" custLinFactNeighborX="-470" custLinFactNeighborY="-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A51BD-A35A-405A-9006-EE0590183124}" type="pres">
      <dgm:prSet presAssocID="{315AD3B8-DC4B-4483-A5A9-80BEABB00541}" presName="spacing" presStyleCnt="0"/>
      <dgm:spPr/>
    </dgm:pt>
    <dgm:pt modelId="{39554CB4-9C80-49E3-A916-54EA9C61550D}" type="pres">
      <dgm:prSet presAssocID="{5E686745-4499-4091-8CE1-C5999C315788}" presName="composite" presStyleCnt="0"/>
      <dgm:spPr/>
    </dgm:pt>
    <dgm:pt modelId="{845360BA-1693-4495-AF53-649499C055EC}" type="pres">
      <dgm:prSet presAssocID="{5E686745-4499-4091-8CE1-C5999C315788}" presName="imgShp" presStyleLbl="fgImgPlace1" presStyleIdx="1" presStyleCnt="5" custLinFactX="-38378" custLinFactNeighborX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66AFBA-725F-4628-ABF5-914CC96FE7C4}" type="pres">
      <dgm:prSet presAssocID="{5E686745-4499-4091-8CE1-C5999C315788}" presName="txShp" presStyleLbl="node1" presStyleIdx="1" presStyleCnt="5" custScaleX="13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84144-5123-4DD1-BD88-259021908C89}" type="pres">
      <dgm:prSet presAssocID="{786A8065-5862-43C0-A7F2-11F8B6692064}" presName="spacing" presStyleCnt="0"/>
      <dgm:spPr/>
    </dgm:pt>
    <dgm:pt modelId="{1FC66EE8-CE81-4252-99CD-24B17F911B30}" type="pres">
      <dgm:prSet presAssocID="{B02B97F7-3AEA-4F38-956E-B66C9E965235}" presName="composite" presStyleCnt="0"/>
      <dgm:spPr/>
    </dgm:pt>
    <dgm:pt modelId="{2D250C1E-622E-4318-86A7-91F8D5D82DC6}" type="pres">
      <dgm:prSet presAssocID="{B02B97F7-3AEA-4F38-956E-B66C9E965235}" presName="imgShp" presStyleLbl="fgImgPlace1" presStyleIdx="2" presStyleCnt="5" custLinFactX="-27970" custLinFactNeighborX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E809B89-E561-45B9-995C-5690E82C4F96}" type="pres">
      <dgm:prSet presAssocID="{B02B97F7-3AEA-4F38-956E-B66C9E965235}" presName="txShp" presStyleLbl="node1" presStyleIdx="2" presStyleCnt="5" custScaleX="13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0031C-FB96-4CA3-93F9-A169D33DA65F}" type="pres">
      <dgm:prSet presAssocID="{F6F35312-A30B-4447-9368-C9C310EE4545}" presName="spacing" presStyleCnt="0"/>
      <dgm:spPr/>
    </dgm:pt>
    <dgm:pt modelId="{EB23BACA-7BC6-4505-8339-DAF112264E7C}" type="pres">
      <dgm:prSet presAssocID="{341DF216-4E11-4C14-B885-2023F4D247B2}" presName="composite" presStyleCnt="0"/>
      <dgm:spPr/>
    </dgm:pt>
    <dgm:pt modelId="{90E9C423-C5B8-40BF-89F9-9A5339F08762}" type="pres">
      <dgm:prSet presAssocID="{341DF216-4E11-4C14-B885-2023F4D247B2}" presName="imgShp" presStyleLbl="fgImgPlace1" presStyleIdx="3" presStyleCnt="5" custLinFactX="-27970" custLinFactNeighborX="-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26D3CE3-4C3E-4BD4-83A4-E6F81169CB22}" type="pres">
      <dgm:prSet presAssocID="{341DF216-4E11-4C14-B885-2023F4D247B2}" presName="txShp" presStyleLbl="node1" presStyleIdx="3" presStyleCnt="5" custScaleX="131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860ED-1EFC-45CA-8F7A-F8EFD2A1ED99}" type="pres">
      <dgm:prSet presAssocID="{E707A3C5-7CEF-4F34-B55A-422F9FB08A2C}" presName="spacing" presStyleCnt="0"/>
      <dgm:spPr/>
    </dgm:pt>
    <dgm:pt modelId="{F16BA994-6766-4771-82D2-4E5441FEB3C1}" type="pres">
      <dgm:prSet presAssocID="{1284F172-8B08-4071-B0D5-6613A03F5041}" presName="composite" presStyleCnt="0"/>
      <dgm:spPr/>
    </dgm:pt>
    <dgm:pt modelId="{6EF278AB-3930-41B3-BBE5-276849BEAA3C}" type="pres">
      <dgm:prSet presAssocID="{1284F172-8B08-4071-B0D5-6613A03F5041}" presName="imgShp" presStyleLbl="fgImgPlace1" presStyleIdx="4" presStyleCnt="5" custLinFactX="-27970" custLinFactNeighborX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A656EC6-83B4-4BC5-96DC-F3711C53D9C9}" type="pres">
      <dgm:prSet presAssocID="{1284F172-8B08-4071-B0D5-6613A03F5041}" presName="txShp" presStyleLbl="node1" presStyleIdx="4" presStyleCnt="5" custScaleX="131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60136-E003-452B-BB3F-2147455E56AF}" type="presOf" srcId="{B02B97F7-3AEA-4F38-956E-B66C9E965235}" destId="{FE809B89-E561-45B9-995C-5690E82C4F96}" srcOrd="0" destOrd="0" presId="urn:microsoft.com/office/officeart/2005/8/layout/vList3"/>
    <dgm:cxn modelId="{EC49ED63-5C82-4A89-AB22-C436D85DA1E6}" srcId="{0D261D72-98A0-4AAF-8455-7C03C25CDA6D}" destId="{B02B97F7-3AEA-4F38-956E-B66C9E965235}" srcOrd="2" destOrd="0" parTransId="{D103B8E8-4451-4F0E-8FAA-F9D874EAFF06}" sibTransId="{F6F35312-A30B-4447-9368-C9C310EE4545}"/>
    <dgm:cxn modelId="{1C720659-9478-4835-AA04-B090ED0131C6}" srcId="{0D261D72-98A0-4AAF-8455-7C03C25CDA6D}" destId="{0B2401BF-6BC1-4193-BA41-D47914DB1351}" srcOrd="0" destOrd="0" parTransId="{C338C360-FF59-4BA4-A99A-3906883C577D}" sibTransId="{315AD3B8-DC4B-4483-A5A9-80BEABB00541}"/>
    <dgm:cxn modelId="{68CDD088-9495-412A-ACDB-EE66D04801B0}" type="presOf" srcId="{5E686745-4499-4091-8CE1-C5999C315788}" destId="{6266AFBA-725F-4628-ABF5-914CC96FE7C4}" srcOrd="0" destOrd="0" presId="urn:microsoft.com/office/officeart/2005/8/layout/vList3"/>
    <dgm:cxn modelId="{3962B6B4-949C-482B-917E-47D42D2D66DA}" srcId="{0D261D72-98A0-4AAF-8455-7C03C25CDA6D}" destId="{5E686745-4499-4091-8CE1-C5999C315788}" srcOrd="1" destOrd="0" parTransId="{85B3196F-3E34-41E8-BBD3-E0CFE11DFC74}" sibTransId="{786A8065-5862-43C0-A7F2-11F8B6692064}"/>
    <dgm:cxn modelId="{DC7BE8A5-0BD6-41FC-A447-D1F0C7FC5376}" srcId="{0D261D72-98A0-4AAF-8455-7C03C25CDA6D}" destId="{341DF216-4E11-4C14-B885-2023F4D247B2}" srcOrd="3" destOrd="0" parTransId="{27B45042-970F-43C5-892E-5B51824CEFAC}" sibTransId="{E707A3C5-7CEF-4F34-B55A-422F9FB08A2C}"/>
    <dgm:cxn modelId="{69FEC84D-59B9-4CED-A902-011D93F39BF7}" type="presOf" srcId="{0D261D72-98A0-4AAF-8455-7C03C25CDA6D}" destId="{5FA8275C-701E-4DFA-8A43-AB78B52BBD37}" srcOrd="0" destOrd="0" presId="urn:microsoft.com/office/officeart/2005/8/layout/vList3"/>
    <dgm:cxn modelId="{7558F827-C0E1-4F59-8E58-DF4C9F913154}" srcId="{0D261D72-98A0-4AAF-8455-7C03C25CDA6D}" destId="{1284F172-8B08-4071-B0D5-6613A03F5041}" srcOrd="4" destOrd="0" parTransId="{AECA3490-AC21-41DF-BA16-A608590C484A}" sibTransId="{2A596785-95E0-48DB-9031-CE4F30828475}"/>
    <dgm:cxn modelId="{DF98E01B-5218-48C4-8DCA-DFBB181003E1}" type="presOf" srcId="{1284F172-8B08-4071-B0D5-6613A03F5041}" destId="{9A656EC6-83B4-4BC5-96DC-F3711C53D9C9}" srcOrd="0" destOrd="0" presId="urn:microsoft.com/office/officeart/2005/8/layout/vList3"/>
    <dgm:cxn modelId="{99F3F589-E956-43EE-A6FC-75F07A4B6BBB}" type="presOf" srcId="{341DF216-4E11-4C14-B885-2023F4D247B2}" destId="{026D3CE3-4C3E-4BD4-83A4-E6F81169CB22}" srcOrd="0" destOrd="0" presId="urn:microsoft.com/office/officeart/2005/8/layout/vList3"/>
    <dgm:cxn modelId="{A3080B84-DBDC-46CB-B882-94C16BCE1B5F}" type="presOf" srcId="{0B2401BF-6BC1-4193-BA41-D47914DB1351}" destId="{00A06DCD-6499-485F-86A4-419F8021C651}" srcOrd="0" destOrd="0" presId="urn:microsoft.com/office/officeart/2005/8/layout/vList3"/>
    <dgm:cxn modelId="{36522249-A61B-4289-88EC-9D727E76F176}" type="presParOf" srcId="{5FA8275C-701E-4DFA-8A43-AB78B52BBD37}" destId="{9FEE78E7-9E4C-4710-82D2-E894D1601F0C}" srcOrd="0" destOrd="0" presId="urn:microsoft.com/office/officeart/2005/8/layout/vList3"/>
    <dgm:cxn modelId="{F96443D3-1662-49E1-BE07-FC9950E92136}" type="presParOf" srcId="{9FEE78E7-9E4C-4710-82D2-E894D1601F0C}" destId="{B06C74AE-556F-4736-A7F4-B745E35DE9F1}" srcOrd="0" destOrd="0" presId="urn:microsoft.com/office/officeart/2005/8/layout/vList3"/>
    <dgm:cxn modelId="{B0DA0D31-5C88-4D20-B8C7-26D07E8ACBD4}" type="presParOf" srcId="{9FEE78E7-9E4C-4710-82D2-E894D1601F0C}" destId="{00A06DCD-6499-485F-86A4-419F8021C651}" srcOrd="1" destOrd="0" presId="urn:microsoft.com/office/officeart/2005/8/layout/vList3"/>
    <dgm:cxn modelId="{AE612780-2E96-4660-A7F2-2CC1CC6FA196}" type="presParOf" srcId="{5FA8275C-701E-4DFA-8A43-AB78B52BBD37}" destId="{7BAA51BD-A35A-405A-9006-EE0590183124}" srcOrd="1" destOrd="0" presId="urn:microsoft.com/office/officeart/2005/8/layout/vList3"/>
    <dgm:cxn modelId="{504DC213-9E09-492C-9E6D-472F8D602327}" type="presParOf" srcId="{5FA8275C-701E-4DFA-8A43-AB78B52BBD37}" destId="{39554CB4-9C80-49E3-A916-54EA9C61550D}" srcOrd="2" destOrd="0" presId="urn:microsoft.com/office/officeart/2005/8/layout/vList3"/>
    <dgm:cxn modelId="{2E363B4B-1FCD-4463-B2A6-ED962053362A}" type="presParOf" srcId="{39554CB4-9C80-49E3-A916-54EA9C61550D}" destId="{845360BA-1693-4495-AF53-649499C055EC}" srcOrd="0" destOrd="0" presId="urn:microsoft.com/office/officeart/2005/8/layout/vList3"/>
    <dgm:cxn modelId="{71D40F31-20BD-4412-BDD7-C100E4289AA1}" type="presParOf" srcId="{39554CB4-9C80-49E3-A916-54EA9C61550D}" destId="{6266AFBA-725F-4628-ABF5-914CC96FE7C4}" srcOrd="1" destOrd="0" presId="urn:microsoft.com/office/officeart/2005/8/layout/vList3"/>
    <dgm:cxn modelId="{B5B0A542-434C-4163-9D3A-3E854C825FD1}" type="presParOf" srcId="{5FA8275C-701E-4DFA-8A43-AB78B52BBD37}" destId="{3CC84144-5123-4DD1-BD88-259021908C89}" srcOrd="3" destOrd="0" presId="urn:microsoft.com/office/officeart/2005/8/layout/vList3"/>
    <dgm:cxn modelId="{1BB706D9-4C74-49AE-93B9-082543673344}" type="presParOf" srcId="{5FA8275C-701E-4DFA-8A43-AB78B52BBD37}" destId="{1FC66EE8-CE81-4252-99CD-24B17F911B30}" srcOrd="4" destOrd="0" presId="urn:microsoft.com/office/officeart/2005/8/layout/vList3"/>
    <dgm:cxn modelId="{D2FC1830-04BD-45D2-AAAE-FB3D1C6FEF54}" type="presParOf" srcId="{1FC66EE8-CE81-4252-99CD-24B17F911B30}" destId="{2D250C1E-622E-4318-86A7-91F8D5D82DC6}" srcOrd="0" destOrd="0" presId="urn:microsoft.com/office/officeart/2005/8/layout/vList3"/>
    <dgm:cxn modelId="{13F6E5B2-17EB-445E-833B-8A148ADAFA9B}" type="presParOf" srcId="{1FC66EE8-CE81-4252-99CD-24B17F911B30}" destId="{FE809B89-E561-45B9-995C-5690E82C4F96}" srcOrd="1" destOrd="0" presId="urn:microsoft.com/office/officeart/2005/8/layout/vList3"/>
    <dgm:cxn modelId="{CD240398-A380-4E5F-891C-FF31A2E4AEBA}" type="presParOf" srcId="{5FA8275C-701E-4DFA-8A43-AB78B52BBD37}" destId="{2B00031C-FB96-4CA3-93F9-A169D33DA65F}" srcOrd="5" destOrd="0" presId="urn:microsoft.com/office/officeart/2005/8/layout/vList3"/>
    <dgm:cxn modelId="{7032D2F3-3CDC-4E1D-ADD5-58BF4493BD48}" type="presParOf" srcId="{5FA8275C-701E-4DFA-8A43-AB78B52BBD37}" destId="{EB23BACA-7BC6-4505-8339-DAF112264E7C}" srcOrd="6" destOrd="0" presId="urn:microsoft.com/office/officeart/2005/8/layout/vList3"/>
    <dgm:cxn modelId="{871BA509-C5D3-4B86-AE32-72A86AF02872}" type="presParOf" srcId="{EB23BACA-7BC6-4505-8339-DAF112264E7C}" destId="{90E9C423-C5B8-40BF-89F9-9A5339F08762}" srcOrd="0" destOrd="0" presId="urn:microsoft.com/office/officeart/2005/8/layout/vList3"/>
    <dgm:cxn modelId="{B23EC5A7-A847-4D58-9A3E-93C081670854}" type="presParOf" srcId="{EB23BACA-7BC6-4505-8339-DAF112264E7C}" destId="{026D3CE3-4C3E-4BD4-83A4-E6F81169CB22}" srcOrd="1" destOrd="0" presId="urn:microsoft.com/office/officeart/2005/8/layout/vList3"/>
    <dgm:cxn modelId="{F12AFC1F-C6B9-4851-8498-02AC35C7A06E}" type="presParOf" srcId="{5FA8275C-701E-4DFA-8A43-AB78B52BBD37}" destId="{C37860ED-1EFC-45CA-8F7A-F8EFD2A1ED99}" srcOrd="7" destOrd="0" presId="urn:microsoft.com/office/officeart/2005/8/layout/vList3"/>
    <dgm:cxn modelId="{30194D47-27C5-49E7-B8C5-DF4F798AB31D}" type="presParOf" srcId="{5FA8275C-701E-4DFA-8A43-AB78B52BBD37}" destId="{F16BA994-6766-4771-82D2-4E5441FEB3C1}" srcOrd="8" destOrd="0" presId="urn:microsoft.com/office/officeart/2005/8/layout/vList3"/>
    <dgm:cxn modelId="{E9827AC2-5329-48BE-9BCF-24911DB2EB11}" type="presParOf" srcId="{F16BA994-6766-4771-82D2-4E5441FEB3C1}" destId="{6EF278AB-3930-41B3-BBE5-276849BEAA3C}" srcOrd="0" destOrd="0" presId="urn:microsoft.com/office/officeart/2005/8/layout/vList3"/>
    <dgm:cxn modelId="{257913B9-DCB5-4F94-A0E2-042FCDCEB328}" type="presParOf" srcId="{F16BA994-6766-4771-82D2-4E5441FEB3C1}" destId="{9A656EC6-83B4-4BC5-96DC-F3711C53D9C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76A157-0415-45AD-9C4F-5BD9B500A747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4A415A-CE5D-47BD-8588-8ABEA196561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200" b="1" dirty="0" smtClean="0"/>
            <a:t>Мещера</a:t>
          </a:r>
          <a:r>
            <a:rPr lang="ru-RU" sz="1200" dirty="0" smtClean="0"/>
            <a:t> –</a:t>
          </a:r>
        </a:p>
        <a:p>
          <a:r>
            <a:rPr lang="ru-RU" sz="1200" dirty="0" smtClean="0"/>
            <a:t>ул. </a:t>
          </a:r>
          <a:r>
            <a:rPr lang="ru-RU" sz="1200" dirty="0" err="1" smtClean="0"/>
            <a:t>Бетанкура</a:t>
          </a:r>
          <a:r>
            <a:rPr lang="ru-RU" sz="1200" dirty="0" smtClean="0"/>
            <a:t>, 1 (ТРЦ "Седьмое небо") </a:t>
          </a:r>
          <a:r>
            <a:rPr lang="ru-RU" sz="1200" b="1" dirty="0" err="1" smtClean="0"/>
            <a:t>Канавинский</a:t>
          </a:r>
          <a:r>
            <a:rPr lang="ru-RU" sz="1200" b="1" dirty="0" smtClean="0"/>
            <a:t> район </a:t>
          </a:r>
          <a:endParaRPr lang="ru-RU" sz="1200" dirty="0"/>
        </a:p>
      </dgm:t>
    </dgm:pt>
    <dgm:pt modelId="{EBA6B562-3B1E-4DED-B520-CC535EA2B33C}" type="parTrans" cxnId="{6FDB904C-0CBD-4271-8571-2A4587019B9B}">
      <dgm:prSet/>
      <dgm:spPr/>
      <dgm:t>
        <a:bodyPr/>
        <a:lstStyle/>
        <a:p>
          <a:endParaRPr lang="ru-RU"/>
        </a:p>
      </dgm:t>
    </dgm:pt>
    <dgm:pt modelId="{5AB5EC04-BB08-4159-A61F-E5B2203CF8DC}" type="sibTrans" cxnId="{6FDB904C-0CBD-4271-8571-2A4587019B9B}">
      <dgm:prSet/>
      <dgm:spPr/>
      <dgm:t>
        <a:bodyPr/>
        <a:lstStyle/>
        <a:p>
          <a:endParaRPr lang="ru-RU"/>
        </a:p>
      </dgm:t>
    </dgm:pt>
    <dgm:pt modelId="{364A3144-01EC-4585-A314-BAB7091C7661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200" b="1" dirty="0" smtClean="0"/>
            <a:t>Старт </a:t>
          </a:r>
        </a:p>
        <a:p>
          <a:r>
            <a:rPr lang="ru-RU" sz="1200" dirty="0" smtClean="0"/>
            <a:t>ул. Белинского, 61 (ТРЦ «Этажи») </a:t>
          </a:r>
          <a:r>
            <a:rPr lang="ru-RU" sz="1200" b="1" dirty="0" smtClean="0"/>
            <a:t>Советский район</a:t>
          </a:r>
          <a:endParaRPr lang="ru-RU" sz="1200" dirty="0"/>
        </a:p>
      </dgm:t>
    </dgm:pt>
    <dgm:pt modelId="{608C50B4-464E-4E7A-AB96-BC6BE228962B}" type="parTrans" cxnId="{6B1047E6-CF08-4106-A206-D7D48BD6AD7F}">
      <dgm:prSet/>
      <dgm:spPr/>
      <dgm:t>
        <a:bodyPr/>
        <a:lstStyle/>
        <a:p>
          <a:endParaRPr lang="ru-RU"/>
        </a:p>
      </dgm:t>
    </dgm:pt>
    <dgm:pt modelId="{9F001D5C-8322-4292-A97C-B0527F188C8B}" type="sibTrans" cxnId="{6B1047E6-CF08-4106-A206-D7D48BD6AD7F}">
      <dgm:prSet/>
      <dgm:spPr/>
      <dgm:t>
        <a:bodyPr/>
        <a:lstStyle/>
        <a:p>
          <a:endParaRPr lang="ru-RU"/>
        </a:p>
      </dgm:t>
    </dgm:pt>
    <dgm:pt modelId="{62A50827-BF8D-48E5-BC48-467FEF264D87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200" b="1" dirty="0" smtClean="0"/>
            <a:t>Деловая  </a:t>
          </a:r>
        </a:p>
        <a:p>
          <a:r>
            <a:rPr lang="ru-RU" sz="1200" dirty="0" smtClean="0"/>
            <a:t>ул. Родионова, 201, </a:t>
          </a:r>
          <a:r>
            <a:rPr lang="ru-RU" sz="1200" dirty="0" err="1" smtClean="0"/>
            <a:t>кор</a:t>
          </a:r>
          <a:r>
            <a:rPr lang="ru-RU" sz="1200" dirty="0" smtClean="0"/>
            <a:t>. 1, </a:t>
          </a:r>
          <a:r>
            <a:rPr lang="ru-RU" sz="1200" b="1" dirty="0" smtClean="0"/>
            <a:t>Нижегородский район</a:t>
          </a:r>
          <a:endParaRPr lang="ru-RU" sz="1200" dirty="0"/>
        </a:p>
      </dgm:t>
    </dgm:pt>
    <dgm:pt modelId="{F6F2A11B-2997-479A-B369-B1F601D13AA2}" type="parTrans" cxnId="{D4F9D003-C3E3-4032-9FE0-55AB560E3037}">
      <dgm:prSet/>
      <dgm:spPr/>
      <dgm:t>
        <a:bodyPr/>
        <a:lstStyle/>
        <a:p>
          <a:endParaRPr lang="ru-RU"/>
        </a:p>
      </dgm:t>
    </dgm:pt>
    <dgm:pt modelId="{F43237DB-4124-41EC-9449-D4AE237430B2}" type="sibTrans" cxnId="{D4F9D003-C3E3-4032-9FE0-55AB560E3037}">
      <dgm:prSet/>
      <dgm:spPr/>
      <dgm:t>
        <a:bodyPr/>
        <a:lstStyle/>
        <a:p>
          <a:endParaRPr lang="ru-RU"/>
        </a:p>
      </dgm:t>
    </dgm:pt>
    <dgm:pt modelId="{ACC0BEB0-79BA-4472-87F6-CAFDFD55A41B}">
      <dgm:prSet custT="1"/>
      <dgm:spPr>
        <a:solidFill>
          <a:srgbClr val="C00000"/>
        </a:solidFill>
      </dgm:spPr>
      <dgm:t>
        <a:bodyPr/>
        <a:lstStyle/>
        <a:p>
          <a:r>
            <a:rPr lang="ru-RU" sz="1200" b="1" dirty="0" smtClean="0"/>
            <a:t>Парковая </a:t>
          </a:r>
        </a:p>
        <a:p>
          <a:r>
            <a:rPr lang="ru-RU" sz="1200" b="1" dirty="0" smtClean="0"/>
            <a:t>г. Дзержинск</a:t>
          </a:r>
          <a:r>
            <a:rPr lang="ru-RU" sz="1200" dirty="0" smtClean="0"/>
            <a:t>, Парковая аллея, 6В</a:t>
          </a:r>
          <a:endParaRPr lang="ru-RU" sz="1200" dirty="0"/>
        </a:p>
      </dgm:t>
    </dgm:pt>
    <dgm:pt modelId="{03CA122E-7926-4634-972C-4520FBE5B107}" type="parTrans" cxnId="{D158EABC-DC59-4FBF-8242-0AA207F9DD82}">
      <dgm:prSet/>
      <dgm:spPr/>
      <dgm:t>
        <a:bodyPr/>
        <a:lstStyle/>
        <a:p>
          <a:endParaRPr lang="ru-RU"/>
        </a:p>
      </dgm:t>
    </dgm:pt>
    <dgm:pt modelId="{9BAE225C-E309-4417-A785-D31B828D941C}" type="sibTrans" cxnId="{D158EABC-DC59-4FBF-8242-0AA207F9DD82}">
      <dgm:prSet/>
      <dgm:spPr/>
      <dgm:t>
        <a:bodyPr/>
        <a:lstStyle/>
        <a:p>
          <a:endParaRPr lang="ru-RU"/>
        </a:p>
      </dgm:t>
    </dgm:pt>
    <dgm:pt modelId="{ED4EFA9B-0A04-485A-A4D7-0AD1D69EC5DC}">
      <dgm:prSet custT="1"/>
      <dgm:spPr>
        <a:solidFill>
          <a:srgbClr val="C00000"/>
        </a:solidFill>
      </dgm:spPr>
      <dgm:t>
        <a:bodyPr/>
        <a:lstStyle/>
        <a:p>
          <a:r>
            <a:rPr lang="ru-RU" sz="1200" b="1" dirty="0" smtClean="0"/>
            <a:t>Физкульт  Южное</a:t>
          </a:r>
        </a:p>
        <a:p>
          <a:r>
            <a:rPr lang="ru-RU" sz="1200" dirty="0" smtClean="0"/>
            <a:t>Южное шоссе 2Г, ТРЦ «КРЫМ» </a:t>
          </a:r>
          <a:r>
            <a:rPr lang="ru-RU" sz="1200" b="1" dirty="0" smtClean="0"/>
            <a:t>Автозаводский район</a:t>
          </a:r>
          <a:endParaRPr lang="ru-RU" sz="1200" b="1" dirty="0"/>
        </a:p>
      </dgm:t>
    </dgm:pt>
    <dgm:pt modelId="{45755071-605B-48A4-A5CC-4DBD9456D63A}" type="parTrans" cxnId="{13227432-3596-43E3-B3D3-A199D1DCA52B}">
      <dgm:prSet/>
      <dgm:spPr/>
      <dgm:t>
        <a:bodyPr/>
        <a:lstStyle/>
        <a:p>
          <a:endParaRPr lang="ru-RU"/>
        </a:p>
      </dgm:t>
    </dgm:pt>
    <dgm:pt modelId="{4A0A1AB0-7671-4FE7-B2BC-2214DB8D1868}" type="sibTrans" cxnId="{13227432-3596-43E3-B3D3-A199D1DCA52B}">
      <dgm:prSet/>
      <dgm:spPr/>
      <dgm:t>
        <a:bodyPr/>
        <a:lstStyle/>
        <a:p>
          <a:endParaRPr lang="ru-RU"/>
        </a:p>
      </dgm:t>
    </dgm:pt>
    <dgm:pt modelId="{94E638E1-AE7A-44B6-B62B-5F0DA8B4E824}">
      <dgm:prSet custT="1"/>
      <dgm:spPr>
        <a:solidFill>
          <a:srgbClr val="C00000"/>
        </a:solidFill>
      </dgm:spPr>
      <dgm:t>
        <a:bodyPr/>
        <a:lstStyle/>
        <a:p>
          <a:r>
            <a:rPr lang="ru-RU" sz="1200" b="1" dirty="0" err="1" smtClean="0"/>
            <a:t>ФизкультСоветская</a:t>
          </a:r>
          <a:r>
            <a:rPr lang="ru-RU" sz="1200" b="1" dirty="0" smtClean="0"/>
            <a:t>                                                                                                                                     </a:t>
          </a:r>
          <a:r>
            <a:rPr lang="ru-RU" sz="1200" b="1" dirty="0" err="1" smtClean="0"/>
            <a:t>Советсвкая</a:t>
          </a:r>
          <a:r>
            <a:rPr lang="ru-RU" sz="1200" b="1" dirty="0" smtClean="0"/>
            <a:t> 3, ТРЦ Жар Птица</a:t>
          </a:r>
          <a:endParaRPr lang="ru-RU" sz="1200" b="1" dirty="0"/>
        </a:p>
      </dgm:t>
    </dgm:pt>
    <dgm:pt modelId="{DCDF2A5F-CFAB-41F0-889B-AC62338288EC}" type="parTrans" cxnId="{A64A9C82-E8B3-4D00-82FB-F847259BD75D}">
      <dgm:prSet/>
      <dgm:spPr/>
      <dgm:t>
        <a:bodyPr/>
        <a:lstStyle/>
        <a:p>
          <a:endParaRPr lang="ru-RU"/>
        </a:p>
      </dgm:t>
    </dgm:pt>
    <dgm:pt modelId="{5CF54981-F8B0-44A6-8DFB-A8E65993D4A1}" type="sibTrans" cxnId="{A64A9C82-E8B3-4D00-82FB-F847259BD75D}">
      <dgm:prSet/>
      <dgm:spPr/>
      <dgm:t>
        <a:bodyPr/>
        <a:lstStyle/>
        <a:p>
          <a:endParaRPr lang="ru-RU"/>
        </a:p>
      </dgm:t>
    </dgm:pt>
    <dgm:pt modelId="{61A15E25-A503-4302-8990-338556FB540A}" type="pres">
      <dgm:prSet presAssocID="{F976A157-0415-45AD-9C4F-5BD9B500A74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735474C-2DE9-40E9-AAD0-6937C13A2EFC}" type="pres">
      <dgm:prSet presAssocID="{F976A157-0415-45AD-9C4F-5BD9B500A747}" presName="Name1" presStyleCnt="0"/>
      <dgm:spPr/>
    </dgm:pt>
    <dgm:pt modelId="{809ABE18-4E6D-4351-B3E8-B4F082ECAFB8}" type="pres">
      <dgm:prSet presAssocID="{F976A157-0415-45AD-9C4F-5BD9B500A747}" presName="cycle" presStyleCnt="0"/>
      <dgm:spPr/>
    </dgm:pt>
    <dgm:pt modelId="{E1909E31-AE4C-41EE-B716-91AF764EBD6C}" type="pres">
      <dgm:prSet presAssocID="{F976A157-0415-45AD-9C4F-5BD9B500A747}" presName="srcNode" presStyleLbl="node1" presStyleIdx="0" presStyleCnt="6"/>
      <dgm:spPr/>
    </dgm:pt>
    <dgm:pt modelId="{9C4B73E4-8922-4BCE-A4DF-D38F144A7274}" type="pres">
      <dgm:prSet presAssocID="{F976A157-0415-45AD-9C4F-5BD9B500A747}" presName="conn" presStyleLbl="parChTrans1D2" presStyleIdx="0" presStyleCnt="1"/>
      <dgm:spPr/>
      <dgm:t>
        <a:bodyPr/>
        <a:lstStyle/>
        <a:p>
          <a:endParaRPr lang="ru-RU"/>
        </a:p>
      </dgm:t>
    </dgm:pt>
    <dgm:pt modelId="{2AEB5055-4863-4338-A4BC-DCA3AD6CD53B}" type="pres">
      <dgm:prSet presAssocID="{F976A157-0415-45AD-9C4F-5BD9B500A747}" presName="extraNode" presStyleLbl="node1" presStyleIdx="0" presStyleCnt="6"/>
      <dgm:spPr/>
    </dgm:pt>
    <dgm:pt modelId="{85189F59-060B-4745-BDA6-6AD284A66396}" type="pres">
      <dgm:prSet presAssocID="{F976A157-0415-45AD-9C4F-5BD9B500A747}" presName="dstNode" presStyleLbl="node1" presStyleIdx="0" presStyleCnt="6"/>
      <dgm:spPr/>
    </dgm:pt>
    <dgm:pt modelId="{A425AC51-B727-4F00-975D-4B2E0FECFEE9}" type="pres">
      <dgm:prSet presAssocID="{6A4A415A-CE5D-47BD-8588-8ABEA196561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D5F6C-B587-4D00-B45F-1339958CE701}" type="pres">
      <dgm:prSet presAssocID="{6A4A415A-CE5D-47BD-8588-8ABEA196561B}" presName="accent_1" presStyleCnt="0"/>
      <dgm:spPr/>
    </dgm:pt>
    <dgm:pt modelId="{9B201EE4-445E-4093-9C1E-15533B5A6B63}" type="pres">
      <dgm:prSet presAssocID="{6A4A415A-CE5D-47BD-8588-8ABEA196561B}" presName="accentRepeatNode" presStyleLbl="solidFgAcc1" presStyleIdx="0" presStyleCnt="6"/>
      <dgm:spPr/>
    </dgm:pt>
    <dgm:pt modelId="{B8178201-B765-40B3-910F-539121DA0BA2}" type="pres">
      <dgm:prSet presAssocID="{364A3144-01EC-4585-A314-BAB7091C766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705FF-CAFF-426D-9E7A-AF530795FE53}" type="pres">
      <dgm:prSet presAssocID="{364A3144-01EC-4585-A314-BAB7091C7661}" presName="accent_2" presStyleCnt="0"/>
      <dgm:spPr/>
    </dgm:pt>
    <dgm:pt modelId="{8D01C0AE-FABA-49EF-9116-DDBE81F0BB17}" type="pres">
      <dgm:prSet presAssocID="{364A3144-01EC-4585-A314-BAB7091C7661}" presName="accentRepeatNode" presStyleLbl="solidFgAcc1" presStyleIdx="1" presStyleCnt="6"/>
      <dgm:spPr/>
    </dgm:pt>
    <dgm:pt modelId="{8844A028-EB41-41E9-B280-BD713746F965}" type="pres">
      <dgm:prSet presAssocID="{62A50827-BF8D-48E5-BC48-467FEF264D8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11949-AE9E-40B1-A6BF-2C6A715501DB}" type="pres">
      <dgm:prSet presAssocID="{62A50827-BF8D-48E5-BC48-467FEF264D87}" presName="accent_3" presStyleCnt="0"/>
      <dgm:spPr/>
    </dgm:pt>
    <dgm:pt modelId="{281A1B23-3F49-46F4-8C0C-0BFB5581AFA3}" type="pres">
      <dgm:prSet presAssocID="{62A50827-BF8D-48E5-BC48-467FEF264D87}" presName="accentRepeatNode" presStyleLbl="solidFgAcc1" presStyleIdx="2" presStyleCnt="6"/>
      <dgm:spPr/>
    </dgm:pt>
    <dgm:pt modelId="{F87177AE-A2AA-4B41-B9AC-FD9E1B773BDA}" type="pres">
      <dgm:prSet presAssocID="{ACC0BEB0-79BA-4472-87F6-CAFDFD55A41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2B86C-F537-4ACA-91D1-F2E71298B548}" type="pres">
      <dgm:prSet presAssocID="{ACC0BEB0-79BA-4472-87F6-CAFDFD55A41B}" presName="accent_4" presStyleCnt="0"/>
      <dgm:spPr/>
    </dgm:pt>
    <dgm:pt modelId="{288CE0A4-1614-46D8-96C1-E8DCC1727B09}" type="pres">
      <dgm:prSet presAssocID="{ACC0BEB0-79BA-4472-87F6-CAFDFD55A41B}" presName="accentRepeatNode" presStyleLbl="solidFgAcc1" presStyleIdx="3" presStyleCnt="6"/>
      <dgm:spPr/>
    </dgm:pt>
    <dgm:pt modelId="{FB842160-444F-4344-8FF9-BCBF194AE881}" type="pres">
      <dgm:prSet presAssocID="{ED4EFA9B-0A04-485A-A4D7-0AD1D69EC5D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BD1EB-952E-4C4E-9150-394B1EC3FF87}" type="pres">
      <dgm:prSet presAssocID="{ED4EFA9B-0A04-485A-A4D7-0AD1D69EC5DC}" presName="accent_5" presStyleCnt="0"/>
      <dgm:spPr/>
    </dgm:pt>
    <dgm:pt modelId="{E8675E44-6E40-40C8-8408-336A04216BEC}" type="pres">
      <dgm:prSet presAssocID="{ED4EFA9B-0A04-485A-A4D7-0AD1D69EC5DC}" presName="accentRepeatNode" presStyleLbl="solidFgAcc1" presStyleIdx="4" presStyleCnt="6"/>
      <dgm:spPr/>
    </dgm:pt>
    <dgm:pt modelId="{7AFE478E-BE20-4B86-9493-713D33A6AA7B}" type="pres">
      <dgm:prSet presAssocID="{94E638E1-AE7A-44B6-B62B-5F0DA8B4E82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31383-6E27-47BD-9C78-CA8299FD5C82}" type="pres">
      <dgm:prSet presAssocID="{94E638E1-AE7A-44B6-B62B-5F0DA8B4E824}" presName="accent_6" presStyleCnt="0"/>
      <dgm:spPr/>
    </dgm:pt>
    <dgm:pt modelId="{4F8780AD-2351-43F1-B055-03D713ECB6E2}" type="pres">
      <dgm:prSet presAssocID="{94E638E1-AE7A-44B6-B62B-5F0DA8B4E824}" presName="accentRepeatNode" presStyleLbl="solidFgAcc1" presStyleIdx="5" presStyleCnt="6" custLinFactNeighborX="-3073" custLinFactNeighborY="-6285"/>
      <dgm:spPr/>
    </dgm:pt>
  </dgm:ptLst>
  <dgm:cxnLst>
    <dgm:cxn modelId="{A64A9C82-E8B3-4D00-82FB-F847259BD75D}" srcId="{F976A157-0415-45AD-9C4F-5BD9B500A747}" destId="{94E638E1-AE7A-44B6-B62B-5F0DA8B4E824}" srcOrd="5" destOrd="0" parTransId="{DCDF2A5F-CFAB-41F0-889B-AC62338288EC}" sibTransId="{5CF54981-F8B0-44A6-8DFB-A8E65993D4A1}"/>
    <dgm:cxn modelId="{5BC790DF-3404-40CA-9723-282AF6531B64}" type="presOf" srcId="{94E638E1-AE7A-44B6-B62B-5F0DA8B4E824}" destId="{7AFE478E-BE20-4B86-9493-713D33A6AA7B}" srcOrd="0" destOrd="0" presId="urn:microsoft.com/office/officeart/2008/layout/VerticalCurvedList"/>
    <dgm:cxn modelId="{9C2DEA99-383B-41A7-92FC-5E02BE2B16A5}" type="presOf" srcId="{F976A157-0415-45AD-9C4F-5BD9B500A747}" destId="{61A15E25-A503-4302-8990-338556FB540A}" srcOrd="0" destOrd="0" presId="urn:microsoft.com/office/officeart/2008/layout/VerticalCurvedList"/>
    <dgm:cxn modelId="{6FDB904C-0CBD-4271-8571-2A4587019B9B}" srcId="{F976A157-0415-45AD-9C4F-5BD9B500A747}" destId="{6A4A415A-CE5D-47BD-8588-8ABEA196561B}" srcOrd="0" destOrd="0" parTransId="{EBA6B562-3B1E-4DED-B520-CC535EA2B33C}" sibTransId="{5AB5EC04-BB08-4159-A61F-E5B2203CF8DC}"/>
    <dgm:cxn modelId="{96466072-2560-4719-BEBD-FEAD9BCD29C2}" type="presOf" srcId="{364A3144-01EC-4585-A314-BAB7091C7661}" destId="{B8178201-B765-40B3-910F-539121DA0BA2}" srcOrd="0" destOrd="0" presId="urn:microsoft.com/office/officeart/2008/layout/VerticalCurvedList"/>
    <dgm:cxn modelId="{B579AE8A-3007-4C50-9F71-0D61D4AFEA77}" type="presOf" srcId="{ED4EFA9B-0A04-485A-A4D7-0AD1D69EC5DC}" destId="{FB842160-444F-4344-8FF9-BCBF194AE881}" srcOrd="0" destOrd="0" presId="urn:microsoft.com/office/officeart/2008/layout/VerticalCurvedList"/>
    <dgm:cxn modelId="{6B1047E6-CF08-4106-A206-D7D48BD6AD7F}" srcId="{F976A157-0415-45AD-9C4F-5BD9B500A747}" destId="{364A3144-01EC-4585-A314-BAB7091C7661}" srcOrd="1" destOrd="0" parTransId="{608C50B4-464E-4E7A-AB96-BC6BE228962B}" sibTransId="{9F001D5C-8322-4292-A97C-B0527F188C8B}"/>
    <dgm:cxn modelId="{3E6D34B8-F462-4C25-9CB6-E5A19C389969}" type="presOf" srcId="{5AB5EC04-BB08-4159-A61F-E5B2203CF8DC}" destId="{9C4B73E4-8922-4BCE-A4DF-D38F144A7274}" srcOrd="0" destOrd="0" presId="urn:microsoft.com/office/officeart/2008/layout/VerticalCurvedList"/>
    <dgm:cxn modelId="{AE4BE8C2-AB74-4689-9DAE-04FFD6AE8175}" type="presOf" srcId="{ACC0BEB0-79BA-4472-87F6-CAFDFD55A41B}" destId="{F87177AE-A2AA-4B41-B9AC-FD9E1B773BDA}" srcOrd="0" destOrd="0" presId="urn:microsoft.com/office/officeart/2008/layout/VerticalCurvedList"/>
    <dgm:cxn modelId="{D4F9D003-C3E3-4032-9FE0-55AB560E3037}" srcId="{F976A157-0415-45AD-9C4F-5BD9B500A747}" destId="{62A50827-BF8D-48E5-BC48-467FEF264D87}" srcOrd="2" destOrd="0" parTransId="{F6F2A11B-2997-479A-B369-B1F601D13AA2}" sibTransId="{F43237DB-4124-41EC-9449-D4AE237430B2}"/>
    <dgm:cxn modelId="{8E7A1E1E-8817-4677-B8E1-E491F6597A57}" type="presOf" srcId="{62A50827-BF8D-48E5-BC48-467FEF264D87}" destId="{8844A028-EB41-41E9-B280-BD713746F965}" srcOrd="0" destOrd="0" presId="urn:microsoft.com/office/officeart/2008/layout/VerticalCurvedList"/>
    <dgm:cxn modelId="{D158EABC-DC59-4FBF-8242-0AA207F9DD82}" srcId="{F976A157-0415-45AD-9C4F-5BD9B500A747}" destId="{ACC0BEB0-79BA-4472-87F6-CAFDFD55A41B}" srcOrd="3" destOrd="0" parTransId="{03CA122E-7926-4634-972C-4520FBE5B107}" sibTransId="{9BAE225C-E309-4417-A785-D31B828D941C}"/>
    <dgm:cxn modelId="{13227432-3596-43E3-B3D3-A199D1DCA52B}" srcId="{F976A157-0415-45AD-9C4F-5BD9B500A747}" destId="{ED4EFA9B-0A04-485A-A4D7-0AD1D69EC5DC}" srcOrd="4" destOrd="0" parTransId="{45755071-605B-48A4-A5CC-4DBD9456D63A}" sibTransId="{4A0A1AB0-7671-4FE7-B2BC-2214DB8D1868}"/>
    <dgm:cxn modelId="{F0813BC3-EE25-4C82-9ADE-B795BEBF0C99}" type="presOf" srcId="{6A4A415A-CE5D-47BD-8588-8ABEA196561B}" destId="{A425AC51-B727-4F00-975D-4B2E0FECFEE9}" srcOrd="0" destOrd="0" presId="urn:microsoft.com/office/officeart/2008/layout/VerticalCurvedList"/>
    <dgm:cxn modelId="{33BF3DFD-3B51-4696-9EE4-8A39469063EF}" type="presParOf" srcId="{61A15E25-A503-4302-8990-338556FB540A}" destId="{4735474C-2DE9-40E9-AAD0-6937C13A2EFC}" srcOrd="0" destOrd="0" presId="urn:microsoft.com/office/officeart/2008/layout/VerticalCurvedList"/>
    <dgm:cxn modelId="{A4D182AE-A7EB-4890-BEA1-33E53AEEC41F}" type="presParOf" srcId="{4735474C-2DE9-40E9-AAD0-6937C13A2EFC}" destId="{809ABE18-4E6D-4351-B3E8-B4F082ECAFB8}" srcOrd="0" destOrd="0" presId="urn:microsoft.com/office/officeart/2008/layout/VerticalCurvedList"/>
    <dgm:cxn modelId="{A3727DA4-5A7B-4508-8CCE-C1AA925DDE17}" type="presParOf" srcId="{809ABE18-4E6D-4351-B3E8-B4F082ECAFB8}" destId="{E1909E31-AE4C-41EE-B716-91AF764EBD6C}" srcOrd="0" destOrd="0" presId="urn:microsoft.com/office/officeart/2008/layout/VerticalCurvedList"/>
    <dgm:cxn modelId="{8AAC154F-5DAB-42D7-BC22-F851934600A9}" type="presParOf" srcId="{809ABE18-4E6D-4351-B3E8-B4F082ECAFB8}" destId="{9C4B73E4-8922-4BCE-A4DF-D38F144A7274}" srcOrd="1" destOrd="0" presId="urn:microsoft.com/office/officeart/2008/layout/VerticalCurvedList"/>
    <dgm:cxn modelId="{C6B0CF4D-5D5F-4F90-A137-F10FCC6B2AD0}" type="presParOf" srcId="{809ABE18-4E6D-4351-B3E8-B4F082ECAFB8}" destId="{2AEB5055-4863-4338-A4BC-DCA3AD6CD53B}" srcOrd="2" destOrd="0" presId="urn:microsoft.com/office/officeart/2008/layout/VerticalCurvedList"/>
    <dgm:cxn modelId="{80502FA5-00D5-48DB-9715-0247B4A833E6}" type="presParOf" srcId="{809ABE18-4E6D-4351-B3E8-B4F082ECAFB8}" destId="{85189F59-060B-4745-BDA6-6AD284A66396}" srcOrd="3" destOrd="0" presId="urn:microsoft.com/office/officeart/2008/layout/VerticalCurvedList"/>
    <dgm:cxn modelId="{08FD14B6-A8A9-4F25-9AD0-FAE6801D2C9D}" type="presParOf" srcId="{4735474C-2DE9-40E9-AAD0-6937C13A2EFC}" destId="{A425AC51-B727-4F00-975D-4B2E0FECFEE9}" srcOrd="1" destOrd="0" presId="urn:microsoft.com/office/officeart/2008/layout/VerticalCurvedList"/>
    <dgm:cxn modelId="{E847C7BA-A304-44E5-BD31-172F2AD6CB13}" type="presParOf" srcId="{4735474C-2DE9-40E9-AAD0-6937C13A2EFC}" destId="{4BAD5F6C-B587-4D00-B45F-1339958CE701}" srcOrd="2" destOrd="0" presId="urn:microsoft.com/office/officeart/2008/layout/VerticalCurvedList"/>
    <dgm:cxn modelId="{A616F4BC-E032-414E-AAE7-2A08B8E8B60D}" type="presParOf" srcId="{4BAD5F6C-B587-4D00-B45F-1339958CE701}" destId="{9B201EE4-445E-4093-9C1E-15533B5A6B63}" srcOrd="0" destOrd="0" presId="urn:microsoft.com/office/officeart/2008/layout/VerticalCurvedList"/>
    <dgm:cxn modelId="{BA3FE7B5-C771-4E48-AA78-5595B7CDBC07}" type="presParOf" srcId="{4735474C-2DE9-40E9-AAD0-6937C13A2EFC}" destId="{B8178201-B765-40B3-910F-539121DA0BA2}" srcOrd="3" destOrd="0" presId="urn:microsoft.com/office/officeart/2008/layout/VerticalCurvedList"/>
    <dgm:cxn modelId="{5F2DC48E-525C-4053-8139-2665DC7097D4}" type="presParOf" srcId="{4735474C-2DE9-40E9-AAD0-6937C13A2EFC}" destId="{2A5705FF-CAFF-426D-9E7A-AF530795FE53}" srcOrd="4" destOrd="0" presId="urn:microsoft.com/office/officeart/2008/layout/VerticalCurvedList"/>
    <dgm:cxn modelId="{35463A11-EA0B-435B-A36C-CD175E546799}" type="presParOf" srcId="{2A5705FF-CAFF-426D-9E7A-AF530795FE53}" destId="{8D01C0AE-FABA-49EF-9116-DDBE81F0BB17}" srcOrd="0" destOrd="0" presId="urn:microsoft.com/office/officeart/2008/layout/VerticalCurvedList"/>
    <dgm:cxn modelId="{E4E0FC3F-D698-4AD7-8F11-B7297090311E}" type="presParOf" srcId="{4735474C-2DE9-40E9-AAD0-6937C13A2EFC}" destId="{8844A028-EB41-41E9-B280-BD713746F965}" srcOrd="5" destOrd="0" presId="urn:microsoft.com/office/officeart/2008/layout/VerticalCurvedList"/>
    <dgm:cxn modelId="{2BE16C06-7491-4846-BA52-8D2C463BFD06}" type="presParOf" srcId="{4735474C-2DE9-40E9-AAD0-6937C13A2EFC}" destId="{0D211949-AE9E-40B1-A6BF-2C6A715501DB}" srcOrd="6" destOrd="0" presId="urn:microsoft.com/office/officeart/2008/layout/VerticalCurvedList"/>
    <dgm:cxn modelId="{0A911C10-9570-41D1-B0A2-EB7D9173F12C}" type="presParOf" srcId="{0D211949-AE9E-40B1-A6BF-2C6A715501DB}" destId="{281A1B23-3F49-46F4-8C0C-0BFB5581AFA3}" srcOrd="0" destOrd="0" presId="urn:microsoft.com/office/officeart/2008/layout/VerticalCurvedList"/>
    <dgm:cxn modelId="{C3324B64-1E8F-4C52-9679-2AAAB4015680}" type="presParOf" srcId="{4735474C-2DE9-40E9-AAD0-6937C13A2EFC}" destId="{F87177AE-A2AA-4B41-B9AC-FD9E1B773BDA}" srcOrd="7" destOrd="0" presId="urn:microsoft.com/office/officeart/2008/layout/VerticalCurvedList"/>
    <dgm:cxn modelId="{8269838D-BB97-40BA-9E47-46CA2CD9C1A9}" type="presParOf" srcId="{4735474C-2DE9-40E9-AAD0-6937C13A2EFC}" destId="{2622B86C-F537-4ACA-91D1-F2E71298B548}" srcOrd="8" destOrd="0" presId="urn:microsoft.com/office/officeart/2008/layout/VerticalCurvedList"/>
    <dgm:cxn modelId="{0AEF5008-C848-4D04-BC3D-95E788E7B8FF}" type="presParOf" srcId="{2622B86C-F537-4ACA-91D1-F2E71298B548}" destId="{288CE0A4-1614-46D8-96C1-E8DCC1727B09}" srcOrd="0" destOrd="0" presId="urn:microsoft.com/office/officeart/2008/layout/VerticalCurvedList"/>
    <dgm:cxn modelId="{53742F73-74E1-41C7-BD71-0C66A69C6B6B}" type="presParOf" srcId="{4735474C-2DE9-40E9-AAD0-6937C13A2EFC}" destId="{FB842160-444F-4344-8FF9-BCBF194AE881}" srcOrd="9" destOrd="0" presId="urn:microsoft.com/office/officeart/2008/layout/VerticalCurvedList"/>
    <dgm:cxn modelId="{6AC5AE56-68B2-47BF-99A2-2CCAFF67128A}" type="presParOf" srcId="{4735474C-2DE9-40E9-AAD0-6937C13A2EFC}" destId="{60EBD1EB-952E-4C4E-9150-394B1EC3FF87}" srcOrd="10" destOrd="0" presId="urn:microsoft.com/office/officeart/2008/layout/VerticalCurvedList"/>
    <dgm:cxn modelId="{B206D981-06D3-4725-B5AC-F6EE8ADA582E}" type="presParOf" srcId="{60EBD1EB-952E-4C4E-9150-394B1EC3FF87}" destId="{E8675E44-6E40-40C8-8408-336A04216BEC}" srcOrd="0" destOrd="0" presId="urn:microsoft.com/office/officeart/2008/layout/VerticalCurvedList"/>
    <dgm:cxn modelId="{B19DF855-7301-4071-8522-F3B22A17382B}" type="presParOf" srcId="{4735474C-2DE9-40E9-AAD0-6937C13A2EFC}" destId="{7AFE478E-BE20-4B86-9493-713D33A6AA7B}" srcOrd="11" destOrd="0" presId="urn:microsoft.com/office/officeart/2008/layout/VerticalCurvedList"/>
    <dgm:cxn modelId="{9D7933E8-EF8C-48E8-934C-AD3B07B454BD}" type="presParOf" srcId="{4735474C-2DE9-40E9-AAD0-6937C13A2EFC}" destId="{52831383-6E27-47BD-9C78-CA8299FD5C82}" srcOrd="12" destOrd="0" presId="urn:microsoft.com/office/officeart/2008/layout/VerticalCurvedList"/>
    <dgm:cxn modelId="{1E30F954-613A-4395-83CA-915C9C9F3366}" type="presParOf" srcId="{52831383-6E27-47BD-9C78-CA8299FD5C82}" destId="{4F8780AD-2351-43F1-B055-03D713ECB6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B73E4-8922-4BCE-A4DF-D38F144A7274}">
      <dsp:nvSpPr>
        <dsp:cNvPr id="0" name=""/>
        <dsp:cNvSpPr/>
      </dsp:nvSpPr>
      <dsp:spPr>
        <a:xfrm>
          <a:off x="-5330134" y="-816268"/>
          <a:ext cx="6346891" cy="6346891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5AC51-B727-4F00-975D-4B2E0FECFEE9}">
      <dsp:nvSpPr>
        <dsp:cNvPr id="0" name=""/>
        <dsp:cNvSpPr/>
      </dsp:nvSpPr>
      <dsp:spPr>
        <a:xfrm>
          <a:off x="379105" y="248257"/>
          <a:ext cx="7583820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Мещера</a:t>
          </a:r>
          <a:r>
            <a:rPr lang="ru-RU" sz="1200" kern="1200" dirty="0" smtClean="0"/>
            <a:t> –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ул. </a:t>
          </a:r>
          <a:r>
            <a:rPr lang="ru-RU" sz="1200" kern="1200" dirty="0" err="1" smtClean="0"/>
            <a:t>Бетанкура</a:t>
          </a:r>
          <a:r>
            <a:rPr lang="ru-RU" sz="1200" kern="1200" dirty="0" smtClean="0"/>
            <a:t>, 1 (ТРЦ "Седьмое небо") </a:t>
          </a:r>
          <a:r>
            <a:rPr lang="ru-RU" sz="1200" b="1" kern="1200" dirty="0" err="1" smtClean="0"/>
            <a:t>Канавинский</a:t>
          </a:r>
          <a:r>
            <a:rPr lang="ru-RU" sz="1200" b="1" kern="1200" dirty="0" smtClean="0"/>
            <a:t> район </a:t>
          </a:r>
          <a:endParaRPr lang="ru-RU" sz="1200" kern="1200" dirty="0"/>
        </a:p>
      </dsp:txBody>
      <dsp:txXfrm>
        <a:off x="379105" y="248257"/>
        <a:ext cx="7583820" cy="496327"/>
      </dsp:txXfrm>
    </dsp:sp>
    <dsp:sp modelId="{9B201EE4-445E-4093-9C1E-15533B5A6B63}">
      <dsp:nvSpPr>
        <dsp:cNvPr id="0" name=""/>
        <dsp:cNvSpPr/>
      </dsp:nvSpPr>
      <dsp:spPr>
        <a:xfrm>
          <a:off x="68900" y="186216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78201-B765-40B3-910F-539121DA0BA2}">
      <dsp:nvSpPr>
        <dsp:cNvPr id="0" name=""/>
        <dsp:cNvSpPr/>
      </dsp:nvSpPr>
      <dsp:spPr>
        <a:xfrm>
          <a:off x="787368" y="992654"/>
          <a:ext cx="7175557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Старт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ул. Белинского, 61 (ТРЦ «Этажи») </a:t>
          </a:r>
          <a:r>
            <a:rPr lang="ru-RU" sz="1200" b="1" kern="1200" dirty="0" smtClean="0"/>
            <a:t>Советский район</a:t>
          </a:r>
          <a:endParaRPr lang="ru-RU" sz="1200" kern="1200" dirty="0"/>
        </a:p>
      </dsp:txBody>
      <dsp:txXfrm>
        <a:off x="787368" y="992654"/>
        <a:ext cx="7175557" cy="496327"/>
      </dsp:txXfrm>
    </dsp:sp>
    <dsp:sp modelId="{8D01C0AE-FABA-49EF-9116-DDBE81F0BB17}">
      <dsp:nvSpPr>
        <dsp:cNvPr id="0" name=""/>
        <dsp:cNvSpPr/>
      </dsp:nvSpPr>
      <dsp:spPr>
        <a:xfrm>
          <a:off x="477163" y="930613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4A028-EB41-41E9-B280-BD713746F965}">
      <dsp:nvSpPr>
        <dsp:cNvPr id="0" name=""/>
        <dsp:cNvSpPr/>
      </dsp:nvSpPr>
      <dsp:spPr>
        <a:xfrm>
          <a:off x="974056" y="1737050"/>
          <a:ext cx="6988868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Деловая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ул. Родионова, 201, </a:t>
          </a:r>
          <a:r>
            <a:rPr lang="ru-RU" sz="1200" kern="1200" dirty="0" err="1" smtClean="0"/>
            <a:t>кор</a:t>
          </a:r>
          <a:r>
            <a:rPr lang="ru-RU" sz="1200" kern="1200" dirty="0" smtClean="0"/>
            <a:t>. 1, </a:t>
          </a:r>
          <a:r>
            <a:rPr lang="ru-RU" sz="1200" b="1" kern="1200" dirty="0" smtClean="0"/>
            <a:t>Нижегородский район</a:t>
          </a:r>
          <a:endParaRPr lang="ru-RU" sz="1200" kern="1200" dirty="0"/>
        </a:p>
      </dsp:txBody>
      <dsp:txXfrm>
        <a:off x="974056" y="1737050"/>
        <a:ext cx="6988868" cy="496327"/>
      </dsp:txXfrm>
    </dsp:sp>
    <dsp:sp modelId="{281A1B23-3F49-46F4-8C0C-0BFB5581AFA3}">
      <dsp:nvSpPr>
        <dsp:cNvPr id="0" name=""/>
        <dsp:cNvSpPr/>
      </dsp:nvSpPr>
      <dsp:spPr>
        <a:xfrm>
          <a:off x="663852" y="1675009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177AE-A2AA-4B41-B9AC-FD9E1B773BDA}">
      <dsp:nvSpPr>
        <dsp:cNvPr id="0" name=""/>
        <dsp:cNvSpPr/>
      </dsp:nvSpPr>
      <dsp:spPr>
        <a:xfrm>
          <a:off x="974056" y="2480975"/>
          <a:ext cx="6988868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Парковая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г. Дзержинск</a:t>
          </a:r>
          <a:r>
            <a:rPr lang="ru-RU" sz="1200" kern="1200" dirty="0" smtClean="0"/>
            <a:t>, Парковая аллея, 6В</a:t>
          </a:r>
          <a:endParaRPr lang="ru-RU" sz="1200" kern="1200" dirty="0"/>
        </a:p>
      </dsp:txBody>
      <dsp:txXfrm>
        <a:off x="974056" y="2480975"/>
        <a:ext cx="6988868" cy="496327"/>
      </dsp:txXfrm>
    </dsp:sp>
    <dsp:sp modelId="{288CE0A4-1614-46D8-96C1-E8DCC1727B09}">
      <dsp:nvSpPr>
        <dsp:cNvPr id="0" name=""/>
        <dsp:cNvSpPr/>
      </dsp:nvSpPr>
      <dsp:spPr>
        <a:xfrm>
          <a:off x="663852" y="2418935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42160-444F-4344-8FF9-BCBF194AE881}">
      <dsp:nvSpPr>
        <dsp:cNvPr id="0" name=""/>
        <dsp:cNvSpPr/>
      </dsp:nvSpPr>
      <dsp:spPr>
        <a:xfrm>
          <a:off x="787368" y="3225372"/>
          <a:ext cx="7175557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Физкульт  Южное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Южное шоссе 2Г, ТРЦ «КРЫМ» </a:t>
          </a:r>
          <a:r>
            <a:rPr lang="ru-RU" sz="1200" b="1" kern="1200" dirty="0" smtClean="0"/>
            <a:t>Автозаводский район</a:t>
          </a:r>
          <a:endParaRPr lang="ru-RU" sz="1200" b="1" kern="1200" dirty="0"/>
        </a:p>
      </dsp:txBody>
      <dsp:txXfrm>
        <a:off x="787368" y="3225372"/>
        <a:ext cx="7175557" cy="496327"/>
      </dsp:txXfrm>
    </dsp:sp>
    <dsp:sp modelId="{E8675E44-6E40-40C8-8408-336A04216BEC}">
      <dsp:nvSpPr>
        <dsp:cNvPr id="0" name=""/>
        <dsp:cNvSpPr/>
      </dsp:nvSpPr>
      <dsp:spPr>
        <a:xfrm>
          <a:off x="477163" y="3163331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E478E-BE20-4B86-9493-713D33A6AA7B}">
      <dsp:nvSpPr>
        <dsp:cNvPr id="0" name=""/>
        <dsp:cNvSpPr/>
      </dsp:nvSpPr>
      <dsp:spPr>
        <a:xfrm>
          <a:off x="379105" y="3969768"/>
          <a:ext cx="7583820" cy="49632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96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ФизкультСоветская</a:t>
          </a:r>
          <a:r>
            <a:rPr lang="ru-RU" sz="1200" b="1" kern="1200" dirty="0" smtClean="0"/>
            <a:t>                                                                                                                                     </a:t>
          </a:r>
          <a:r>
            <a:rPr lang="ru-RU" sz="1200" b="1" kern="1200" dirty="0" err="1" smtClean="0"/>
            <a:t>Советсвкая</a:t>
          </a:r>
          <a:r>
            <a:rPr lang="ru-RU" sz="1200" b="1" kern="1200" dirty="0" smtClean="0"/>
            <a:t> 3, ТРЦ Жар Птица</a:t>
          </a:r>
          <a:endParaRPr lang="ru-RU" sz="1200" b="1" kern="1200" dirty="0"/>
        </a:p>
      </dsp:txBody>
      <dsp:txXfrm>
        <a:off x="379105" y="3969768"/>
        <a:ext cx="7583820" cy="496327"/>
      </dsp:txXfrm>
    </dsp:sp>
    <dsp:sp modelId="{4F8780AD-2351-43F1-B055-03D713ECB6E2}">
      <dsp:nvSpPr>
        <dsp:cNvPr id="0" name=""/>
        <dsp:cNvSpPr/>
      </dsp:nvSpPr>
      <dsp:spPr>
        <a:xfrm>
          <a:off x="49835" y="3868735"/>
          <a:ext cx="620408" cy="620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C17A4-856B-42C8-9CDA-A89C2398F81C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BBC45-ECAD-4BDA-AB7F-8D44F3968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4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4BAFF-8F55-4AC8-87C6-14334181535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40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3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571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2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8821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88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3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5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7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4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0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00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4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9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9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2BA4C-48B2-4CC4-B010-A66121DFDBA0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52907E-E1FE-4447-8B62-1D2839CE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2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8197" y="1916832"/>
            <a:ext cx="833273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38100">
                  <a:solidFill>
                    <a:schemeClr val="accent5">
                      <a:lumMod val="2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ПРОГРАММЫ </a:t>
            </a:r>
            <a:endParaRPr lang="ru-RU" sz="4400" b="1" spc="50" dirty="0" smtClean="0">
              <a:ln w="38100">
                <a:solidFill>
                  <a:schemeClr val="accent5">
                    <a:lumMod val="2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4400" b="1" spc="50" dirty="0" smtClean="0">
                <a:ln w="38100">
                  <a:solidFill>
                    <a:schemeClr val="accent5">
                      <a:lumMod val="2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СОЦИАЛЬНОЙ </a:t>
            </a:r>
            <a:r>
              <a:rPr lang="ru-RU" sz="4400" b="1" spc="50" dirty="0">
                <a:ln w="38100">
                  <a:solidFill>
                    <a:schemeClr val="accent5">
                      <a:lumMod val="2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ПОДДЕРЖКИ </a:t>
            </a:r>
            <a:endParaRPr lang="ru-RU" sz="4400" b="1" spc="50" dirty="0" smtClean="0">
              <a:ln w="38100">
                <a:solidFill>
                  <a:schemeClr val="accent5">
                    <a:lumMod val="2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4400" b="1" spc="50" dirty="0" smtClean="0">
                <a:ln w="38100">
                  <a:solidFill>
                    <a:schemeClr val="accent5">
                      <a:lumMod val="2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ЧЛЕНОВ </a:t>
            </a:r>
            <a:r>
              <a:rPr lang="ru-RU" sz="4400" b="1" spc="50" dirty="0">
                <a:ln w="38100">
                  <a:solidFill>
                    <a:schemeClr val="accent5">
                      <a:lumMod val="2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ПРОФСОЮЗА</a:t>
            </a:r>
          </a:p>
        </p:txBody>
      </p:sp>
    </p:spTree>
    <p:extLst>
      <p:ext uri="{BB962C8B-B14F-4D97-AF65-F5344CB8AC3E}">
        <p14:creationId xmlns:p14="http://schemas.microsoft.com/office/powerpoint/2010/main" val="376596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8888" y="-7505"/>
            <a:ext cx="5111424" cy="707886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ПРОГРАММА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3237" y="757272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Консультации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Дневной стационар</a:t>
            </a:r>
          </a:p>
          <a:p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07373" y="2102071"/>
            <a:ext cx="2520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Круглосуточный вызов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Обследование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Доставка в ЛУ</a:t>
            </a:r>
          </a:p>
          <a:p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3877757"/>
            <a:ext cx="28889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Экстренная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Плановая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Хирургическое Лечение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Терапевтическое 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dirty="0"/>
          </a:p>
        </p:txBody>
      </p:sp>
      <p:sp>
        <p:nvSpPr>
          <p:cNvPr id="11" name="Овал 10"/>
          <p:cNvSpPr/>
          <p:nvPr/>
        </p:nvSpPr>
        <p:spPr>
          <a:xfrm>
            <a:off x="971600" y="2708920"/>
            <a:ext cx="1656184" cy="16561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3" name="Прямая со стрелкой 12"/>
          <p:cNvCxnSpPr/>
          <p:nvPr/>
        </p:nvCxnSpPr>
        <p:spPr>
          <a:xfrm flipV="1">
            <a:off x="2268888" y="2299482"/>
            <a:ext cx="466908" cy="4814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27784" y="3297306"/>
            <a:ext cx="1224136" cy="69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395987" y="4087523"/>
            <a:ext cx="1224136" cy="3477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2267744" y="587521"/>
            <a:ext cx="2304256" cy="1689351"/>
            <a:chOff x="2742686" y="822926"/>
            <a:chExt cx="2304256" cy="1689351"/>
          </a:xfrm>
        </p:grpSpPr>
        <p:sp>
          <p:nvSpPr>
            <p:cNvPr id="6" name="Овал 5"/>
            <p:cNvSpPr/>
            <p:nvPr/>
          </p:nvSpPr>
          <p:spPr>
            <a:xfrm>
              <a:off x="2742686" y="822926"/>
              <a:ext cx="1872208" cy="168935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58708" y="1302204"/>
              <a:ext cx="2088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АМБУЛАТОРНО- ПОЛИКЛИНИЧЕСКАЯ ПОМОЩЬ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536712" y="2041743"/>
            <a:ext cx="1835426" cy="1552833"/>
            <a:chOff x="3923927" y="2815532"/>
            <a:chExt cx="2215549" cy="1837603"/>
          </a:xfrm>
        </p:grpSpPr>
        <p:sp>
          <p:nvSpPr>
            <p:cNvPr id="8" name="Овал 7"/>
            <p:cNvSpPr/>
            <p:nvPr/>
          </p:nvSpPr>
          <p:spPr>
            <a:xfrm>
              <a:off x="3923927" y="2815532"/>
              <a:ext cx="2215549" cy="1837603"/>
            </a:xfrm>
            <a:prstGeom prst="ellipse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1623" y="3212976"/>
              <a:ext cx="1584176" cy="682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СКОРАЯ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МЕДИЦИНСКАЯ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ПОМОЩЬ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56999" y="3839909"/>
            <a:ext cx="1953182" cy="1732260"/>
            <a:chOff x="1893916" y="4797152"/>
            <a:chExt cx="1953182" cy="1732260"/>
          </a:xfrm>
        </p:grpSpPr>
        <p:sp>
          <p:nvSpPr>
            <p:cNvPr id="9" name="Овал 8"/>
            <p:cNvSpPr/>
            <p:nvPr/>
          </p:nvSpPr>
          <p:spPr>
            <a:xfrm>
              <a:off x="1893916" y="4797152"/>
              <a:ext cx="1944216" cy="173226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95736" y="5426060"/>
              <a:ext cx="1651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СТАЦИОНАРНАЯ</a:t>
              </a:r>
            </a:p>
            <a:p>
              <a:r>
                <a:rPr lang="ru-RU" sz="1400" b="1" dirty="0" smtClean="0">
                  <a:solidFill>
                    <a:schemeClr val="bg1"/>
                  </a:solidFill>
                </a:rPr>
                <a:t>ПОМОЩЬ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051720" y="5250760"/>
            <a:ext cx="1944217" cy="1732260"/>
            <a:chOff x="3012129" y="5110235"/>
            <a:chExt cx="1944217" cy="1732260"/>
          </a:xfrm>
          <a:solidFill>
            <a:srgbClr val="FFC000"/>
          </a:solidFill>
        </p:grpSpPr>
        <p:sp>
          <p:nvSpPr>
            <p:cNvPr id="24" name="Овал 23"/>
            <p:cNvSpPr/>
            <p:nvPr/>
          </p:nvSpPr>
          <p:spPr>
            <a:xfrm>
              <a:off x="3012129" y="5110235"/>
              <a:ext cx="1944216" cy="173226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28154" y="5736747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50000"/>
                    </a:schemeClr>
                  </a:solidFill>
                </a:rPr>
                <a:t>СТОМАТОЛОГИЯ</a:t>
              </a:r>
              <a:endParaRPr lang="ru-RU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Прямая со стрелкой 26"/>
          <p:cNvCxnSpPr/>
          <p:nvPr/>
        </p:nvCxnSpPr>
        <p:spPr>
          <a:xfrm>
            <a:off x="1799692" y="4538970"/>
            <a:ext cx="659419" cy="939225"/>
          </a:xfrm>
          <a:prstGeom prst="straightConnector1">
            <a:avLst/>
          </a:prstGeom>
          <a:ln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9898" y="6027003"/>
            <a:ext cx="4605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Снятие зубных отложений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Неотложная хирургическая стоматология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-225415" y="4983133"/>
            <a:ext cx="1944216" cy="1732260"/>
            <a:chOff x="3012129" y="5110235"/>
            <a:chExt cx="1944216" cy="1732260"/>
          </a:xfrm>
          <a:solidFill>
            <a:srgbClr val="FFC000"/>
          </a:solidFill>
        </p:grpSpPr>
        <p:sp>
          <p:nvSpPr>
            <p:cNvPr id="29" name="Овал 28"/>
            <p:cNvSpPr/>
            <p:nvPr/>
          </p:nvSpPr>
          <p:spPr>
            <a:xfrm>
              <a:off x="3012129" y="5110235"/>
              <a:ext cx="1944216" cy="173226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71716" y="5665397"/>
              <a:ext cx="142846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50000"/>
                    </a:schemeClr>
                  </a:solidFill>
                </a:rPr>
                <a:t>ВЫЗОВ ВРАЧА НА ДОМ</a:t>
              </a:r>
              <a:endParaRPr lang="ru-RU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31" name="Прямая со стрелкой 30"/>
          <p:cNvCxnSpPr/>
          <p:nvPr/>
        </p:nvCxnSpPr>
        <p:spPr>
          <a:xfrm flipH="1">
            <a:off x="1097467" y="4407733"/>
            <a:ext cx="284336" cy="557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41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115328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Поликлиники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Лечебно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диагностические  и  консультативные  приемы  врачей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(терапевт, хирург, гинеколог, отоларинголог, эндокринолог, дерматолог,  офтальмолог, кардиолог, невролог, травматолог-ортопед, др.) на базе лечебных учреждений, входящих в программу страхования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88840"/>
            <a:ext cx="8352928" cy="407196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ФБУЗ "Приволжский окружной медицинский центр" Федерального медико-биологического агентства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НУЗ "Дорожная клиническая больница на ст.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Горький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ОАО "РЖД"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ООО "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Аксон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ЛПУ "Центр медицинской профилактики ГАЗ"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ФГУ «Нижегородский научно-исследовательский институт травматологии и ортопедии»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ЗАО "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Клиника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семейного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врача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ГБУЗ "Городская клиническая больница №13" Автозаводского района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ООО "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Клиника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ПЕРСОНА"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ГУЗ «Городская клиническая больница №3» (Нижегородский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гериатрический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центр)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ГУЗ "Нижегородский областной клинический диагностический центр"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77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43971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Больницы (стационарная помощь)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340768"/>
            <a:ext cx="7560840" cy="487488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ФГУ "Нижегородский научно-исследовательский институт травматологии и ортопедии" Минздрав 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соцразвития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РФ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Городская клиническая больница №3 (Нижегородский гериатрический центр)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НУЗ "Дорожная клиническая больница на ст. Горький ОАО «РЖД»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ГБУЗ НО «Городская клиническая больница №39»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ГУЗ «Нижегородская областная клиническая больница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им.Семашко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ГБУЗ "Городская клиническая больница №13" Автозаводского района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ООО "Клиника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эндохирургии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андрологии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Медлайт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ФГУ "Нижегородский НИКВИ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Росздрава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35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Больницы (стационарная помощь)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052736"/>
            <a:ext cx="7344816" cy="3777622"/>
          </a:xfrm>
        </p:spPr>
        <p:txBody>
          <a:bodyPr>
            <a:noAutofit/>
          </a:bodyPr>
          <a:lstStyle/>
          <a:p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ГУ "Специализированная кардиохирургическая клиническая больница»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МЛПУ «Городская клиническая больница №30»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ООО Медицинский центр «Помощь»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НУЗ "Дорожная клиническая больница на ст. Горький ОАО «РЖД»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ФБУЗ "Приволжский окружной медицинский центр" Федерального медико-биологического агентства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ГБУЗ «Городская клиническая больница №5»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"МСЧ ГУВД  по Нижегородской области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ГУЗ "Нижегородский областной клинический диагностический центр"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914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Arial Narrow" panose="020B0606020202030204" pitchFamily="34" charset="0"/>
              </a:rPr>
              <a:t>Амбулаторно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- поликлинические исследования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63080" y="1628800"/>
            <a:ext cx="8280920" cy="3777622"/>
          </a:xfrm>
        </p:spPr>
        <p:txBody>
          <a:bodyPr>
            <a:noAutofit/>
          </a:bodyPr>
          <a:lstStyle/>
          <a:p>
            <a:pPr algn="just"/>
            <a:r>
              <a:rPr lang="ru-RU" sz="2000" b="1" u="sng" dirty="0" err="1">
                <a:latin typeface="Times New Roman" pitchFamily="18" charset="0"/>
                <a:cs typeface="Times New Roman" pitchFamily="18" charset="0"/>
              </a:rPr>
              <a:t>Лечебно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- диагностические  и  консультативные  приемы  врачей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(терапевт, хирург, гинеколог, отоларинголог, эндокринолог, дерматолог,  офтальмолог, кардиолог, невролог, травматолог-ортопед, др.) на базе лечебных учреждений, входящих в программу страхования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Лабораторно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- диагностические исследования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(бактериологические, биохимические, исследования гормонов щитовидной железы, цитологические, др.)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Инструментальные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(рентген, ультразвук, ЭКГ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РВГ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МРТ, компьютерная томография, эндоскопия и др.)</a:t>
            </a:r>
          </a:p>
          <a:p>
            <a:pPr algn="just"/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Физеотерапевтическое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лечение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лазеро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-, электро-, свето-, теплолечение,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магнитотерапия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 ингаляции)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Классический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лечебный массаж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и лечение диабета 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 типа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05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4110"/>
            <a:ext cx="7920879" cy="500634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altLang="ru-RU" sz="2000" b="1" dirty="0">
                <a:solidFill>
                  <a:srgbClr val="0A50A0"/>
                </a:solidFill>
                <a:latin typeface="Arial Narrow" panose="020B0606020202030204" pitchFamily="34" charset="0"/>
                <a:ea typeface="+mn-ea"/>
                <a:cs typeface="+mn-cs"/>
              </a:rPr>
              <a:t>ПРЕИМУЩЕСТВА ДОБРОВОЛЬНОГО МЕДИЦИНСКОГО СТРАХОВАНИЯ</a:t>
            </a:r>
            <a:r>
              <a:rPr lang="ru-RU" altLang="ru-RU" sz="20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ru-RU" altLang="ru-RU" sz="20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8352928" cy="5328592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 smtClean="0"/>
              <a:t>Единовременная оплата полиса ДМС.  </a:t>
            </a:r>
            <a:r>
              <a:rPr lang="ru-RU" dirty="0" smtClean="0"/>
              <a:t>Исключаются дополнительные  расходы на медицинские услуги в  рамках действия договора в течение 1 года.</a:t>
            </a:r>
          </a:p>
          <a:p>
            <a:r>
              <a:rPr lang="ru-RU" b="1" u="sng" dirty="0" smtClean="0"/>
              <a:t>Фиксированность платы за полис ДМС</a:t>
            </a:r>
            <a:r>
              <a:rPr lang="ru-RU" dirty="0" smtClean="0"/>
              <a:t>. Увеличение цен на медицинские услуги не влечет дополнительных расходов и не влияет на качество оказания медицинских услуг </a:t>
            </a:r>
            <a:r>
              <a:rPr lang="ru-RU" dirty="0"/>
              <a:t>в рамках действия договора в течение 1 года.</a:t>
            </a:r>
          </a:p>
          <a:p>
            <a:r>
              <a:rPr lang="ru-RU" b="1" u="sng" dirty="0"/>
              <a:t>Высокие страховые </a:t>
            </a:r>
            <a:r>
              <a:rPr lang="ru-RU" b="1" u="sng" dirty="0" smtClean="0"/>
              <a:t>суммы,</a:t>
            </a:r>
            <a:r>
              <a:rPr lang="ru-RU" dirty="0" smtClean="0"/>
              <a:t> </a:t>
            </a:r>
            <a:r>
              <a:rPr lang="ru-RU" dirty="0"/>
              <a:t>существенно превышающие размер страховой </a:t>
            </a:r>
            <a:r>
              <a:rPr lang="ru-RU" dirty="0" smtClean="0"/>
              <a:t>премии(стоимости полиса ДМС). Количество оказанных </a:t>
            </a:r>
            <a:r>
              <a:rPr lang="ru-RU" dirty="0"/>
              <a:t>медицинских услуг ограничено только медицинскими показаниями и условиями договора</a:t>
            </a:r>
            <a:r>
              <a:rPr lang="ru-RU" dirty="0" smtClean="0"/>
              <a:t>.</a:t>
            </a:r>
          </a:p>
          <a:p>
            <a:r>
              <a:rPr lang="ru-RU" b="1" u="sng" dirty="0"/>
              <a:t>Контроль качества медицинской помощи </a:t>
            </a:r>
            <a:r>
              <a:rPr lang="ru-RU" b="1" u="sng" dirty="0" smtClean="0"/>
              <a:t>и целесообразности </a:t>
            </a:r>
            <a:r>
              <a:rPr lang="ru-RU" dirty="0" smtClean="0"/>
              <a:t>назначаемых процедур со стороны  </a:t>
            </a:r>
            <a:r>
              <a:rPr lang="ru-RU" dirty="0"/>
              <a:t>квалифицированных </a:t>
            </a:r>
            <a:r>
              <a:rPr lang="ru-RU" dirty="0" smtClean="0"/>
              <a:t>экспертов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b="1" dirty="0" smtClean="0"/>
              <a:t>ВАЖНО!!!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Страховые компании с </a:t>
            </a:r>
            <a:r>
              <a:rPr lang="ru-RU" b="1" u="sng" dirty="0" smtClean="0"/>
              <a:t>физическими лицами </a:t>
            </a:r>
            <a:r>
              <a:rPr lang="ru-RU" b="1" dirty="0" smtClean="0"/>
              <a:t>по данному </a:t>
            </a:r>
            <a:r>
              <a:rPr lang="ru-RU" b="1" dirty="0"/>
              <a:t>виду страхования </a:t>
            </a:r>
            <a:r>
              <a:rPr lang="ru-RU" b="1" dirty="0" smtClean="0"/>
              <a:t> </a:t>
            </a:r>
            <a:r>
              <a:rPr lang="ru-RU" b="1" u="sng" dirty="0" smtClean="0"/>
              <a:t>не работают</a:t>
            </a:r>
            <a:r>
              <a:rPr lang="ru-RU" b="1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Нижегородская областная организация Профсоюза работников народного образования и науки РФ заключила договор добровольного медицинского страхования с компанией ООО «Группа Ренессанс Страхование»  для членов Профсоюза.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02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50822"/>
            <a:ext cx="8001056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Медицинские  программы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2016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042671"/>
              </p:ext>
            </p:extLst>
          </p:nvPr>
        </p:nvGraphicFramePr>
        <p:xfrm>
          <a:off x="1259632" y="1142982"/>
          <a:ext cx="7670084" cy="5286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305"/>
                <a:gridCol w="1320261"/>
                <a:gridCol w="691565"/>
                <a:gridCol w="1257391"/>
                <a:gridCol w="1392110"/>
                <a:gridCol w="913106"/>
                <a:gridCol w="1278346"/>
              </a:tblGrid>
              <a:tr h="96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Программы </a:t>
                      </a:r>
                      <a:r>
                        <a:rPr lang="ru-RU" sz="1400" b="1" dirty="0" err="1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страхо</a:t>
                      </a: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400" b="1" dirty="0" err="1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вания</a:t>
                      </a:r>
                      <a:endParaRPr lang="ru-RU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Поликлиническое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обслужи-</a:t>
                      </a:r>
                      <a:r>
                        <a:rPr lang="ru-RU" sz="1400" b="1" dirty="0" err="1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вание</a:t>
                      </a:r>
                      <a:endParaRPr lang="ru-RU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Стома</a:t>
                      </a: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ru-RU" sz="1400" b="1" dirty="0" err="1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тология</a:t>
                      </a:r>
                      <a:endParaRPr lang="ru-RU" sz="1400" b="1" dirty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Скорая мед. помощь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Стационарное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лечение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Вызов врача на дом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Общая стоимость страховки </a:t>
                      </a:r>
                      <a:r>
                        <a:rPr lang="ru-RU" sz="1400" b="1" dirty="0" smtClean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за </a:t>
                      </a:r>
                      <a:r>
                        <a:rPr lang="ru-RU" sz="1400" b="1" dirty="0">
                          <a:solidFill>
                            <a:srgbClr val="0033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17 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 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12737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  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16 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13653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 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16 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15 887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 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16 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лечебных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учреждений</a:t>
                      </a: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16 803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26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44" y="1914274"/>
            <a:ext cx="1001660" cy="1492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459" y="116632"/>
            <a:ext cx="7088037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Бонусный пакет «ПРОФСОЮЗ ПЛЮС»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9"/>
          <a:stretch>
            <a:fillRect/>
          </a:stretch>
        </p:blipFill>
        <p:spPr bwMode="auto">
          <a:xfrm>
            <a:off x="1259632" y="1196752"/>
            <a:ext cx="2414588" cy="1008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097449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Санкт-Петербург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Москва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Краснодарский край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Крым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И многое другое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948459" y="683404"/>
            <a:ext cx="615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ОТДЫХ, ОЗДОРОВЛЕНИЕ, ТУРИЗМ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653136"/>
            <a:ext cx="1336363" cy="1613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780928"/>
            <a:ext cx="2194074" cy="968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7147" y="2636912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Ø"/>
              <a:defRPr sz="1600"/>
            </a:lvl1pPr>
          </a:lstStyle>
          <a:p>
            <a:r>
              <a:rPr lang="ru-RU" u="sng" dirty="0"/>
              <a:t>речные круизы на теплоходах </a:t>
            </a:r>
          </a:p>
          <a:p>
            <a:r>
              <a:rPr lang="ru-RU" dirty="0"/>
              <a:t> санаторно-курортное лечение и отдых</a:t>
            </a:r>
          </a:p>
          <a:p>
            <a:r>
              <a:rPr lang="ru-RU" dirty="0"/>
              <a:t>автобусные туры  </a:t>
            </a:r>
          </a:p>
          <a:p>
            <a:r>
              <a:rPr lang="ru-RU" dirty="0"/>
              <a:t>отдых на Черноморском побережье </a:t>
            </a:r>
          </a:p>
          <a:p>
            <a:r>
              <a:rPr lang="ru-RU" dirty="0"/>
              <a:t>зарубежные туры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98388" y="4070197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</a:rPr>
              <a:t>СПЕЦИАЛЬНАЯ ПРОГРАММА ФНПР «ПРОФСОЮЗНАЯ ПУТЕВКА»</a:t>
            </a:r>
            <a:endParaRPr lang="ru-RU" sz="1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7689" y="5162070"/>
            <a:ext cx="4784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/>
              <a:t>374 здравницы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Санаторно-курортное лечение в здравницах России, Беларуси, Латвии, Чехии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080" y="966909"/>
            <a:ext cx="871312" cy="1298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4362585"/>
            <a:ext cx="1039901" cy="1543272"/>
          </a:xfrm>
          <a:prstGeom prst="rect">
            <a:avLst/>
          </a:prstGeom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32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4624"/>
            <a:ext cx="8915401" cy="1982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2027557"/>
            <a:ext cx="64087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Экскурсионные туры по России (автобусные туры): </a:t>
            </a:r>
            <a:endParaRPr lang="ru-RU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Санкт-Петербург, Рязань, Тула, Пенза, города Золотого кольца и др.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Экскурсии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Н.Новгороду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 и области (33 темы): </a:t>
            </a:r>
            <a:endParaRPr lang="ru-RU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Дивеевский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Макарьевский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монастыри, Городец, Семенов, Чкаловск, Павлово и др.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Отдых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на черноморском побережье: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Феодосия, Судак, Коктебель, Ялта, Алушта, Алупка,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Мисхор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Гаспра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Ливадия, Форос, Евпатория, Саки, Севастополь...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Анапа, Геленджик, Туапсе, Сочи...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Гагра, Пицунда, Новый Афон,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Сухум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Отдых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за рубежом: </a:t>
            </a:r>
            <a:endParaRPr lang="ru-RU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Болгария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Греция, Италия, Испания, Кипр, ОАЭ,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Тайланд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Вьетнам, Шри-Ланка, Доминиканская республика, Куба, Мексика ...</a:t>
            </a:r>
          </a:p>
        </p:txBody>
      </p:sp>
    </p:spTree>
    <p:extLst>
      <p:ext uri="{BB962C8B-B14F-4D97-AF65-F5344CB8AC3E}">
        <p14:creationId xmlns:p14="http://schemas.microsoft.com/office/powerpoint/2010/main" val="246074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4624"/>
            <a:ext cx="5184576" cy="66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676" y="-4793501"/>
            <a:ext cx="3618000" cy="4296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8675"/>
            <a:ext cx="5698647" cy="67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0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0"/>
            <a:ext cx="5281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34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5184576" cy="68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30211"/>
            <a:ext cx="5906441" cy="637146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197957"/>
              </p:ext>
            </p:extLst>
          </p:nvPr>
        </p:nvGraphicFramePr>
        <p:xfrm>
          <a:off x="1115616" y="1628800"/>
          <a:ext cx="8028384" cy="47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1988840"/>
            <a:ext cx="96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latin typeface="Arial Black" panose="020B0A04020102020204" pitchFamily="34" charset="0"/>
              </a:rPr>
              <a:t>21 </a:t>
            </a:r>
            <a:r>
              <a:rPr lang="ru-RU" sz="1200" b="1" dirty="0" smtClean="0">
                <a:latin typeface="Arial Black" panose="020B0A04020102020204" pitchFamily="34" charset="0"/>
              </a:rPr>
              <a:t>999 р.</a:t>
            </a:r>
            <a:endParaRPr lang="ru-RU" sz="1200" b="1" dirty="0">
              <a:latin typeface="Arial Black" panose="020B0A04020102020204" pitchFamily="34" charset="0"/>
            </a:endParaRPr>
          </a:p>
          <a:p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2708920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latin typeface="Arial Black" panose="020B0A04020102020204" pitchFamily="34" charset="0"/>
              </a:rPr>
              <a:t>13 999 р.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0368" y="3501008"/>
            <a:ext cx="96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latin typeface="Arial Black" panose="020B0A04020102020204" pitchFamily="34" charset="0"/>
              </a:rPr>
              <a:t>21 </a:t>
            </a:r>
            <a:r>
              <a:rPr lang="ru-RU" sz="1200" b="1" dirty="0" smtClean="0">
                <a:latin typeface="Arial Black" panose="020B0A04020102020204" pitchFamily="34" charset="0"/>
              </a:rPr>
              <a:t>999 р.</a:t>
            </a:r>
            <a:endParaRPr lang="ru-RU" sz="1200" b="1" dirty="0">
              <a:latin typeface="Arial Black" panose="020B0A04020102020204" pitchFamily="34" charset="0"/>
            </a:endParaRPr>
          </a:p>
          <a:p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4643" y="4258330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latin typeface="Arial Black" panose="020B0A04020102020204" pitchFamily="34" charset="0"/>
              </a:rPr>
              <a:t>13</a:t>
            </a:r>
            <a:r>
              <a:rPr lang="ru-RU" sz="1200" b="1" dirty="0">
                <a:latin typeface="Arial Black" panose="020B0A04020102020204" pitchFamily="34" charset="0"/>
              </a:rPr>
              <a:t> 999 </a:t>
            </a:r>
            <a:r>
              <a:rPr lang="ru-RU" sz="1200" b="1" dirty="0" smtClean="0">
                <a:latin typeface="Arial Black" panose="020B0A04020102020204" pitchFamily="34" charset="0"/>
              </a:rPr>
              <a:t>р.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4953230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latin typeface="Arial Black" panose="020B0A04020102020204" pitchFamily="34" charset="0"/>
              </a:rPr>
              <a:t>23</a:t>
            </a:r>
            <a:r>
              <a:rPr lang="ru-RU" sz="1200" b="1" dirty="0">
                <a:latin typeface="Arial Black" panose="020B0A04020102020204" pitchFamily="34" charset="0"/>
              </a:rPr>
              <a:t> 999 </a:t>
            </a:r>
            <a:r>
              <a:rPr lang="ru-RU" sz="1200" b="1" dirty="0" smtClean="0">
                <a:latin typeface="Arial Black" panose="020B0A04020102020204" pitchFamily="34" charset="0"/>
              </a:rPr>
              <a:t>р.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40" y="820815"/>
            <a:ext cx="2345166" cy="748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116632"/>
            <a:ext cx="536494" cy="5791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0072" y="116633"/>
            <a:ext cx="3854207" cy="160043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1400" b="1" u="sng" dirty="0" err="1">
                <a:solidFill>
                  <a:schemeClr val="bg1"/>
                </a:solidFill>
              </a:rPr>
              <a:t>Безлимитный</a:t>
            </a:r>
            <a:r>
              <a:rPr lang="ru-RU" sz="1400" b="1" u="sng" dirty="0">
                <a:solidFill>
                  <a:schemeClr val="bg1"/>
                </a:solidFill>
              </a:rPr>
              <a:t> доступ</a:t>
            </a:r>
            <a:r>
              <a:rPr lang="ru-RU" sz="1400" b="1" dirty="0">
                <a:solidFill>
                  <a:schemeClr val="bg1"/>
                </a:solidFill>
              </a:rPr>
              <a:t> во все зоны клуба (Тренажёрный зал, Бассейн, </a:t>
            </a:r>
            <a:r>
              <a:rPr lang="ru-RU" sz="1400" b="1" dirty="0" err="1">
                <a:solidFill>
                  <a:schemeClr val="bg1"/>
                </a:solidFill>
              </a:rPr>
              <a:t>Хаммам</a:t>
            </a:r>
            <a:r>
              <a:rPr lang="ru-RU" sz="1400" b="1" dirty="0">
                <a:solidFill>
                  <a:schemeClr val="bg1"/>
                </a:solidFill>
              </a:rPr>
              <a:t>,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Групповые </a:t>
            </a:r>
            <a:r>
              <a:rPr lang="ru-RU" sz="1400" b="1" dirty="0">
                <a:solidFill>
                  <a:schemeClr val="bg1"/>
                </a:solidFill>
              </a:rPr>
              <a:t>программы (по расписанию),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err="1" smtClean="0">
                <a:solidFill>
                  <a:schemeClr val="bg1"/>
                </a:solidFill>
              </a:rPr>
              <a:t>Сайкл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студия ( вело-тренинг по расписанию), </a:t>
            </a:r>
          </a:p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5699151"/>
            <a:ext cx="96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latin typeface="Arial Black" panose="020B0A04020102020204" pitchFamily="34" charset="0"/>
              </a:rPr>
              <a:t>21 </a:t>
            </a:r>
            <a:r>
              <a:rPr lang="ru-RU" sz="1200" b="1" dirty="0" smtClean="0">
                <a:latin typeface="Arial Black" panose="020B0A04020102020204" pitchFamily="34" charset="0"/>
              </a:rPr>
              <a:t>999 р.</a:t>
            </a:r>
            <a:endParaRPr lang="ru-RU" sz="1200" b="1" dirty="0">
              <a:latin typeface="Arial Black" panose="020B0A04020102020204" pitchFamily="34" charset="0"/>
            </a:endParaRPr>
          </a:p>
          <a:p>
            <a:endParaRPr lang="ru-RU" sz="1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1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389492"/>
            <a:ext cx="7560840" cy="3468508"/>
          </a:xfrm>
        </p:spPr>
        <p:txBody>
          <a:bodyPr>
            <a:normAutofit/>
          </a:bodyPr>
          <a:lstStyle/>
          <a:p>
            <a:r>
              <a:rPr lang="ru-RU" dirty="0" smtClean="0"/>
              <a:t>Концерты</a:t>
            </a:r>
          </a:p>
          <a:p>
            <a:r>
              <a:rPr lang="ru-RU" dirty="0" smtClean="0"/>
              <a:t>Спектакли</a:t>
            </a:r>
          </a:p>
          <a:p>
            <a:r>
              <a:rPr lang="ru-RU" dirty="0" smtClean="0"/>
              <a:t>Шоу</a:t>
            </a:r>
          </a:p>
          <a:p>
            <a:r>
              <a:rPr lang="ru-RU" dirty="0" smtClean="0"/>
              <a:t>Детские представления</a:t>
            </a:r>
          </a:p>
          <a:p>
            <a:pPr marL="0" indent="0">
              <a:buNone/>
            </a:pPr>
            <a:r>
              <a:rPr lang="ru-RU" dirty="0"/>
              <a:t>	</a:t>
            </a:r>
            <a:endParaRPr lang="ru-RU" dirty="0" smtClean="0"/>
          </a:p>
          <a:p>
            <a:pPr marL="0" indent="0" algn="ctr">
              <a:buNone/>
            </a:pPr>
            <a:r>
              <a:rPr lang="ru-RU" sz="2000" b="1" u="sng" dirty="0" smtClean="0"/>
              <a:t>СПЕЦИАЛЬНЫЕ ПРЕДЛОЖЕНИЯ ДЛЯ ЧЛЕНОВ </a:t>
            </a:r>
            <a:r>
              <a:rPr lang="ru-RU" sz="2000" b="1" u="sng" dirty="0" smtClean="0"/>
              <a:t>ПРОФСОЮЗА</a:t>
            </a:r>
            <a:endParaRPr lang="ru-RU" sz="2000" b="1" u="sng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49" y="764704"/>
            <a:ext cx="743223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59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204864"/>
            <a:ext cx="9089348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СПАСИБО ЗА ВНИМАНИЕ!</a:t>
            </a:r>
            <a:endParaRPr lang="ru-RU" sz="5400" b="1" spc="50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5903893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</a:rPr>
              <a:t>603950, г. Нижний Новгород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25000"/>
                  </a:schemeClr>
                </a:solidFill>
              </a:rPr>
              <a:t>п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</a:rPr>
              <a:t>р. Гагарин 29, к. 323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</a:rPr>
              <a:t>8 831 422 61 49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</a:rPr>
              <a:t>Сомова Валерия Юрьевна</a:t>
            </a:r>
            <a:endParaRPr lang="ru-RU" sz="14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5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3" y="2399440"/>
            <a:ext cx="1201016" cy="603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6" y="986113"/>
            <a:ext cx="1185663" cy="58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261"/>
            <a:ext cx="8892480" cy="98937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kern="1400" dirty="0">
                <a:solidFill>
                  <a:srgbClr val="FF0000"/>
                </a:solidFill>
                <a:latin typeface="Arial" panose="020B0604020202020204" pitchFamily="34" charset="0"/>
              </a:rPr>
              <a:t>ПРОГРАММА ПОВЫШЕНИЯ КВАЛИФИКАЦИИ</a:t>
            </a:r>
            <a:br>
              <a:rPr lang="ru-RU" sz="2000" b="1" kern="14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000" b="1" kern="1400" dirty="0">
                <a:solidFill>
                  <a:srgbClr val="FF0000"/>
                </a:solidFill>
                <a:latin typeface="Arial" panose="020B0604020202020204" pitchFamily="34" charset="0"/>
              </a:rPr>
              <a:t> «РАЗВИТИЕ ИНФОРМАЦИОННОЙ КОМПЕТЕНТНОСТИ»</a:t>
            </a:r>
            <a:br>
              <a:rPr lang="ru-RU" sz="2000" b="1" kern="14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4" y="982934"/>
            <a:ext cx="3986812" cy="299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3968" y="4225858"/>
            <a:ext cx="4854569" cy="273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Бесплатное </a:t>
            </a:r>
            <a:r>
              <a:rPr lang="ru-RU" sz="1400" b="1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обучение членов </a:t>
            </a: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Профсоюза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00" b="1" kern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Удостоверение </a:t>
            </a:r>
            <a:r>
              <a:rPr lang="ru-RU" sz="1400" b="1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 повышении квалификации государственного </a:t>
            </a: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образца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00" b="1" kern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«</a:t>
            </a:r>
            <a:r>
              <a:rPr lang="ru-RU" sz="1400" b="1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Основы компьютерной грамотности»—32 </a:t>
            </a: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часа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00" b="1" kern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b="1" kern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«</a:t>
            </a:r>
            <a:r>
              <a:rPr lang="ru-RU" sz="1400" b="1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Современные технические средства обучения»—32 часа</a:t>
            </a:r>
          </a:p>
          <a:p>
            <a:pPr>
              <a:lnSpc>
                <a:spcPct val="110000"/>
              </a:lnSpc>
            </a:pPr>
            <a:endParaRPr lang="ru-RU" sz="1400" b="1" kern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ru-RU" sz="1400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 </a:t>
            </a:r>
            <a:endParaRPr lang="ru-RU" sz="1400" kern="140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9" y="218168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518285"/>
            <a:ext cx="4648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kern="1400" dirty="0">
                <a:latin typeface="Arial" panose="020B0604020202020204" pitchFamily="34" charset="0"/>
              </a:rPr>
              <a:t>На базе Нижегородского государственного педагогического университета </a:t>
            </a:r>
            <a:endParaRPr lang="ru-RU" sz="1600" b="1" kern="1400" dirty="0" smtClean="0">
              <a:latin typeface="Arial" panose="020B0604020202020204" pitchFamily="34" charset="0"/>
            </a:endParaRPr>
          </a:p>
          <a:p>
            <a:pPr algn="just"/>
            <a:r>
              <a:rPr lang="ru-RU" sz="1600" b="1" kern="1400" dirty="0" smtClean="0">
                <a:latin typeface="Arial" panose="020B0604020202020204" pitchFamily="34" charset="0"/>
              </a:rPr>
              <a:t>им </a:t>
            </a:r>
            <a:r>
              <a:rPr lang="ru-RU" sz="1600" b="1" kern="1400" dirty="0">
                <a:latin typeface="Arial" panose="020B0604020202020204" pitchFamily="34" charset="0"/>
              </a:rPr>
              <a:t>К. Минина</a:t>
            </a:r>
          </a:p>
          <a:p>
            <a:pPr algn="just"/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32559" y="3014720"/>
            <a:ext cx="440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kern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Методический спонсор – корпорация Интел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4" y="3833292"/>
            <a:ext cx="4196414" cy="296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56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5" y="1340768"/>
            <a:ext cx="7346776" cy="457045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это вид страхования, обеспечивающий получение медицинских услуг в рамках выбранной программы страхования, расходы по которым компенсирует страховая </a:t>
            </a:r>
            <a:r>
              <a:rPr lang="ru-RU" dirty="0" smtClean="0"/>
              <a:t>компания;</a:t>
            </a:r>
          </a:p>
          <a:p>
            <a:r>
              <a:rPr lang="ru-RU" dirty="0" smtClean="0"/>
              <a:t>приобретение полиса </a:t>
            </a:r>
            <a:r>
              <a:rPr lang="ru-RU" dirty="0"/>
              <a:t>добровольного медицинского страхования выгоднее, чем обращение в клинику напрямую и оплата медицинских услуг по факту их оказания  </a:t>
            </a:r>
          </a:p>
          <a:p>
            <a:r>
              <a:rPr lang="ru-RU" dirty="0" smtClean="0"/>
              <a:t>зачастую врачи </a:t>
            </a:r>
            <a:r>
              <a:rPr lang="ru-RU" dirty="0"/>
              <a:t>назначают многочисленные процедуры и анализы без необходимости для того, чтобы побольше заработать. Наличие контроля со стороны страховой компании исключает подобную ситуацию.  </a:t>
            </a:r>
          </a:p>
          <a:p>
            <a:r>
              <a:rPr lang="ru-RU" dirty="0" smtClean="0"/>
              <a:t>важным плюсом </a:t>
            </a:r>
            <a:r>
              <a:rPr lang="ru-RU" dirty="0"/>
              <a:t>является фиксированность платы, взимаемой страховой компанией за полис ДМС. Даже если стоимость полученных медицинских услуг превысит стоимость полиса, убыток покроет страховая компания.  </a:t>
            </a:r>
          </a:p>
          <a:p>
            <a:r>
              <a:rPr lang="ru-RU" dirty="0" smtClean="0"/>
              <a:t>отличительная особенность </a:t>
            </a:r>
            <a:r>
              <a:rPr lang="ru-RU" dirty="0"/>
              <a:t>программ добровольного медицинского страхования — их исключительная гибкость (лечебные учреждения, объем и виды медицинских услуг обычно подбираются индивидуально для каждого клиента).  </a:t>
            </a:r>
          </a:p>
          <a:p>
            <a:r>
              <a:rPr lang="ru-RU" dirty="0" smtClean="0"/>
              <a:t>специалисты страховой </a:t>
            </a:r>
            <a:r>
              <a:rPr lang="ru-RU" dirty="0"/>
              <a:t>компании берут на себя урегулирование с лечебным учреждением возникающих спорных вопросов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ДОБРОВОЛЬНОЕ МЕДИЦИНСКОЕ СТРАХОВАНИЕ</a:t>
            </a:r>
            <a:b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4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4286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393659"/>
              </p:ext>
            </p:extLst>
          </p:nvPr>
        </p:nvGraphicFramePr>
        <p:xfrm>
          <a:off x="251520" y="1340768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3044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2274887"/>
            <a:ext cx="7241127" cy="417844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4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8888" y="-7505"/>
            <a:ext cx="5111424" cy="707886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ПРОГРАММА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1701" y="781187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Консультации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Дневной стационар</a:t>
            </a:r>
          </a:p>
          <a:p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1" y="2780928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Круглосуточный вызов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Обследование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Доставка в ЛУ</a:t>
            </a:r>
          </a:p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08622" y="4780669"/>
            <a:ext cx="35686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Экстренная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Плановая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Хирургическое Лечение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/>
              <a:t>Терапевтическое 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2771800" y="823644"/>
            <a:ext cx="2088232" cy="1884276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23927" y="2815532"/>
            <a:ext cx="2215549" cy="1837603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893916" y="4797152"/>
            <a:ext cx="1944216" cy="173226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71600" y="2708920"/>
            <a:ext cx="1656184" cy="16561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3" name="Прямая со стрелкой 12"/>
          <p:cNvCxnSpPr/>
          <p:nvPr/>
        </p:nvCxnSpPr>
        <p:spPr>
          <a:xfrm flipV="1">
            <a:off x="2268888" y="2060848"/>
            <a:ext cx="790944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771800" y="3573016"/>
            <a:ext cx="1296144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123728" y="4365104"/>
            <a:ext cx="288032" cy="57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7824" y="1302204"/>
            <a:ext cx="2088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АМБУЛАТОРНО- ПОЛИКЛИНИЧЕСКАЯ ПОМОЩЬ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1622" y="3212976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СКОРАЯ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МЕДИЦИНСКАЯ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ПОМОЩЬ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5736" y="5426060"/>
            <a:ext cx="165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СТАЦИОНАРНАЯ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ПОМОЩЬ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22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8888" y="-7505"/>
            <a:ext cx="5111424" cy="707886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ПРОГРАММА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3237" y="757272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Консультации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Дневной стационар</a:t>
            </a:r>
          </a:p>
          <a:p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07373" y="2102071"/>
            <a:ext cx="2520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Круглосуточный вызов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Обследование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Доставка в ЛУ</a:t>
            </a:r>
          </a:p>
          <a:p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3877757"/>
            <a:ext cx="28889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Экстренная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Плановая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Хирургическое Лечение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Терапевтическое 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dirty="0"/>
          </a:p>
        </p:txBody>
      </p:sp>
      <p:sp>
        <p:nvSpPr>
          <p:cNvPr id="11" name="Овал 10"/>
          <p:cNvSpPr/>
          <p:nvPr/>
        </p:nvSpPr>
        <p:spPr>
          <a:xfrm>
            <a:off x="971600" y="2708920"/>
            <a:ext cx="1656184" cy="16561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3" name="Прямая со стрелкой 12"/>
          <p:cNvCxnSpPr/>
          <p:nvPr/>
        </p:nvCxnSpPr>
        <p:spPr>
          <a:xfrm flipV="1">
            <a:off x="2268888" y="2299482"/>
            <a:ext cx="466908" cy="4814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27784" y="3297306"/>
            <a:ext cx="1224136" cy="69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395987" y="4087523"/>
            <a:ext cx="1224136" cy="3477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2267744" y="587521"/>
            <a:ext cx="2304256" cy="1689351"/>
            <a:chOff x="2742686" y="822926"/>
            <a:chExt cx="2304256" cy="1689351"/>
          </a:xfrm>
        </p:grpSpPr>
        <p:sp>
          <p:nvSpPr>
            <p:cNvPr id="6" name="Овал 5"/>
            <p:cNvSpPr/>
            <p:nvPr/>
          </p:nvSpPr>
          <p:spPr>
            <a:xfrm>
              <a:off x="2742686" y="822926"/>
              <a:ext cx="1872208" cy="168935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58708" y="1302204"/>
              <a:ext cx="2088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АМБУЛАТОРНО- ПОЛИКЛИНИЧЕСКАЯ ПОМОЩЬ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536712" y="2041743"/>
            <a:ext cx="1835426" cy="1552833"/>
            <a:chOff x="3923927" y="2815532"/>
            <a:chExt cx="2215549" cy="1837603"/>
          </a:xfrm>
        </p:grpSpPr>
        <p:sp>
          <p:nvSpPr>
            <p:cNvPr id="8" name="Овал 7"/>
            <p:cNvSpPr/>
            <p:nvPr/>
          </p:nvSpPr>
          <p:spPr>
            <a:xfrm>
              <a:off x="3923927" y="2815532"/>
              <a:ext cx="2215549" cy="1837603"/>
            </a:xfrm>
            <a:prstGeom prst="ellipse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1623" y="3212976"/>
              <a:ext cx="1584176" cy="682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СКОРАЯ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МЕДИЦИНСКАЯ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ПОМОЩЬ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56999" y="3839909"/>
            <a:ext cx="1953182" cy="1732260"/>
            <a:chOff x="1893916" y="4797152"/>
            <a:chExt cx="1953182" cy="1732260"/>
          </a:xfrm>
        </p:grpSpPr>
        <p:sp>
          <p:nvSpPr>
            <p:cNvPr id="9" name="Овал 8"/>
            <p:cNvSpPr/>
            <p:nvPr/>
          </p:nvSpPr>
          <p:spPr>
            <a:xfrm>
              <a:off x="1893916" y="4797152"/>
              <a:ext cx="1944216" cy="173226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95736" y="5426060"/>
              <a:ext cx="1651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СТАЦИОНАРНАЯ</a:t>
              </a:r>
            </a:p>
            <a:p>
              <a:r>
                <a:rPr lang="ru-RU" sz="1400" b="1" dirty="0" smtClean="0">
                  <a:solidFill>
                    <a:schemeClr val="bg1"/>
                  </a:solidFill>
                </a:rPr>
                <a:t>ПОМОЩЬ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051720" y="5250760"/>
            <a:ext cx="1944216" cy="1732260"/>
            <a:chOff x="3012129" y="5110235"/>
            <a:chExt cx="1944216" cy="1732260"/>
          </a:xfrm>
          <a:solidFill>
            <a:srgbClr val="FFC000"/>
          </a:solidFill>
        </p:grpSpPr>
        <p:sp>
          <p:nvSpPr>
            <p:cNvPr id="24" name="Овал 23"/>
            <p:cNvSpPr/>
            <p:nvPr/>
          </p:nvSpPr>
          <p:spPr>
            <a:xfrm>
              <a:off x="3012129" y="5110235"/>
              <a:ext cx="1944216" cy="173226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71716" y="5665397"/>
              <a:ext cx="142846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50000"/>
                    </a:schemeClr>
                  </a:solidFill>
                </a:rPr>
                <a:t>ВЫЗОВ ВРАЧА НА ДОМ</a:t>
              </a:r>
              <a:endParaRPr lang="ru-RU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Прямая со стрелкой 26"/>
          <p:cNvCxnSpPr/>
          <p:nvPr/>
        </p:nvCxnSpPr>
        <p:spPr>
          <a:xfrm>
            <a:off x="1799692" y="4538970"/>
            <a:ext cx="659419" cy="939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4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8888" y="-7505"/>
            <a:ext cx="5111424" cy="707886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r>
              <a:rPr lang="ru-RU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ПРОГРАММА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3237" y="757272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Консультации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Дневной стационар</a:t>
            </a:r>
          </a:p>
          <a:p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07373" y="2102071"/>
            <a:ext cx="2520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Круглосуточный вызов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Обследование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Доставка в ЛУ</a:t>
            </a:r>
          </a:p>
          <a:p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3877757"/>
            <a:ext cx="28889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Экстренная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Плановая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Диагностика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Анализы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Хирургическое Лечение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Терапевтическое 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1" dirty="0"/>
          </a:p>
        </p:txBody>
      </p:sp>
      <p:sp>
        <p:nvSpPr>
          <p:cNvPr id="11" name="Овал 10"/>
          <p:cNvSpPr/>
          <p:nvPr/>
        </p:nvSpPr>
        <p:spPr>
          <a:xfrm>
            <a:off x="971600" y="2708920"/>
            <a:ext cx="1656184" cy="16561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3" name="Прямая со стрелкой 12"/>
          <p:cNvCxnSpPr/>
          <p:nvPr/>
        </p:nvCxnSpPr>
        <p:spPr>
          <a:xfrm flipV="1">
            <a:off x="2268888" y="2299482"/>
            <a:ext cx="466908" cy="4814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27784" y="3297306"/>
            <a:ext cx="1224136" cy="69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395987" y="4087523"/>
            <a:ext cx="1224136" cy="3477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2267744" y="587521"/>
            <a:ext cx="2304256" cy="1689351"/>
            <a:chOff x="2742686" y="822926"/>
            <a:chExt cx="2304256" cy="1689351"/>
          </a:xfrm>
        </p:grpSpPr>
        <p:sp>
          <p:nvSpPr>
            <p:cNvPr id="6" name="Овал 5"/>
            <p:cNvSpPr/>
            <p:nvPr/>
          </p:nvSpPr>
          <p:spPr>
            <a:xfrm>
              <a:off x="2742686" y="822926"/>
              <a:ext cx="1872208" cy="168935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58708" y="1302204"/>
              <a:ext cx="2088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/>
                  </a:solidFill>
                </a:rPr>
                <a:t>АМБУЛАТОРНО- ПОЛИКЛИНИЧЕСКАЯ ПОМОЩЬ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536712" y="2041743"/>
            <a:ext cx="1835426" cy="1552833"/>
            <a:chOff x="3923927" y="2815532"/>
            <a:chExt cx="2215549" cy="1837603"/>
          </a:xfrm>
        </p:grpSpPr>
        <p:sp>
          <p:nvSpPr>
            <p:cNvPr id="8" name="Овал 7"/>
            <p:cNvSpPr/>
            <p:nvPr/>
          </p:nvSpPr>
          <p:spPr>
            <a:xfrm>
              <a:off x="3923927" y="2815532"/>
              <a:ext cx="2215549" cy="1837603"/>
            </a:xfrm>
            <a:prstGeom prst="ellipse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1623" y="3212976"/>
              <a:ext cx="1584176" cy="682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schemeClr val="bg1"/>
                  </a:solidFill>
                </a:rPr>
                <a:t>СКОРАЯ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МЕДИЦИНСКАЯ</a:t>
              </a:r>
            </a:p>
            <a:p>
              <a:r>
                <a:rPr lang="ru-RU" sz="1050" b="1" dirty="0" smtClean="0">
                  <a:solidFill>
                    <a:schemeClr val="bg1"/>
                  </a:solidFill>
                </a:rPr>
                <a:t>ПОМОЩЬ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56999" y="3839909"/>
            <a:ext cx="1953182" cy="1732260"/>
            <a:chOff x="1893916" y="4797152"/>
            <a:chExt cx="1953182" cy="1732260"/>
          </a:xfrm>
        </p:grpSpPr>
        <p:sp>
          <p:nvSpPr>
            <p:cNvPr id="9" name="Овал 8"/>
            <p:cNvSpPr/>
            <p:nvPr/>
          </p:nvSpPr>
          <p:spPr>
            <a:xfrm>
              <a:off x="1893916" y="4797152"/>
              <a:ext cx="1944216" cy="173226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95736" y="5426060"/>
              <a:ext cx="1651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</a:rPr>
                <a:t>СТАЦИОНАРНАЯ</a:t>
              </a:r>
            </a:p>
            <a:p>
              <a:r>
                <a:rPr lang="ru-RU" sz="1400" b="1" dirty="0" smtClean="0">
                  <a:solidFill>
                    <a:schemeClr val="bg1"/>
                  </a:solidFill>
                </a:rPr>
                <a:t>ПОМОЩЬ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051720" y="5250760"/>
            <a:ext cx="1944217" cy="1732260"/>
            <a:chOff x="3012129" y="5110235"/>
            <a:chExt cx="1944217" cy="1732260"/>
          </a:xfrm>
          <a:solidFill>
            <a:srgbClr val="FFC000"/>
          </a:solidFill>
        </p:grpSpPr>
        <p:sp>
          <p:nvSpPr>
            <p:cNvPr id="24" name="Овал 23"/>
            <p:cNvSpPr/>
            <p:nvPr/>
          </p:nvSpPr>
          <p:spPr>
            <a:xfrm>
              <a:off x="3012129" y="5110235"/>
              <a:ext cx="1944216" cy="173226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28154" y="5736747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50000"/>
                    </a:schemeClr>
                  </a:solidFill>
                </a:rPr>
                <a:t>СТОМАТОЛОГИЯ</a:t>
              </a:r>
              <a:endParaRPr lang="ru-RU" sz="1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Прямая со стрелкой 26"/>
          <p:cNvCxnSpPr/>
          <p:nvPr/>
        </p:nvCxnSpPr>
        <p:spPr>
          <a:xfrm>
            <a:off x="1799692" y="4538970"/>
            <a:ext cx="659419" cy="939225"/>
          </a:xfrm>
          <a:prstGeom prst="straightConnector1">
            <a:avLst/>
          </a:prstGeom>
          <a:ln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9898" y="6027003"/>
            <a:ext cx="4605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Лечение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Снятие зубных отложений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Неотложная хирургическая стоматология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2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36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98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Другая 9">
      <a:dk1>
        <a:sysClr val="windowText" lastClr="000000"/>
      </a:dk1>
      <a:lt1>
        <a:sysClr val="window" lastClr="FFFFFF"/>
      </a:lt1>
      <a:dk2>
        <a:srgbClr val="0042C7"/>
      </a:dk2>
      <a:lt2>
        <a:srgbClr val="E5EEFF"/>
      </a:lt2>
      <a:accent1>
        <a:srgbClr val="FF0000"/>
      </a:accent1>
      <a:accent2>
        <a:srgbClr val="DE7E18"/>
      </a:accent2>
      <a:accent3>
        <a:srgbClr val="9F8351"/>
      </a:accent3>
      <a:accent4>
        <a:srgbClr val="728653"/>
      </a:accent4>
      <a:accent5>
        <a:srgbClr val="C0D5FF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</TotalTime>
  <Words>1214</Words>
  <Application>Microsoft Office PowerPoint</Application>
  <PresentationFormat>Экран (4:3)</PresentationFormat>
  <Paragraphs>277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Century Gothic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ПРОГРАММА ПОВЫШЕНИЯ КВАЛИФИКАЦИИ  «РАЗВИТИЕ ИНФОРМАЦИОННОЙ КОМПЕТЕНТНОСТИ» </vt:lpstr>
      <vt:lpstr>ДОБРОВОЛЬНОЕ МЕДИЦИНСКОЕ СТРАХОВАНИЕ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Поликлиники Лечебно - диагностические  и  консультативные  приемы  врачей     (терапевт, хирург, гинеколог, отоларинголог, эндокринолог, дерматолог,  офтальмолог, кардиолог, невролог, травматолог-ортопед, др.) на базе лечебных учреждений, входящих в программу страхования  </vt:lpstr>
      <vt:lpstr>Больницы (стационарная помощь)</vt:lpstr>
      <vt:lpstr>Больницы (стационарная помощь)</vt:lpstr>
      <vt:lpstr>Амбулаторно- поликлинические исследования</vt:lpstr>
      <vt:lpstr>ПРЕИМУЩЕСТВА ДОБРОВОЛЬНОГО МЕДИЦИНСКОГО СТРАХОВАНИЯ </vt:lpstr>
      <vt:lpstr> Медицинские  программы 2016</vt:lpstr>
      <vt:lpstr>Бонусный пакет «ПРОФСОЮЗ ПЛЮС»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</dc:creator>
  <cp:lastModifiedBy>user</cp:lastModifiedBy>
  <cp:revision>66</cp:revision>
  <cp:lastPrinted>2015-05-29T08:33:39Z</cp:lastPrinted>
  <dcterms:created xsi:type="dcterms:W3CDTF">2014-10-21T06:23:15Z</dcterms:created>
  <dcterms:modified xsi:type="dcterms:W3CDTF">2016-06-29T07:22:02Z</dcterms:modified>
</cp:coreProperties>
</file>