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86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9" r:id="rId20"/>
    <p:sldId id="266" r:id="rId21"/>
    <p:sldId id="270" r:id="rId22"/>
    <p:sldId id="273" r:id="rId23"/>
    <p:sldId id="274" r:id="rId24"/>
    <p:sldId id="275" r:id="rId25"/>
    <p:sldId id="282" r:id="rId26"/>
    <p:sldId id="284" r:id="rId27"/>
    <p:sldId id="28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6" autoAdjust="0"/>
  </p:normalViewPr>
  <p:slideViewPr>
    <p:cSldViewPr snapToGrid="0">
      <p:cViewPr varScale="1">
        <p:scale>
          <a:sx n="68" d="100"/>
          <a:sy n="68" d="100"/>
        </p:scale>
        <p:origin x="-7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61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34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85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65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4806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185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21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286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57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195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6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71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105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50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55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9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26FF-55BB-4075-A529-53B9BA39B51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A431C1-80E1-45F2-BE1E-A09DF63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9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321" y="3143250"/>
            <a:ext cx="7766936" cy="3383279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ЭПОХА ДВОРЦОВЫХ ПЕРЕВОРОТОВ</a:t>
            </a:r>
            <a:b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истории в 11 классе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Бриндин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И.Е.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7" y="127224"/>
            <a:ext cx="2618380" cy="2826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89" y="245180"/>
            <a:ext cx="1762125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19" y="406554"/>
            <a:ext cx="1924050" cy="2371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47" y="406554"/>
            <a:ext cx="1943100" cy="2352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6" y="3586172"/>
            <a:ext cx="1905000" cy="2400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6" y="3376268"/>
            <a:ext cx="2052471" cy="263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46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9" y="350292"/>
            <a:ext cx="8596668" cy="6732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ГЕНЕАЛОГИЧЕСКОЕ ДРЕВО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20403" y="1115267"/>
            <a:ext cx="3343580" cy="75062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АЛЕКСЕЙ МИХАЙЛОВИЧ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1645-1676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25527" y="1241946"/>
            <a:ext cx="2254402" cy="518615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Мария Милославская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804458" y="1190418"/>
            <a:ext cx="2333767" cy="590267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Наталья </a:t>
            </a:r>
            <a:r>
              <a:rPr lang="ru-RU" sz="1400" b="1" i="1" dirty="0">
                <a:solidFill>
                  <a:schemeClr val="tx1"/>
                </a:solidFill>
              </a:rPr>
              <a:t>Н</a:t>
            </a:r>
            <a:r>
              <a:rPr lang="ru-RU" sz="1400" b="1" i="1" dirty="0" smtClean="0">
                <a:solidFill>
                  <a:schemeClr val="tx1"/>
                </a:solidFill>
              </a:rPr>
              <a:t>арышкина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7090" y="2342188"/>
            <a:ext cx="1564833" cy="95534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ФЕДОР АЛЕКСЕЕВИЧ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1676-1682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77519" y="2379034"/>
            <a:ext cx="1296537" cy="918498"/>
          </a:xfrm>
          <a:prstGeom prst="round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ИВАН</a:t>
            </a:r>
            <a:r>
              <a:rPr lang="en-US" sz="1400" b="1" dirty="0" smtClean="0">
                <a:solidFill>
                  <a:schemeClr val="tx1"/>
                </a:solidFill>
              </a:rPr>
              <a:t> V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1682-1696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76666" y="2379032"/>
            <a:ext cx="1378424" cy="854841"/>
          </a:xfrm>
          <a:prstGeom prst="round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СОФЬЯ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1682-1689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82967" y="2379033"/>
            <a:ext cx="1776750" cy="842022"/>
          </a:xfrm>
          <a:prstGeom prst="round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ПЕТР 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1682(1689)-1725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79929" y="3753362"/>
            <a:ext cx="1941767" cy="77792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АННА ИОАННОВНА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173</a:t>
            </a:r>
            <a:r>
              <a:rPr lang="ru-RU" sz="1400" b="1" dirty="0" smtClean="0">
                <a:solidFill>
                  <a:srgbClr val="7030A0"/>
                </a:solidFill>
              </a:rPr>
              <a:t>0-1740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0065" y="4733071"/>
            <a:ext cx="1927165" cy="62779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АННА ЛЕОПОЛЬДОВНА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7190" y="5800181"/>
            <a:ext cx="1732913" cy="7299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ИВАН </a:t>
            </a:r>
            <a:r>
              <a:rPr lang="en-US" sz="1400" b="1" dirty="0" smtClean="0">
                <a:solidFill>
                  <a:schemeClr val="tx1"/>
                </a:solidFill>
              </a:rPr>
              <a:t>VI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АНТОНОВИЧ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1740-1741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stCxn id="5" idx="0"/>
            <a:endCxn id="4" idx="1"/>
          </p:cNvCxnSpPr>
          <p:nvPr/>
        </p:nvCxnSpPr>
        <p:spPr>
          <a:xfrm flipV="1">
            <a:off x="3179929" y="1490581"/>
            <a:ext cx="640474" cy="1067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" idx="3"/>
            <a:endCxn id="7" idx="2"/>
          </p:cNvCxnSpPr>
          <p:nvPr/>
        </p:nvCxnSpPr>
        <p:spPr>
          <a:xfrm flipV="1">
            <a:off x="7163983" y="1485552"/>
            <a:ext cx="640475" cy="502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4" idx="2"/>
            <a:endCxn id="15" idx="0"/>
          </p:cNvCxnSpPr>
          <p:nvPr/>
        </p:nvCxnSpPr>
        <p:spPr>
          <a:xfrm flipH="1">
            <a:off x="1813647" y="5360868"/>
            <a:ext cx="1" cy="4393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5957028" y="2508582"/>
            <a:ext cx="1524000" cy="602090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Евдокия Лопухина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cxnSp>
        <p:nvCxnSpPr>
          <p:cNvPr id="67" name="Прямая соединительная линия 66"/>
          <p:cNvCxnSpPr>
            <a:stCxn id="64" idx="0"/>
            <a:endCxn id="11" idx="1"/>
          </p:cNvCxnSpPr>
          <p:nvPr/>
        </p:nvCxnSpPr>
        <p:spPr>
          <a:xfrm flipV="1">
            <a:off x="7481028" y="2800044"/>
            <a:ext cx="601939" cy="958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10275386" y="2379032"/>
            <a:ext cx="1657534" cy="854841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ЕКАТЕРИНА </a:t>
            </a:r>
            <a:r>
              <a:rPr lang="en-US" sz="1400" b="1" i="1" dirty="0" smtClean="0">
                <a:solidFill>
                  <a:schemeClr val="tx1"/>
                </a:solidFill>
              </a:rPr>
              <a:t>I</a:t>
            </a:r>
            <a:endParaRPr lang="ru-RU" sz="1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1725-1727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с двумя скругленными противолежащими углами 70"/>
          <p:cNvSpPr/>
          <p:nvPr/>
        </p:nvSpPr>
        <p:spPr>
          <a:xfrm>
            <a:off x="850065" y="3753362"/>
            <a:ext cx="1927166" cy="763339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Екатерина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5616367" y="3753361"/>
            <a:ext cx="2006944" cy="777921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Царевич Алексей</a:t>
            </a:r>
          </a:p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у</a:t>
            </a:r>
            <a:r>
              <a:rPr lang="ru-RU" sz="1400" b="1" i="1" dirty="0" smtClean="0">
                <a:solidFill>
                  <a:schemeClr val="tx1"/>
                </a:solidFill>
              </a:rPr>
              <a:t>м. 1718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787809" y="4770364"/>
            <a:ext cx="1693219" cy="7010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ПЕТР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II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1727-1730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7960832" y="3753362"/>
            <a:ext cx="1496838" cy="772772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Анна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0275386" y="3760595"/>
            <a:ext cx="1657534" cy="756106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ЕЛИЗАВЕТА </a:t>
            </a:r>
            <a:r>
              <a:rPr lang="en-US" sz="1400" b="1" dirty="0" smtClean="0">
                <a:solidFill>
                  <a:srgbClr val="7030A0"/>
                </a:solidFill>
              </a:rPr>
              <a:t>I</a:t>
            </a:r>
          </a:p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1741-1761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924391" y="4735099"/>
            <a:ext cx="1569720" cy="745189"/>
          </a:xfrm>
          <a:prstGeom prst="roundRect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ПЕТР </a:t>
            </a:r>
            <a:r>
              <a:rPr lang="en-US" sz="1400" b="1" dirty="0" smtClean="0">
                <a:solidFill>
                  <a:srgbClr val="FF0000"/>
                </a:solidFill>
              </a:rPr>
              <a:t>III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1761-1762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186 ДНЕЙ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9835105" y="4740477"/>
            <a:ext cx="1680676" cy="739811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ЕКАТЕРИНА </a:t>
            </a:r>
            <a:r>
              <a:rPr lang="en-US" sz="1400" b="1" i="1" dirty="0" smtClean="0">
                <a:solidFill>
                  <a:schemeClr val="tx1"/>
                </a:solidFill>
              </a:rPr>
              <a:t>II</a:t>
            </a:r>
            <a:endParaRPr lang="ru-RU" sz="14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1762-1796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9859716" y="5800181"/>
            <a:ext cx="1616152" cy="729971"/>
          </a:xfrm>
          <a:prstGeom prst="round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ПАВЕЛ </a:t>
            </a:r>
            <a:r>
              <a:rPr lang="en-US" sz="14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1796-1801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95" name="Прямая соединительная линия 94"/>
          <p:cNvCxnSpPr>
            <a:stCxn id="79" idx="3"/>
            <a:endCxn id="80" idx="1"/>
          </p:cNvCxnSpPr>
          <p:nvPr/>
        </p:nvCxnSpPr>
        <p:spPr>
          <a:xfrm>
            <a:off x="9494111" y="5107694"/>
            <a:ext cx="340994" cy="268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stCxn id="11" idx="3"/>
            <a:endCxn id="70" idx="1"/>
          </p:cNvCxnSpPr>
          <p:nvPr/>
        </p:nvCxnSpPr>
        <p:spPr>
          <a:xfrm>
            <a:off x="9859717" y="2800044"/>
            <a:ext cx="415669" cy="6409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75" idx="1"/>
            <a:endCxn id="79" idx="0"/>
          </p:cNvCxnSpPr>
          <p:nvPr/>
        </p:nvCxnSpPr>
        <p:spPr>
          <a:xfrm>
            <a:off x="8709251" y="4526134"/>
            <a:ext cx="0" cy="2089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72" idx="1"/>
          </p:cNvCxnSpPr>
          <p:nvPr/>
        </p:nvCxnSpPr>
        <p:spPr>
          <a:xfrm>
            <a:off x="6619839" y="4531282"/>
            <a:ext cx="0" cy="2488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70" idx="2"/>
            <a:endCxn id="75" idx="3"/>
          </p:cNvCxnSpPr>
          <p:nvPr/>
        </p:nvCxnSpPr>
        <p:spPr>
          <a:xfrm flipH="1">
            <a:off x="8709251" y="3233873"/>
            <a:ext cx="2394902" cy="5194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endCxn id="72" idx="3"/>
          </p:cNvCxnSpPr>
          <p:nvPr/>
        </p:nvCxnSpPr>
        <p:spPr>
          <a:xfrm>
            <a:off x="6619839" y="3110672"/>
            <a:ext cx="0" cy="6426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7" idx="1"/>
            <a:endCxn id="11" idx="0"/>
          </p:cNvCxnSpPr>
          <p:nvPr/>
        </p:nvCxnSpPr>
        <p:spPr>
          <a:xfrm>
            <a:off x="8971342" y="1780685"/>
            <a:ext cx="0" cy="5983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70" idx="2"/>
            <a:endCxn id="76" idx="0"/>
          </p:cNvCxnSpPr>
          <p:nvPr/>
        </p:nvCxnSpPr>
        <p:spPr>
          <a:xfrm>
            <a:off x="11104153" y="3233873"/>
            <a:ext cx="0" cy="5267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>
            <a:stCxn id="80" idx="2"/>
            <a:endCxn id="81" idx="0"/>
          </p:cNvCxnSpPr>
          <p:nvPr/>
        </p:nvCxnSpPr>
        <p:spPr>
          <a:xfrm flipH="1">
            <a:off x="10667792" y="5480288"/>
            <a:ext cx="7651" cy="3198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>
            <a:stCxn id="9" idx="2"/>
            <a:endCxn id="13" idx="0"/>
          </p:cNvCxnSpPr>
          <p:nvPr/>
        </p:nvCxnSpPr>
        <p:spPr>
          <a:xfrm>
            <a:off x="2925788" y="3297532"/>
            <a:ext cx="1225025" cy="4558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stCxn id="9" idx="2"/>
          </p:cNvCxnSpPr>
          <p:nvPr/>
        </p:nvCxnSpPr>
        <p:spPr>
          <a:xfrm flipH="1">
            <a:off x="1661160" y="3297532"/>
            <a:ext cx="1264628" cy="4558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>
            <a:stCxn id="71" idx="1"/>
            <a:endCxn id="14" idx="0"/>
          </p:cNvCxnSpPr>
          <p:nvPr/>
        </p:nvCxnSpPr>
        <p:spPr>
          <a:xfrm>
            <a:off x="1813648" y="4516701"/>
            <a:ext cx="0" cy="2163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>
            <a:stCxn id="5" idx="1"/>
            <a:endCxn id="8" idx="0"/>
          </p:cNvCxnSpPr>
          <p:nvPr/>
        </p:nvCxnSpPr>
        <p:spPr>
          <a:xfrm flipH="1">
            <a:off x="1229507" y="1760561"/>
            <a:ext cx="823221" cy="58162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>
            <a:stCxn id="5" idx="1"/>
            <a:endCxn id="9" idx="0"/>
          </p:cNvCxnSpPr>
          <p:nvPr/>
        </p:nvCxnSpPr>
        <p:spPr>
          <a:xfrm>
            <a:off x="2052728" y="1760561"/>
            <a:ext cx="873060" cy="6184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>
            <a:stCxn id="5" idx="1"/>
            <a:endCxn id="10" idx="0"/>
          </p:cNvCxnSpPr>
          <p:nvPr/>
        </p:nvCxnSpPr>
        <p:spPr>
          <a:xfrm>
            <a:off x="2052728" y="1760561"/>
            <a:ext cx="2613150" cy="6184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614" y="365760"/>
            <a:ext cx="8596668" cy="7010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НАСЛЕДОВАНИЕ ПРЕСТОЛА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8608" y="2164079"/>
            <a:ext cx="1721196" cy="77724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ФЕДОР АЛЕКСЕЕВИЧ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1676-1682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3004" y="1220152"/>
            <a:ext cx="1965036" cy="742949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ИВАН </a:t>
            </a:r>
            <a:r>
              <a:rPr lang="en-US" sz="1600" b="1" dirty="0" smtClean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1682-1696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3004" y="2116454"/>
            <a:ext cx="1973106" cy="87249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ПЕТР </a:t>
            </a:r>
            <a:r>
              <a:rPr lang="en-US" sz="1600" b="1" dirty="0" smtClean="0">
                <a:solidFill>
                  <a:schemeClr val="tx1"/>
                </a:solidFill>
              </a:rPr>
              <a:t>I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1682(1689)-1725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897" y="3170837"/>
            <a:ext cx="1538316" cy="750571"/>
          </a:xfrm>
          <a:prstGeom prst="ellipse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СОФЬЯ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1682-1689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34600" y="2198369"/>
            <a:ext cx="1539036" cy="689610"/>
          </a:xfrm>
          <a:prstGeom prst="round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ПЕТР </a:t>
            </a:r>
            <a:r>
              <a:rPr lang="en-US" sz="1600" b="1" dirty="0" smtClean="0">
                <a:solidFill>
                  <a:schemeClr val="tx1"/>
                </a:solidFill>
              </a:rPr>
              <a:t>II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1727-1730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477" y="4570208"/>
            <a:ext cx="2191038" cy="746760"/>
          </a:xfrm>
          <a:prstGeom prst="round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АННА ИОАННОВНА 1730-1740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0359" y="4559581"/>
            <a:ext cx="2327364" cy="746760"/>
          </a:xfrm>
          <a:prstGeom prst="round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ИВАН </a:t>
            </a:r>
            <a:r>
              <a:rPr lang="en-US" sz="1600" b="1" dirty="0" smtClean="0">
                <a:solidFill>
                  <a:schemeClr val="tx1"/>
                </a:solidFill>
              </a:rPr>
              <a:t>VI</a:t>
            </a:r>
            <a:r>
              <a:rPr lang="ru-RU" sz="1600" b="1" dirty="0" smtClean="0">
                <a:solidFill>
                  <a:schemeClr val="tx1"/>
                </a:solidFill>
              </a:rPr>
              <a:t> АНТОНОВИЧ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1740-1741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26963" y="5550183"/>
            <a:ext cx="2634156" cy="777240"/>
          </a:xfrm>
          <a:prstGeom prst="ellipse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АННА ЛЕОПОЛЬДОВНА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36423" y="4574821"/>
            <a:ext cx="1638492" cy="731520"/>
          </a:xfrm>
          <a:prstGeom prst="round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ЕЛИЗАВЕТА </a:t>
            </a:r>
            <a:r>
              <a:rPr lang="en-US" sz="16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1741-1761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76198" y="4521481"/>
            <a:ext cx="1690716" cy="838200"/>
          </a:xfrm>
          <a:prstGeom prst="round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ПЕТР </a:t>
            </a:r>
            <a:r>
              <a:rPr lang="en-US" sz="1600" b="1" dirty="0" smtClean="0">
                <a:solidFill>
                  <a:schemeClr val="tx1"/>
                </a:solidFill>
              </a:rPr>
              <a:t>III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1761-1762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186 дней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0168197" y="4527635"/>
            <a:ext cx="1600200" cy="83820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ЕКАТЕРИНА </a:t>
            </a:r>
            <a:r>
              <a:rPr lang="en-US" sz="1600" b="1" dirty="0" smtClean="0">
                <a:solidFill>
                  <a:schemeClr val="tx1"/>
                </a:solidFill>
              </a:rPr>
              <a:t>II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1762-1796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7783170" y="2198369"/>
            <a:ext cx="1767840" cy="708660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ЕКАТЕРИНА </a:t>
            </a:r>
            <a:r>
              <a:rPr lang="en-US" sz="16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1725-1727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105" y="2146848"/>
            <a:ext cx="1783080" cy="815340"/>
          </a:xfrm>
          <a:prstGeom prst="round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АЛЕКСЕЙ МИХАЙЛОВИЧ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1645-1676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6" idx="3"/>
            <a:endCxn id="18" idx="2"/>
          </p:cNvCxnSpPr>
          <p:nvPr/>
        </p:nvCxnSpPr>
        <p:spPr>
          <a:xfrm>
            <a:off x="7186110" y="2552699"/>
            <a:ext cx="59706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3"/>
            <a:endCxn id="5" idx="1"/>
          </p:cNvCxnSpPr>
          <p:nvPr/>
        </p:nvCxnSpPr>
        <p:spPr>
          <a:xfrm flipV="1">
            <a:off x="4599804" y="1591627"/>
            <a:ext cx="613200" cy="96107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3"/>
            <a:endCxn id="6" idx="1"/>
          </p:cNvCxnSpPr>
          <p:nvPr/>
        </p:nvCxnSpPr>
        <p:spPr>
          <a:xfrm>
            <a:off x="4599804" y="2552699"/>
            <a:ext cx="61320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2"/>
            <a:endCxn id="6" idx="0"/>
          </p:cNvCxnSpPr>
          <p:nvPr/>
        </p:nvCxnSpPr>
        <p:spPr>
          <a:xfrm>
            <a:off x="6195522" y="1963101"/>
            <a:ext cx="4035" cy="15335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6" idx="2"/>
            <a:endCxn id="9" idx="0"/>
          </p:cNvCxnSpPr>
          <p:nvPr/>
        </p:nvCxnSpPr>
        <p:spPr>
          <a:xfrm flipH="1">
            <a:off x="6199055" y="2988944"/>
            <a:ext cx="502" cy="18189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9" idx="3"/>
            <a:endCxn id="4" idx="1"/>
          </p:cNvCxnSpPr>
          <p:nvPr/>
        </p:nvCxnSpPr>
        <p:spPr>
          <a:xfrm flipV="1">
            <a:off x="2326185" y="2552699"/>
            <a:ext cx="552423" cy="181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0"/>
            <a:endCxn id="11" idx="1"/>
          </p:cNvCxnSpPr>
          <p:nvPr/>
        </p:nvCxnSpPr>
        <p:spPr>
          <a:xfrm flipV="1">
            <a:off x="9551010" y="2543174"/>
            <a:ext cx="583590" cy="9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2" idx="3"/>
            <a:endCxn id="13" idx="1"/>
          </p:cNvCxnSpPr>
          <p:nvPr/>
        </p:nvCxnSpPr>
        <p:spPr>
          <a:xfrm flipV="1">
            <a:off x="2707515" y="4932961"/>
            <a:ext cx="572844" cy="1062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3" idx="3"/>
            <a:endCxn id="15" idx="1"/>
          </p:cNvCxnSpPr>
          <p:nvPr/>
        </p:nvCxnSpPr>
        <p:spPr>
          <a:xfrm>
            <a:off x="5607723" y="4932961"/>
            <a:ext cx="428700" cy="76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5" idx="3"/>
            <a:endCxn id="16" idx="1"/>
          </p:cNvCxnSpPr>
          <p:nvPr/>
        </p:nvCxnSpPr>
        <p:spPr>
          <a:xfrm>
            <a:off x="7674915" y="4940581"/>
            <a:ext cx="401283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6" idx="3"/>
            <a:endCxn id="17" idx="2"/>
          </p:cNvCxnSpPr>
          <p:nvPr/>
        </p:nvCxnSpPr>
        <p:spPr>
          <a:xfrm>
            <a:off x="9766914" y="4940581"/>
            <a:ext cx="401283" cy="615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3" idx="2"/>
            <a:endCxn id="14" idx="0"/>
          </p:cNvCxnSpPr>
          <p:nvPr/>
        </p:nvCxnSpPr>
        <p:spPr>
          <a:xfrm>
            <a:off x="4444041" y="5306341"/>
            <a:ext cx="0" cy="24384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197" y="667138"/>
            <a:ext cx="1272019" cy="15288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78248"/>
            <a:ext cx="1291101" cy="193820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90" y="3225714"/>
            <a:ext cx="982070" cy="122206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3135291"/>
            <a:ext cx="1020048" cy="1290600"/>
          </a:xfrm>
          <a:prstGeom prst="rect">
            <a:avLst/>
          </a:prstGeom>
        </p:spPr>
      </p:pic>
      <p:pic>
        <p:nvPicPr>
          <p:cNvPr id="59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23" y="3194984"/>
            <a:ext cx="1460957" cy="1230907"/>
          </a:xfr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090" y="3025070"/>
            <a:ext cx="1082203" cy="141219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56" y="3035582"/>
            <a:ext cx="1182961" cy="140168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06" y="5550183"/>
            <a:ext cx="1018717" cy="1193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69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3789"/>
            <a:ext cx="11689080" cy="57912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КАТЕРИНА </a:t>
            </a:r>
            <a:r>
              <a:rPr lang="en-US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(1725-1727)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женщина «слабая и роскошная» /историк Щербатов/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6720" y="1505635"/>
            <a:ext cx="780288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28 января 1725 г. – умер Петр </a:t>
            </a:r>
            <a:r>
              <a:rPr lang="en-US" sz="1600" dirty="0" smtClean="0">
                <a:solidFill>
                  <a:schemeClr val="tx1"/>
                </a:solidFill>
              </a:rPr>
              <a:t>I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Преемника оставить не успел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Преображенский и Семеновский полки заблокировали доступ во дворец сторонникам Петра </a:t>
            </a:r>
            <a:r>
              <a:rPr lang="en-US" sz="1600" dirty="0" smtClean="0">
                <a:solidFill>
                  <a:schemeClr val="tx1"/>
                </a:solidFill>
              </a:rPr>
              <a:t>II</a:t>
            </a:r>
            <a:r>
              <a:rPr lang="ru-RU" sz="1600" dirty="0" smtClean="0">
                <a:solidFill>
                  <a:schemeClr val="tx1"/>
                </a:solidFill>
              </a:rPr>
              <a:t> и провозгласили императрицей Екатерину Алексеевну</a:t>
            </a:r>
          </a:p>
          <a:p>
            <a:pPr algn="just"/>
            <a:endParaRPr lang="ru-RU" sz="9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u="sng" dirty="0" smtClean="0"/>
              <a:t>Александр Меншиков </a:t>
            </a:r>
            <a:r>
              <a:rPr lang="ru-RU" sz="1600" dirty="0" smtClean="0"/>
              <a:t>(«полудержавный властелин» /А.С. Пушкин/) – президент Военной коллегии, генерал-губернатор Петербурга, генерал-фельдмаршал, вице-адмирал, подполковник Преображенского полка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36970" y="1950720"/>
            <a:ext cx="2903220" cy="350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Претенденты на престол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9120" y="2539210"/>
            <a:ext cx="3093720" cy="658445"/>
          </a:xfrm>
          <a:prstGeom prst="round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Екатерина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жена Петра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39100" y="2554450"/>
            <a:ext cx="3459480" cy="658445"/>
          </a:xfrm>
          <a:prstGeom prst="round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Петр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9-летний сын царевича Алексея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4404360" y="3192500"/>
            <a:ext cx="3261360" cy="1557606"/>
          </a:xfrm>
          <a:prstGeom prst="upArrowCallou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«птенцы гнезда Петрова» (новая знать), Преображенский и Семеновские полки, дворянские по составу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8138160" y="3212895"/>
            <a:ext cx="3200400" cy="1557606"/>
          </a:xfrm>
          <a:prstGeom prst="upArrowCallou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Старая знать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661159"/>
            <a:ext cx="3429000" cy="4084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62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00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(1725-1727)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</a:rPr>
              <a:t>ВЕРХОВНИКИ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9560" y="1661159"/>
            <a:ext cx="7863840" cy="49072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1726 – Верховный тайный совет 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верховники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7 человек во главе с  		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Меншиковым. Включен князь Голицын, представитель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	   	    	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родовой аристократии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одобрения Совета не мог быть принят ни один указ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Совету подчинялись коллегии. Роль Сената уменьшилась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Формально преобразования Петра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продолжались, фактически политика пересматривалась для преодоления кризисных явлений: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Сокращена подушная подать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Отменена постойная повинность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Запрещено использовать армию для получения недоимок по налогам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Дворяне получили право на торговлю (отменена монополия посадских)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Обсуждался вопрос о сокращении расходов на армию и флот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" y="2038350"/>
            <a:ext cx="2586038" cy="3158490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812482" y="5425440"/>
            <a:ext cx="2586038" cy="441960"/>
          </a:xfrm>
          <a:prstGeom prst="horizontalScroll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Александр Меншиков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5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120" y="350520"/>
            <a:ext cx="8458200" cy="1051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(1727-1730)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Рослый красавец с жестоким сердцем, посредственным умом и огромным властолюбием. Пропадал на охоте по три-четыре месяца в году.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280" y="1508761"/>
            <a:ext cx="7391400" cy="49072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600" b="1" i="1" dirty="0">
                <a:solidFill>
                  <a:schemeClr val="tx1"/>
                </a:solidFill>
              </a:rPr>
              <a:t>Стал императором в 11 лет по завещанию Екатерины </a:t>
            </a:r>
            <a:r>
              <a:rPr lang="en-US" sz="1600" b="1" i="1" dirty="0" smtClean="0">
                <a:solidFill>
                  <a:schemeClr val="tx1"/>
                </a:solidFill>
              </a:rPr>
              <a:t>I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just"/>
            <a:r>
              <a:rPr lang="ru-RU" sz="1600" b="1" i="1" dirty="0">
                <a:solidFill>
                  <a:schemeClr val="tx1"/>
                </a:solidFill>
              </a:rPr>
              <a:t>Р</a:t>
            </a:r>
            <a:r>
              <a:rPr lang="ru-RU" sz="1600" b="1" i="1" dirty="0" smtClean="0">
                <a:solidFill>
                  <a:schemeClr val="tx1"/>
                </a:solidFill>
              </a:rPr>
              <a:t>егент </a:t>
            </a:r>
            <a:r>
              <a:rPr lang="ru-RU" sz="1600" b="1" i="1" dirty="0">
                <a:solidFill>
                  <a:schemeClr val="tx1"/>
                </a:solidFill>
              </a:rPr>
              <a:t>– Верховный тайный </a:t>
            </a:r>
            <a:r>
              <a:rPr lang="ru-RU" sz="1600" b="1" i="1" dirty="0" smtClean="0">
                <a:solidFill>
                  <a:schemeClr val="tx1"/>
                </a:solidFill>
              </a:rPr>
              <a:t>совет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</a:rPr>
              <a:t>Поселился во дворце Меншикова, обручен с его дочерью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</a:rPr>
              <a:t>Воспитатель – барон </a:t>
            </a:r>
            <a:r>
              <a:rPr lang="ru-RU" sz="1600" b="1" i="1" u="sng" dirty="0" smtClean="0">
                <a:solidFill>
                  <a:schemeClr val="tx1"/>
                </a:solidFill>
              </a:rPr>
              <a:t>А.И. Остерман</a:t>
            </a:r>
            <a:r>
              <a:rPr lang="ru-RU" sz="1600" b="1" i="1" dirty="0" smtClean="0">
                <a:solidFill>
                  <a:schemeClr val="tx1"/>
                </a:solidFill>
              </a:rPr>
              <a:t>, соратник Меншикова, вошедший в контакт со старой знатью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</a:rPr>
              <a:t>Находился под влиянием друга – юного князя Ивана Долгорукого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</a:rPr>
              <a:t>Сентябрь 1727 – фактический государственный переворот. Меншиков арестован, сослан в село Березово в Сибирь, имения конфискованы. Умер через 2 года от туберкулеза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</a:rPr>
              <a:t>Большинство в Верховном тайном совете – старая аристократия (Голицыны, Долгорукие и А.И. Остерман). Россия избегала военных конфликтов. Прекращено кораблестроение на Балтике (Петр </a:t>
            </a:r>
            <a:r>
              <a:rPr lang="en-US" sz="1600" b="1" i="1" dirty="0" smtClean="0">
                <a:solidFill>
                  <a:schemeClr val="tx1"/>
                </a:solidFill>
              </a:rPr>
              <a:t>II</a:t>
            </a:r>
            <a:r>
              <a:rPr lang="ru-RU" sz="1600" b="1" i="1" dirty="0" smtClean="0">
                <a:solidFill>
                  <a:schemeClr val="tx1"/>
                </a:solidFill>
              </a:rPr>
              <a:t>: «Когда нужда потребует употребить корабли, я пойду в море, но  я не намерен гулять по нему, как дедушка»)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</a:rPr>
              <a:t>12-летний </a:t>
            </a:r>
            <a:r>
              <a:rPr lang="ru-RU" sz="1600" b="1" i="1" dirty="0">
                <a:solidFill>
                  <a:schemeClr val="tx1"/>
                </a:solidFill>
              </a:rPr>
              <a:t>П</a:t>
            </a:r>
            <a:r>
              <a:rPr lang="ru-RU" sz="1600" b="1" i="1" dirty="0" smtClean="0">
                <a:solidFill>
                  <a:schemeClr val="tx1"/>
                </a:solidFill>
              </a:rPr>
              <a:t>етр объявил себя полноправным правителем, чем положил конец регентству Верховного тайного совета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</a:rPr>
              <a:t>Долгорукие сосватали Петру сестру Ивана Екатерину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</a:rPr>
              <a:t>19 января 1730 – умер за несколько дней до свадьбы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0" y="350520"/>
            <a:ext cx="2002809" cy="310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596639"/>
            <a:ext cx="3886200" cy="2987041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4175760" y="5882639"/>
            <a:ext cx="2255520" cy="838199"/>
          </a:xfrm>
          <a:prstGeom prst="leftArrow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Меншиков в Березове (Суриков)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9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888" y="445770"/>
            <a:ext cx="11600272" cy="148970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АННА ИОАННОВНА (1730-1740)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Выдана замуж за герцога Курляндского, тут же овдовела, 20 лет прожила среди курляндских дворян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Полностью зависела от политической и материальной поддержки России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«Государыня у нас дура, и как-де ни докладываешь, резолюции от нее никакой не добьешься» /кабинет-министр А.П. Волынский/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САМОДЕРЖАВИЯ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9960" y="1935480"/>
            <a:ext cx="8321040" cy="4800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Приглашена Верховным тайным советом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Цель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верховников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перейти от абсолютизма к олигархическому правлению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Средство –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Кондиции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(8 пунктов):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вступать в брак и не назначать преемника (конец наследственной монархии)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отнимать у дворян имения и имущество без суда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ведении Верховного тайного совета: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войны и мира,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налогообложения и бюджета страны,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замещение должностей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ойско и гвардия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редоставление дворянам земель, населенных крестьянами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Анна Иоанновна публично надорвала кондиции ВОССТАНОВИЛА САМОДЕРЖАВИЕ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787640" y="3726179"/>
            <a:ext cx="3732860" cy="1219199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Reference Sans Serif" panose="020B0604030504040204" pitchFamily="34" charset="0"/>
                <a:cs typeface="FreesiaUPC" panose="020B0604020202020204" pitchFamily="34" charset="-34"/>
              </a:rPr>
              <a:t>«А буде чего по сему обещанию не исполню и не поддержу, то лишена буду короны Российской»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77334" y="5577840"/>
            <a:ext cx="4505907" cy="716278"/>
          </a:xfrm>
          <a:prstGeom prst="snip1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Большинство дворян, съехавшихся в Москву на свадьбу, гвардия, бюрократия против ограничения самодержавия  и произвола аристократии</a:t>
            </a:r>
            <a:endParaRPr lang="ru-RU" sz="1400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8381060" y="5577840"/>
            <a:ext cx="3246120" cy="716278"/>
          </a:xfrm>
          <a:prstGeom prst="snip1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Депутация Преображенского полка и кавалергардов потребовала восстановления самодержавия</a:t>
            </a:r>
            <a:endParaRPr lang="ru-RU" sz="1400" dirty="0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5500324" y="5577840"/>
            <a:ext cx="2619401" cy="716278"/>
          </a:xfrm>
          <a:prstGeom prst="snip1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Дворянство подало челобитную (166 подписей) о принятии </a:t>
            </a:r>
            <a:r>
              <a:rPr lang="ru-RU" sz="1400" dirty="0" err="1" smtClean="0">
                <a:solidFill>
                  <a:schemeClr val="tx1"/>
                </a:solidFill>
              </a:rPr>
              <a:t>самодержавства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82177"/>
            <a:ext cx="2522126" cy="3106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35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10210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АННА ИОАННОВНА (1730-1740)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ВНУТРЕННЯЯ ПОЛИТИКА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949" y="3498534"/>
            <a:ext cx="5898726" cy="14125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1731 – </a:t>
            </a:r>
            <a:r>
              <a:rPr lang="ru-RU" b="1" dirty="0" smtClean="0">
                <a:solidFill>
                  <a:schemeClr val="tx1"/>
                </a:solidFill>
              </a:rPr>
              <a:t>Кабинет министров </a:t>
            </a:r>
            <a:r>
              <a:rPr lang="ru-RU" dirty="0" smtClean="0">
                <a:solidFill>
                  <a:schemeClr val="tx1"/>
                </a:solidFill>
              </a:rPr>
              <a:t>(3 чел., во главе – </a:t>
            </a:r>
            <a:r>
              <a:rPr lang="ru-RU" b="1" dirty="0" smtClean="0">
                <a:solidFill>
                  <a:schemeClr val="tx1"/>
                </a:solidFill>
              </a:rPr>
              <a:t>А.И. Остерман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1735 – Указ: подпись трех министров равна императорской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Воссоздана </a:t>
            </a:r>
            <a:r>
              <a:rPr lang="ru-RU" b="1" dirty="0" smtClean="0">
                <a:solidFill>
                  <a:schemeClr val="tx1"/>
                </a:solidFill>
              </a:rPr>
              <a:t>Тайная канцелярия </a:t>
            </a:r>
            <a:r>
              <a:rPr lang="ru-RU" dirty="0" smtClean="0">
                <a:solidFill>
                  <a:schemeClr val="tx1"/>
                </a:solidFill>
              </a:rPr>
              <a:t>– орган политического сыска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Во главе армии – фельдмаршал </a:t>
            </a:r>
            <a:r>
              <a:rPr lang="ru-RU" b="1" dirty="0" smtClean="0">
                <a:solidFill>
                  <a:schemeClr val="tx1"/>
                </a:solidFill>
              </a:rPr>
              <a:t>Б.Х. Миних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1749" y="5139683"/>
            <a:ext cx="11072707" cy="1341121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Мероприятия в интересах дворян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1730 - Отменен закон о единонаследии в части раздела имения (поместья окончательно уравнены с вотчинами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1736 - Срок службы дворян сокращен до 25 лет; один из сыновей в дворянской семье освобождался от службы для управления имением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1740 – Разрешено увольнять только тех, кто реально отслужил 25 лет, а не был записан в полк с 10-летнего возраста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Создан Кадетский корпус (дворяне выпускались офицерами, не проходя службу рядовыми, как при Петре)</a:t>
            </a:r>
          </a:p>
          <a:p>
            <a:pPr algn="ctr"/>
            <a:endParaRPr lang="ru-RU" sz="14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336280" y="2126930"/>
            <a:ext cx="3672840" cy="2784159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Мероприятия в интересах купцов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Предпринимателям разрешено покупать крестьян без земли к мануфактурам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1736 – указ прикрепил навечно к мануфактурам ранее свободных пришлых работников и членов их семей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30-40 гг. – труд крепостных вытеснил труд свободных и стал господствующей формой труда во всех отраслях промышленности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602269" y="1427799"/>
            <a:ext cx="5624406" cy="1928810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>
                <a:solidFill>
                  <a:schemeClr val="tx1"/>
                </a:solidFill>
              </a:rPr>
              <a:t>Бироновщина</a:t>
            </a:r>
            <a:r>
              <a:rPr lang="ru-RU" sz="1400" dirty="0">
                <a:solidFill>
                  <a:schemeClr val="tx1"/>
                </a:solidFill>
              </a:rPr>
              <a:t> (Эрнст Иоганн </a:t>
            </a:r>
            <a:r>
              <a:rPr lang="ru-RU" sz="1400" b="1" dirty="0">
                <a:solidFill>
                  <a:schemeClr val="tx1"/>
                </a:solidFill>
              </a:rPr>
              <a:t>Бирон</a:t>
            </a:r>
            <a:r>
              <a:rPr lang="ru-RU" sz="1400" dirty="0">
                <a:solidFill>
                  <a:schemeClr val="tx1"/>
                </a:solidFill>
              </a:rPr>
              <a:t> (государственных постов не занимал</a:t>
            </a:r>
            <a:r>
              <a:rPr lang="ru-RU" sz="1400" dirty="0" smtClean="0">
                <a:solidFill>
                  <a:schemeClr val="tx1"/>
                </a:solidFill>
              </a:rPr>
              <a:t>):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засилье курляндских дворян на ключевых, высоко оплачиваемых постах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взяточничество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казнокрадство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репрессии противников режима (1740 - казнен кабинет-министр А.П. Волынский и его единомышленники, осуждавшие Бирона)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823960" y="275278"/>
            <a:ext cx="1472430" cy="1623058"/>
          </a:xfrm>
          <a:prstGeom prst="round2Diag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3 раза возросли расходы на царский двор по сравнению с петровской эпохой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515600" y="275278"/>
            <a:ext cx="1408856" cy="1623058"/>
          </a:xfrm>
          <a:prstGeom prst="round2DiagRect">
            <a:avLst/>
          </a:prstGeom>
          <a:solidFill>
            <a:srgbClr val="FFFF6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царскую конюшню денег тратилось в 3 раза больше, чем на науку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4" y="1427799"/>
            <a:ext cx="1905000" cy="2324100"/>
          </a:xfrm>
          <a:prstGeom prst="rect">
            <a:avLst/>
          </a:prstGeom>
        </p:spPr>
      </p:pic>
      <p:sp>
        <p:nvSpPr>
          <p:cNvPr id="10" name="Горизонтальный свиток 9"/>
          <p:cNvSpPr/>
          <p:nvPr/>
        </p:nvSpPr>
        <p:spPr>
          <a:xfrm>
            <a:off x="327816" y="3805468"/>
            <a:ext cx="1792392" cy="411480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Бирон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9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АННА ИОАННОВНА (1730-1740)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ВНЕШННЯЯ </a:t>
            </a:r>
            <a:r>
              <a:rPr lang="ru-RU" sz="2400" dirty="0">
                <a:solidFill>
                  <a:schemeClr val="tx1"/>
                </a:solidFill>
              </a:rPr>
              <a:t>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9618"/>
            <a:ext cx="10759490" cy="47084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1733-1735 – ВОЙНА ЗА ПОЛЬСКОЕ НАСЛЕДСТВО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Речь </a:t>
            </a:r>
            <a:r>
              <a:rPr lang="ru-RU" dirty="0" err="1" smtClean="0">
                <a:solidFill>
                  <a:schemeClr val="tx1"/>
                </a:solidFill>
              </a:rPr>
              <a:t>Посполитая</a:t>
            </a:r>
            <a:r>
              <a:rPr lang="ru-RU" dirty="0" smtClean="0">
                <a:solidFill>
                  <a:schemeClr val="tx1"/>
                </a:solidFill>
              </a:rPr>
              <a:t> клонилась к упадку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1733 – умер король Август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Кандидаты на польский престол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Сейм избрал Лещинского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Сторонники Фридриха-Августа обратились к России, Австрии, Пруссии с </a:t>
            </a:r>
            <a:r>
              <a:rPr lang="ru-RU" b="1" dirty="0" smtClean="0">
                <a:solidFill>
                  <a:schemeClr val="tx1"/>
                </a:solidFill>
              </a:rPr>
              <a:t>«Декларацией благожелательных» </a:t>
            </a:r>
            <a:r>
              <a:rPr lang="ru-RU" dirty="0" smtClean="0">
                <a:solidFill>
                  <a:schemeClr val="tx1"/>
                </a:solidFill>
              </a:rPr>
              <a:t>и просили защитить «польскую форму правления» от вмешательства Франции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 Польшу вошло 20-тысячное русское войско (фельдмаршал Миних)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Лещинский бежал в Гданьск (Данциг), где высадился французский десант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Данциг взят войсками Миниха. Лещинский бежал в Пруссию, затем во Францию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Королем стал Фридрих-Август. Влияние России в Польше резко возросло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42949" y="3193576"/>
            <a:ext cx="3498124" cy="70968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Саксонский </a:t>
            </a:r>
            <a:r>
              <a:rPr lang="ru-RU" sz="1400" dirty="0" err="1" smtClean="0">
                <a:solidFill>
                  <a:schemeClr val="tx1"/>
                </a:solidFill>
              </a:rPr>
              <a:t>курфюст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Фридрих-Август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(сын Августа </a:t>
            </a:r>
            <a:r>
              <a:rPr lang="en-US" sz="1400" dirty="0" smtClean="0">
                <a:solidFill>
                  <a:schemeClr val="tx1"/>
                </a:solidFill>
              </a:rPr>
              <a:t>II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Россия, Австрия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83188" y="3193576"/>
            <a:ext cx="3111690" cy="709684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Станислав Лещинский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(тесть Людовика </a:t>
            </a:r>
            <a:r>
              <a:rPr lang="en-US" sz="1400" dirty="0" smtClean="0">
                <a:solidFill>
                  <a:schemeClr val="tx1"/>
                </a:solidFill>
              </a:rPr>
              <a:t>XV)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Франция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4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85" y="259081"/>
            <a:ext cx="8596668" cy="96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АННА ИОАННОВНА (1730-1740)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</a:rPr>
              <a:t>ВНЕШННЯЯ </a:t>
            </a:r>
            <a:r>
              <a:rPr lang="ru-RU" sz="2400" dirty="0" smtClean="0">
                <a:solidFill>
                  <a:schemeClr val="tx1"/>
                </a:solidFill>
              </a:rPr>
              <a:t>ПОЛИТИКА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000" u="sng" dirty="0" smtClean="0">
                <a:solidFill>
                  <a:srgbClr val="C00000"/>
                </a:solidFill>
              </a:rPr>
              <a:t>1735-1739 – РУССКО-ТУРЕЦКАЯ ВОЙНА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5893" y="2145030"/>
            <a:ext cx="4997474" cy="38326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Чтобы заручиться поддержкой </a:t>
            </a:r>
            <a:r>
              <a:rPr lang="ru-RU" sz="1600" b="1" dirty="0" smtClean="0">
                <a:solidFill>
                  <a:schemeClr val="tx1"/>
                </a:solidFill>
              </a:rPr>
              <a:t>Ирана</a:t>
            </a:r>
            <a:r>
              <a:rPr lang="ru-RU" sz="1600" dirty="0" smtClean="0">
                <a:solidFill>
                  <a:schemeClr val="tx1"/>
                </a:solidFill>
              </a:rPr>
              <a:t> Россия вернула ему западное и южное побережье Каспийского моря (приобретены в результате Персидского похода </a:t>
            </a:r>
            <a:r>
              <a:rPr lang="ru-RU" sz="1600" dirty="0">
                <a:solidFill>
                  <a:schemeClr val="tx1"/>
                </a:solidFill>
              </a:rPr>
              <a:t>П</a:t>
            </a:r>
            <a:r>
              <a:rPr lang="ru-RU" sz="1600" dirty="0" smtClean="0">
                <a:solidFill>
                  <a:schemeClr val="tx1"/>
                </a:solidFill>
              </a:rPr>
              <a:t>етра </a:t>
            </a:r>
            <a:r>
              <a:rPr lang="en-US" sz="1600" dirty="0" smtClean="0">
                <a:solidFill>
                  <a:schemeClr val="tx1"/>
                </a:solidFill>
              </a:rPr>
              <a:t>I</a:t>
            </a:r>
            <a:r>
              <a:rPr lang="ru-RU" sz="1600" dirty="0" smtClean="0">
                <a:solidFill>
                  <a:schemeClr val="tx1"/>
                </a:solidFill>
              </a:rPr>
              <a:t> 1722-1723)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Белградский мир </a:t>
            </a:r>
            <a:r>
              <a:rPr lang="ru-RU" dirty="0" smtClean="0">
                <a:solidFill>
                  <a:schemeClr val="tx1"/>
                </a:solidFill>
              </a:rPr>
              <a:t>– скромные результаты: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Россия получила Азов, но должна срыть укрепления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Россия получила небольшую территорию на Правобережной Украине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Кабарда</a:t>
            </a:r>
            <a:r>
              <a:rPr lang="ru-RU" dirty="0" smtClean="0">
                <a:solidFill>
                  <a:schemeClr val="tx1"/>
                </a:solidFill>
              </a:rPr>
              <a:t> – нейтральная зона (барьер между империями)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Россия не имеет права держать флот в Азовском и Черном морях ( т.е. доступа к морю не получила)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Право России построить крепость Св. Дмитрия Ростовского на Дону (будущий Ростов-на-Дону)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76713" y="462918"/>
            <a:ext cx="1524000" cy="701039"/>
          </a:xfrm>
          <a:prstGeom prst="round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Борьба </a:t>
            </a:r>
            <a:r>
              <a:rPr lang="ru-RU" sz="1400" dirty="0">
                <a:solidFill>
                  <a:schemeClr val="tx1"/>
                </a:solidFill>
              </a:rPr>
              <a:t>за выход к Черному морю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380682" y="535307"/>
            <a:ext cx="1406121" cy="350519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Цели России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87203" y="1300164"/>
            <a:ext cx="1421361" cy="708659"/>
          </a:xfrm>
          <a:prstGeom prst="round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Борьба с набегами Крыма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34536" y="1179196"/>
            <a:ext cx="2732463" cy="876300"/>
          </a:xfrm>
          <a:prstGeom prst="round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Возвращение Азова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(потерян в результате </a:t>
            </a:r>
            <a:r>
              <a:rPr lang="ru-RU" sz="1400" dirty="0" err="1" smtClean="0">
                <a:solidFill>
                  <a:schemeClr val="tx1"/>
                </a:solidFill>
              </a:rPr>
              <a:t>Прутского</a:t>
            </a:r>
            <a:r>
              <a:rPr lang="ru-RU" sz="1400" dirty="0" smtClean="0">
                <a:solidFill>
                  <a:schemeClr val="tx1"/>
                </a:solidFill>
              </a:rPr>
              <a:t> похода Петра </a:t>
            </a:r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ru-RU" sz="1400" dirty="0" smtClean="0">
                <a:solidFill>
                  <a:schemeClr val="tx1"/>
                </a:solidFill>
              </a:rPr>
              <a:t> 1710-1711)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2485" y="5869343"/>
            <a:ext cx="3048000" cy="6305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Россия – громкие победы, большие потери (до 100 тыс.)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6717" y="5870442"/>
            <a:ext cx="2796539" cy="630551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Союзная Австрия – поражение на Дунае, сепаратный мир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5" idx="2"/>
          </p:cNvCxnSpPr>
          <p:nvPr/>
        </p:nvCxnSpPr>
        <p:spPr>
          <a:xfrm flipH="1">
            <a:off x="8708564" y="710567"/>
            <a:ext cx="672118" cy="5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685589" y="885826"/>
            <a:ext cx="695094" cy="4533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1"/>
          </p:cNvCxnSpPr>
          <p:nvPr/>
        </p:nvCxnSpPr>
        <p:spPr>
          <a:xfrm flipH="1">
            <a:off x="10083742" y="885826"/>
            <a:ext cx="1" cy="2933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5" y="1647842"/>
            <a:ext cx="6488464" cy="4058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12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0673"/>
            <a:ext cx="8596668" cy="103632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АННА ИОАННОВНА (1730-1740)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ВНЕШННЯЯ 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0" y="1930399"/>
            <a:ext cx="5455920" cy="1529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КАЗАХСТАН</a:t>
            </a:r>
          </a:p>
          <a:p>
            <a:pPr marL="0" indent="0">
              <a:buNone/>
            </a:pPr>
            <a:r>
              <a:rPr lang="ru-RU" dirty="0"/>
              <a:t>1731 – Анна Иоанновна подписала грамоту о принятии </a:t>
            </a:r>
            <a:r>
              <a:rPr lang="ru-RU" b="1" u="sng" dirty="0"/>
              <a:t>Младшего </a:t>
            </a:r>
            <a:r>
              <a:rPr lang="ru-RU" b="1" u="sng" dirty="0" err="1"/>
              <a:t>жуза</a:t>
            </a:r>
            <a:r>
              <a:rPr lang="ru-RU" b="1" u="sng" dirty="0"/>
              <a:t> </a:t>
            </a:r>
            <a:r>
              <a:rPr lang="ru-RU" dirty="0"/>
              <a:t>(орды) в российское подданство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19406"/>
            <a:ext cx="4848225" cy="3192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88996"/>
            <a:ext cx="4854416" cy="3279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256223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93" y="467740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кола_1\IMG_0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77" y="422275"/>
            <a:ext cx="10913534" cy="613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4186"/>
            <a:ext cx="8596668" cy="71628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АНТОНОВИЧ (1740-1741)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2240" y="931415"/>
            <a:ext cx="5166360" cy="51099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Регент – Бирон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9 ноября 1740 – государственный переворот (организатор А.И. Остерман, исполнитель – фельдмаршал Б.Х. Миних, глава русской армии): Миних арестовал Бирона (сослан в Сибирь)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Регентша – Анна Леопольдовна (болтала с фрейлинами вместо государственных дел)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Переворот сохранил влияние при дворе немцев во главе с </a:t>
            </a:r>
            <a:r>
              <a:rPr lang="ru-RU" dirty="0" err="1" smtClean="0">
                <a:solidFill>
                  <a:schemeClr val="tx1"/>
                </a:solidFill>
              </a:rPr>
              <a:t>Брауншвейгским</a:t>
            </a:r>
            <a:r>
              <a:rPr lang="ru-RU" dirty="0" smtClean="0">
                <a:solidFill>
                  <a:schemeClr val="tx1"/>
                </a:solidFill>
              </a:rPr>
              <a:t> семейством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Фактическая власть – Остермана. Отправил Миниха в отставку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Остерман – педантичный чиновник, а не государственный деятель по натуре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31415"/>
            <a:ext cx="2103120" cy="2502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931415"/>
            <a:ext cx="2103120" cy="2502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564863"/>
            <a:ext cx="1847850" cy="2476500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677334" y="6041363"/>
            <a:ext cx="2103120" cy="709957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Александр Иванович Остерман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35" y="3855720"/>
            <a:ext cx="3366135" cy="2716529"/>
          </a:xfrm>
          <a:prstGeom prst="rect">
            <a:avLst/>
          </a:prstGeom>
        </p:spPr>
      </p:pic>
      <p:sp>
        <p:nvSpPr>
          <p:cNvPr id="9" name="Горизонтальный свиток 8"/>
          <p:cNvSpPr/>
          <p:nvPr/>
        </p:nvSpPr>
        <p:spPr>
          <a:xfrm>
            <a:off x="3209925" y="3493012"/>
            <a:ext cx="2179320" cy="303329"/>
          </a:xfrm>
          <a:prstGeom prst="horizontalScroll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Анна Леопольдовна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1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300252"/>
            <a:ext cx="11382231" cy="12282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ЕЛИЗАВЕТА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ПЕТРОВНА (1741-1761)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</a:rPr>
              <a:t>«дщерь Петрова», единственная русская представительница династии Романовых, необыкновенно красива, имела 15 тысяч </a:t>
            </a:r>
            <a:r>
              <a:rPr lang="ru-RU" sz="1600" i="1" dirty="0" smtClean="0">
                <a:solidFill>
                  <a:schemeClr val="tx1"/>
                </a:solidFill>
              </a:rPr>
              <a:t>платьев, в </a:t>
            </a:r>
            <a:r>
              <a:rPr lang="ru-RU" sz="1600" i="1" dirty="0">
                <a:solidFill>
                  <a:schemeClr val="tx1"/>
                </a:solidFill>
              </a:rPr>
              <a:t>т</a:t>
            </a:r>
            <a:r>
              <a:rPr lang="ru-RU" sz="1600" i="1" dirty="0" smtClean="0">
                <a:solidFill>
                  <a:schemeClr val="tx1"/>
                </a:solidFill>
              </a:rPr>
              <a:t>ечение всего царствования не подписала ни одного смертного приговора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818" y="1656012"/>
            <a:ext cx="7233311" cy="315196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25 ноября 1741 – рота Преображенского полка арестовала </a:t>
            </a:r>
            <a:r>
              <a:rPr lang="ru-RU" dirty="0" err="1" smtClean="0">
                <a:solidFill>
                  <a:schemeClr val="tx1"/>
                </a:solidFill>
              </a:rPr>
              <a:t>Брауншвейгскую</a:t>
            </a:r>
            <a:r>
              <a:rPr lang="ru-RU" dirty="0" smtClean="0">
                <a:solidFill>
                  <a:schemeClr val="tx1"/>
                </a:solidFill>
              </a:rPr>
              <a:t> семью (Иван Антонович, Анна Леопольдовна, Антон Ульрих </a:t>
            </a:r>
            <a:r>
              <a:rPr lang="ru-RU" dirty="0" err="1" smtClean="0">
                <a:solidFill>
                  <a:schemeClr val="tx1"/>
                </a:solidFill>
              </a:rPr>
              <a:t>Брауншвейгский</a:t>
            </a:r>
            <a:r>
              <a:rPr lang="ru-RU" dirty="0" smtClean="0">
                <a:solidFill>
                  <a:schemeClr val="tx1"/>
                </a:solidFill>
              </a:rPr>
              <a:t>) и заключили в Петропавловскую крепость, затем отправили в Ригу для депортации в Германию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Арестованы </a:t>
            </a:r>
            <a:r>
              <a:rPr lang="ru-RU" dirty="0">
                <a:solidFill>
                  <a:schemeClr val="tx1"/>
                </a:solidFill>
              </a:rPr>
              <a:t>и сосланы в Сибирь Миних (в Березово), Остерман и др. </a:t>
            </a:r>
            <a:r>
              <a:rPr lang="ru-RU" dirty="0" smtClean="0">
                <a:solidFill>
                  <a:schemeClr val="tx1"/>
                </a:solidFill>
              </a:rPr>
              <a:t>немцы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Из Риги </a:t>
            </a:r>
            <a:r>
              <a:rPr lang="ru-RU" dirty="0" err="1" smtClean="0">
                <a:solidFill>
                  <a:schemeClr val="tx1"/>
                </a:solidFill>
              </a:rPr>
              <a:t>Брауншвейгское</a:t>
            </a:r>
            <a:r>
              <a:rPr lang="ru-RU" dirty="0" smtClean="0">
                <a:solidFill>
                  <a:schemeClr val="tx1"/>
                </a:solidFill>
              </a:rPr>
              <a:t> семейство отправили в село Холмогоры близ Архангельска, где оно и прожило свой век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Ивана </a:t>
            </a:r>
            <a:r>
              <a:rPr lang="ru-RU" dirty="0">
                <a:solidFill>
                  <a:schemeClr val="tx1"/>
                </a:solidFill>
              </a:rPr>
              <a:t>Антоновича </a:t>
            </a:r>
            <a:r>
              <a:rPr lang="ru-RU" dirty="0" smtClean="0">
                <a:solidFill>
                  <a:schemeClr val="tx1"/>
                </a:solidFill>
              </a:rPr>
              <a:t>держали в строгом заточении в Шлиссельбургской крепости 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1764 – подпоручик В. Я. Мирович из охраны пытался освободить Ивана Антоновича. Убит охранниками по указу «живого никому в руки не давать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8" y="1528550"/>
            <a:ext cx="3835241" cy="31380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2762" y="5008728"/>
            <a:ext cx="2497540" cy="15967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Конференция при Высочайшем дворе </a:t>
            </a:r>
            <a:r>
              <a:rPr lang="ru-RU" sz="1600" dirty="0" smtClean="0">
                <a:solidFill>
                  <a:schemeClr val="tx1"/>
                </a:solidFill>
              </a:rPr>
              <a:t>(подобие Верховного тайного совета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75630" y="4933211"/>
            <a:ext cx="2688609" cy="35484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Фавориты («</a:t>
            </a:r>
            <a:r>
              <a:rPr lang="ru-RU" sz="1600" dirty="0" err="1" smtClean="0">
                <a:solidFill>
                  <a:schemeClr val="tx1"/>
                </a:solidFill>
              </a:rPr>
              <a:t>галанты</a:t>
            </a:r>
            <a:r>
              <a:rPr lang="ru-RU" sz="1600" dirty="0" smtClean="0">
                <a:solidFill>
                  <a:schemeClr val="tx1"/>
                </a:solidFill>
              </a:rPr>
              <a:t>»)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6160" y="5597628"/>
            <a:ext cx="3780431" cy="964896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Алексей Разумовский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(сын бедного украинского казака и придворный певчий, стал графом и фельдмаршалом. Тайно обвенчались)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05249" y="5606272"/>
            <a:ext cx="1948447" cy="964896"/>
          </a:xfrm>
          <a:prstGeom prst="round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Иван Шувалов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(большая роль в государственных делах)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5075598" y="5314781"/>
            <a:ext cx="334826" cy="341195"/>
          </a:xfrm>
          <a:prstGeom prst="flowChartMerg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7254356" y="5314781"/>
            <a:ext cx="342101" cy="341195"/>
          </a:xfrm>
          <a:prstGeom prst="flowChartMerg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508171" y="5110632"/>
            <a:ext cx="2187958" cy="139298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конце жизни опасалась дворцового переворота, бодрствовала ночью, спала днем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8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82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ЕЛИЗАВЕТА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ПЕТРОВНА (1741-1761)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ВНУТРЕННЯЯ ПОЛИТИКА</a:t>
            </a:r>
            <a:endParaRPr lang="ru-RU" sz="24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1234" y="1790700"/>
            <a:ext cx="5273886" cy="216408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1"/>
                </a:solidFill>
              </a:rPr>
              <a:t>Восстановление петровских традиций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Сенат стал </a:t>
            </a:r>
            <a:r>
              <a:rPr lang="ru-RU" sz="1400" i="1" dirty="0" smtClean="0">
                <a:solidFill>
                  <a:schemeClr val="tx1"/>
                </a:solidFill>
              </a:rPr>
              <a:t>Правительствующим </a:t>
            </a:r>
            <a:r>
              <a:rPr lang="ru-RU" sz="1400" dirty="0" smtClean="0">
                <a:solidFill>
                  <a:schemeClr val="tx1"/>
                </a:solidFill>
              </a:rPr>
              <a:t>(главным после императрицы), пополнен русскими вельможами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Упорядочивались штаты центральных учреждений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Стеснялась коллегиальность, усиливалось единоначалие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Восстановлен прокурорский надзор (борьба с махинациями, казнокрадством, которая при немцах не велась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Отмена смертной казни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53624" y="4197641"/>
            <a:ext cx="5129106" cy="212696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Рост привилегий дворян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Помещикам дано право ссылать крестьян в Сибирь (сосланные засчитывались помещику как отданные государству рекруты)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Право продавать крестьян в рекруты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Указ об исключительном праве дворян владеть населенными землями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Передача казенных заводов (уральских) дворянам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1754 – дворянская монополия на винокурение</a:t>
            </a: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588" y="258019"/>
            <a:ext cx="1905000" cy="2400300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882640" y="1600200"/>
            <a:ext cx="2266720" cy="3291840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Реформы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области экономики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1753-1754 – отмена внутренних таможен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Протекционистский таможенный тариф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Сокращение казенных монополий для развития свободной конкуренции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276880" y="2707360"/>
            <a:ext cx="3661870" cy="2263140"/>
          </a:xfrm>
          <a:prstGeom prst="round2Diag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Подъем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промышленности и торговли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Возникли десятки металлургических заводов, суконных, парусно-полотняных, бумажных и текстильных мануфактур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Рост купеческого капитала, формирование национальной буржуазии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132424" y="5151120"/>
            <a:ext cx="5732146" cy="1303455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Религия и национальные отношения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Лютеранские храмы превращены в православные церкви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Репрессии против старообрядцев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Налог на бороды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Два указа о высылке из империи евреев, не принявших христианство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7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ЕЛИЗАВЕТА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ПЕТРОВНА (1741-1761)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ВНЕШНЯЯ </a:t>
            </a:r>
            <a:r>
              <a:rPr lang="ru-RU" sz="2400" dirty="0">
                <a:solidFill>
                  <a:schemeClr val="tx1"/>
                </a:solidFill>
              </a:rPr>
              <a:t>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6" y="1705970"/>
            <a:ext cx="11436824" cy="499508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1741-1743 – РУССКО-ШВЕДСКАЯ ВОЙНА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Цель Швеции – вернуть территории в Прибалтике, уступленные России по </a:t>
            </a:r>
            <a:r>
              <a:rPr lang="ru-RU" dirty="0" err="1" smtClean="0">
                <a:solidFill>
                  <a:schemeClr val="tx1"/>
                </a:solidFill>
              </a:rPr>
              <a:t>Ништадтскому</a:t>
            </a:r>
            <a:r>
              <a:rPr lang="ru-RU" dirty="0" smtClean="0">
                <a:solidFill>
                  <a:schemeClr val="tx1"/>
                </a:solidFill>
              </a:rPr>
              <a:t> миру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Русская армия под командованием </a:t>
            </a:r>
            <a:r>
              <a:rPr lang="ru-RU" dirty="0" err="1" smtClean="0">
                <a:solidFill>
                  <a:schemeClr val="tx1"/>
                </a:solidFill>
              </a:rPr>
              <a:t>фельд</a:t>
            </a:r>
            <a:r>
              <a:rPr lang="ru-RU" dirty="0" smtClean="0">
                <a:solidFill>
                  <a:schemeClr val="tx1"/>
                </a:solidFill>
              </a:rPr>
              <a:t>-маршала П.П. </a:t>
            </a:r>
            <a:r>
              <a:rPr lang="ru-RU" dirty="0" err="1" smtClean="0">
                <a:solidFill>
                  <a:schemeClr val="tx1"/>
                </a:solidFill>
              </a:rPr>
              <a:t>Ласси</a:t>
            </a:r>
            <a:r>
              <a:rPr lang="ru-RU" dirty="0" smtClean="0">
                <a:solidFill>
                  <a:schemeClr val="tx1"/>
                </a:solidFill>
              </a:rPr>
              <a:t> нанесла ряд поражений шведам в Финляндии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Результат: Швеция запросила мира и отказалась от территориальных притязаний</a:t>
            </a:r>
          </a:p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1756-1763 –СЕМИЛЕТНЯЯ ВОЙНА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Антипрусская</a:t>
            </a:r>
            <a:r>
              <a:rPr lang="ru-RU" dirty="0" smtClean="0">
                <a:solidFill>
                  <a:schemeClr val="tx1"/>
                </a:solidFill>
              </a:rPr>
              <a:t> коалиция: Франция, Австрия, Швеция, Россия. Притязания Пруссии на восточноевропейские территории угрожали интересам России в Польше и Прибалтике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Август 1757 – победа России у деревни </a:t>
            </a:r>
            <a:r>
              <a:rPr lang="ru-RU" b="1" u="sng" dirty="0" smtClean="0">
                <a:solidFill>
                  <a:schemeClr val="tx1"/>
                </a:solidFill>
              </a:rPr>
              <a:t>Гросс-</a:t>
            </a:r>
            <a:r>
              <a:rPr lang="ru-RU" b="1" u="sng" dirty="0" err="1" smtClean="0">
                <a:solidFill>
                  <a:schemeClr val="tx1"/>
                </a:solidFill>
              </a:rPr>
              <a:t>Егерсдорф</a:t>
            </a:r>
            <a:r>
              <a:rPr lang="ru-RU" dirty="0" smtClean="0">
                <a:solidFill>
                  <a:schemeClr val="tx1"/>
                </a:solidFill>
              </a:rPr>
              <a:t> (С.Ф. Апраксин, Петр Алексеевич Румянцев)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Заболела Елизавета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– С.Ф. Апраксин отвел войска на зимние квартиры в Курляндию и Лифляндию (ожидалось воцарение Петра </a:t>
            </a:r>
            <a:r>
              <a:rPr lang="en-US" dirty="0" smtClean="0">
                <a:solidFill>
                  <a:schemeClr val="tx1"/>
                </a:solidFill>
              </a:rPr>
              <a:t>III</a:t>
            </a:r>
            <a:r>
              <a:rPr lang="ru-RU" dirty="0" smtClean="0">
                <a:solidFill>
                  <a:schemeClr val="tx1"/>
                </a:solidFill>
              </a:rPr>
              <a:t>). После выздоровления Елизавета отдала Апраксина под суд и назначила главнокомандующим В.В. </a:t>
            </a:r>
            <a:r>
              <a:rPr lang="ru-RU" dirty="0" err="1" smtClean="0">
                <a:solidFill>
                  <a:schemeClr val="tx1"/>
                </a:solidFill>
              </a:rPr>
              <a:t>Фермора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Январь - 1758 - Заняты Кенигсберг, Восточная Пруссия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Август 1758 - сражение у деревни </a:t>
            </a:r>
            <a:r>
              <a:rPr lang="ru-RU" dirty="0" err="1" smtClean="0">
                <a:solidFill>
                  <a:schemeClr val="tx1"/>
                </a:solidFill>
              </a:rPr>
              <a:t>Цорндорф</a:t>
            </a:r>
            <a:r>
              <a:rPr lang="ru-RU" dirty="0" smtClean="0">
                <a:solidFill>
                  <a:schemeClr val="tx1"/>
                </a:solidFill>
              </a:rPr>
              <a:t> с неопределенными результатами. В.В. </a:t>
            </a:r>
            <a:r>
              <a:rPr lang="ru-RU" dirty="0" err="1" smtClean="0">
                <a:solidFill>
                  <a:schemeClr val="tx1"/>
                </a:solidFill>
              </a:rPr>
              <a:t>Фермора</a:t>
            </a:r>
            <a:r>
              <a:rPr lang="ru-RU" dirty="0" smtClean="0">
                <a:solidFill>
                  <a:schemeClr val="tx1"/>
                </a:solidFill>
              </a:rPr>
              <a:t> сменил П.С. Салтыков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Август 1759 – генеральное сражение у деревни </a:t>
            </a:r>
            <a:r>
              <a:rPr lang="ru-RU" b="1" u="sng" dirty="0" err="1" smtClean="0">
                <a:solidFill>
                  <a:schemeClr val="tx1"/>
                </a:solidFill>
              </a:rPr>
              <a:t>Кунерсдорф</a:t>
            </a:r>
            <a:r>
              <a:rPr lang="ru-RU" dirty="0" smtClean="0">
                <a:solidFill>
                  <a:schemeClr val="tx1"/>
                </a:solidFill>
              </a:rPr>
              <a:t>. Победа России, Фридрих 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 едва не попал в плен. Берлин готовился к капитуляции, вывезли семью короля и архивы. П.С. Салтыков заболел, его сменил В.В. </a:t>
            </a:r>
            <a:r>
              <a:rPr lang="ru-RU" dirty="0" err="1" smtClean="0">
                <a:solidFill>
                  <a:schemeClr val="tx1"/>
                </a:solidFill>
              </a:rPr>
              <a:t>Фермор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Октябрь 1760 – занят </a:t>
            </a:r>
            <a:r>
              <a:rPr lang="ru-RU" b="1" u="sng" dirty="0" smtClean="0">
                <a:solidFill>
                  <a:schemeClr val="tx1"/>
                </a:solidFill>
              </a:rPr>
              <a:t>Берлин</a:t>
            </a:r>
            <a:r>
              <a:rPr lang="ru-RU" dirty="0" smtClean="0">
                <a:solidFill>
                  <a:schemeClr val="tx1"/>
                </a:solidFill>
              </a:rPr>
              <a:t> (отряд генерала З.Г. </a:t>
            </a:r>
            <a:r>
              <a:rPr lang="ru-RU" dirty="0" err="1" smtClean="0">
                <a:solidFill>
                  <a:schemeClr val="tx1"/>
                </a:solidFill>
              </a:rPr>
              <a:t>Чернышова</a:t>
            </a:r>
            <a:r>
              <a:rPr lang="ru-RU" dirty="0" smtClean="0">
                <a:solidFill>
                  <a:schemeClr val="tx1"/>
                </a:solidFill>
              </a:rPr>
              <a:t>), оставлен из-за несогласованности действий австрийской и русской армий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25 декабря 1761 скончалась Елизавета Петровна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Март 1762 – Петр </a:t>
            </a:r>
            <a:r>
              <a:rPr lang="en-US" dirty="0" smtClean="0">
                <a:solidFill>
                  <a:schemeClr val="tx1"/>
                </a:solidFill>
              </a:rPr>
              <a:t>III </a:t>
            </a:r>
            <a:r>
              <a:rPr lang="ru-RU" dirty="0" smtClean="0">
                <a:solidFill>
                  <a:schemeClr val="tx1"/>
                </a:solidFill>
              </a:rPr>
              <a:t>заключил перемирие с обожаемым им Фридрихом</a:t>
            </a:r>
            <a:r>
              <a:rPr lang="en-US" dirty="0" smtClean="0">
                <a:solidFill>
                  <a:schemeClr val="tx1"/>
                </a:solidFill>
              </a:rPr>
              <a:t> II</a:t>
            </a:r>
            <a:r>
              <a:rPr lang="ru-RU" dirty="0" smtClean="0">
                <a:solidFill>
                  <a:schemeClr val="tx1"/>
                </a:solidFill>
              </a:rPr>
              <a:t>. По мирному договору Пруссия получила обратно все свои земли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22" y="316031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6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8168"/>
            <a:ext cx="8596668" cy="94624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(17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-176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«</a:t>
            </a:r>
            <a:r>
              <a:rPr lang="ru-RU" sz="1600" i="1" dirty="0" err="1" smtClean="0">
                <a:solidFill>
                  <a:schemeClr val="tx1"/>
                </a:solidFill>
              </a:rPr>
              <a:t>Голштинский</a:t>
            </a:r>
            <a:r>
              <a:rPr lang="ru-RU" sz="1600" i="1" dirty="0" smtClean="0">
                <a:solidFill>
                  <a:schemeClr val="tx1"/>
                </a:solidFill>
              </a:rPr>
              <a:t> чертушка» /Елизавета Петровна/. 186 дней на троне</a:t>
            </a:r>
            <a:endParaRPr lang="ru-RU" sz="1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145" y="1702890"/>
            <a:ext cx="4981433" cy="475250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1742 - Прибыл в Россию в 14 лет. Не образован, не воспитан, склонен к картам и попойкам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Жена – Софья-Августа-Фредерика, принцесса </a:t>
            </a:r>
            <a:r>
              <a:rPr lang="ru-RU" sz="1400" dirty="0" err="1" smtClean="0">
                <a:solidFill>
                  <a:schemeClr val="tx1"/>
                </a:solidFill>
              </a:rPr>
              <a:t>ангальт-цербстская</a:t>
            </a:r>
            <a:r>
              <a:rPr lang="ru-RU" sz="1400" dirty="0" smtClean="0">
                <a:solidFill>
                  <a:schemeClr val="tx1"/>
                </a:solidFill>
              </a:rPr>
              <a:t>. Честолюбивая, </a:t>
            </a:r>
            <a:r>
              <a:rPr lang="ru-RU" sz="1400" dirty="0">
                <a:solidFill>
                  <a:schemeClr val="tx1"/>
                </a:solidFill>
              </a:rPr>
              <a:t>д</a:t>
            </a:r>
            <a:r>
              <a:rPr lang="ru-RU" sz="1400" dirty="0" smtClean="0">
                <a:solidFill>
                  <a:schemeClr val="tx1"/>
                </a:solidFill>
              </a:rPr>
              <a:t>альновидная, энергичная, хорошо образованная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1742 – </a:t>
            </a:r>
            <a:r>
              <a:rPr lang="ru-RU" sz="1400" b="1" dirty="0" smtClean="0">
                <a:solidFill>
                  <a:schemeClr val="tx1"/>
                </a:solidFill>
              </a:rPr>
              <a:t>Манифест о вольности дворянской</a:t>
            </a:r>
            <a:r>
              <a:rPr lang="ru-RU" sz="1400" dirty="0" smtClean="0">
                <a:solidFill>
                  <a:schemeClr val="tx1"/>
                </a:solidFill>
              </a:rPr>
              <a:t> (дворяне освобождены от обязательной службы)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Подготовлен проект о секуляризации церковных земель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Подготовлен указ о ликвидации Тайной канцелярии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Прекращено преследование раскольников. Провозглашен принцип веротерпимости в России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Промышленники лишены права покупать крепостных крестьян к мануфактурам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28 июня 1762 – государственный переворот. Организаторы: пятеро братьев Орловых во главе с Григорием, Григорий Александрович Потемкин.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Гвардия присягнула Екатерине. В Зимнем дворце она приняла титул самодержавной императрицы и присягу Сената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Петр </a:t>
            </a:r>
            <a:r>
              <a:rPr lang="en-US" sz="1400" dirty="0" smtClean="0">
                <a:solidFill>
                  <a:schemeClr val="tx1"/>
                </a:solidFill>
              </a:rPr>
              <a:t>III</a:t>
            </a:r>
            <a:r>
              <a:rPr lang="ru-RU" sz="1400" dirty="0" smtClean="0">
                <a:solidFill>
                  <a:schemeClr val="tx1"/>
                </a:solidFill>
              </a:rPr>
              <a:t> отказался от трона и попросил отпустить его в </a:t>
            </a:r>
            <a:r>
              <a:rPr lang="ru-RU" sz="1400" dirty="0" err="1" smtClean="0">
                <a:solidFill>
                  <a:schemeClr val="tx1"/>
                </a:solidFill>
              </a:rPr>
              <a:t>Голштинию</a:t>
            </a:r>
            <a:r>
              <a:rPr lang="ru-RU" sz="1400" dirty="0" smtClean="0">
                <a:solidFill>
                  <a:schemeClr val="tx1"/>
                </a:solidFill>
              </a:rPr>
              <a:t>. Арестован и препровожден в загородный дворец на мысе Ропша. Через 7 дней погиб при невыясненных обстоятельствах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02890"/>
            <a:ext cx="3144292" cy="4338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61" y="328168"/>
            <a:ext cx="2702004" cy="3602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62" y="4053465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74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7160"/>
            <a:ext cx="10661226" cy="75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Тестирование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80110"/>
            <a:ext cx="11418570" cy="561212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“Царь - высокий мужчина с прекрасным лицом, хорошо сложен, с большой быстротой ума, в ответах скор и определенен, жаль только, что ему не достает полной светской утонченности. Он показал нам руки и дал нам ощупать, как они загрубели от работ” - так выглядел в глазах иностранцев: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Алексей Михайлович,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Петр I,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Петр II,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Петр III. </a:t>
            </a:r>
          </a:p>
          <a:p>
            <a:pPr marL="72000" indent="-72000" algn="just">
              <a:lnSpc>
                <a:spcPct val="120000"/>
              </a:lnSpc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indent="-7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“Лишь подписав кондиции”, она могла стать Российской императрицей: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Екатерина I,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Анна Иоанновна,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Анна Леопольдовна,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Елизавета Петровна. </a:t>
            </a:r>
          </a:p>
          <a:p>
            <a:pPr marL="72000" indent="-72000" algn="just">
              <a:lnSpc>
                <a:spcPct val="120000"/>
              </a:lnSpc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indent="-7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Курляндский дворянин, отличавшийся высокомерностью, грубостью, игравший при дворе императрицы Анны Иоанновны главную роль. Его имя стало нарицательным, им иногда называют весь период 1730-1740гг.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К.Фридрих,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А.И.Остерман,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Э.И.Бирон,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А.П.Волынский. </a:t>
            </a:r>
          </a:p>
          <a:p>
            <a:pPr marL="72000" indent="-72000" algn="just">
              <a:lnSpc>
                <a:spcPct val="120000"/>
              </a:lnSpc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00" indent="-7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призыва к солдатам в казармах Преображенского полка служить ей, как её отцу, и ареста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Брауншвейгской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фамилии началось 20-летнее царствование: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Анны Леопольдовны,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Елизаветы Петровны,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Екатерины II, </a:t>
            </a:r>
          </a:p>
          <a:p>
            <a:pPr marL="72000" lvl="0" indent="-72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Анны Иоанновны.</a:t>
            </a:r>
          </a:p>
          <a:p>
            <a:pPr marL="72000" indent="-72000"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7170"/>
            <a:ext cx="10124016" cy="7886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нового материала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85850"/>
            <a:ext cx="10809816" cy="54178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Итак, выслушав, как с1725 по 1762 год прошла  череда правителей, давайте сделаем вывод, почему  на престоле находятся  женщины и дети?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Дворяне в борьбе за власть со старой знатью хотят получить больше привилегий, поэтому им выгоднее,  чтобы на престоле оказывались люди, мало интересующиеся политикой, не способные управлять.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Попробуем ответить на вопрос, поставленный в начале урока: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 Почему стало возможным восхождение правителей на российский престол в результате дворцовых переворотов?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Петр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создал разветвленный административный аппарат, даже самый слабый монарх, младенец мог править империей, сидеть на российском престоле, опираясь на этот административный аппарат.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Т. е. правитель оказывался марионеткой в руках политических сил.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Нельзя отрицать помощи гвардейских полков, они в одну ночь могли решить судьбу российской империи на годы и десятилетия вперед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0030"/>
            <a:ext cx="8596668" cy="8343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" y="1131570"/>
            <a:ext cx="9784080" cy="5337809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Вот и подошел к концу наш сегодняшний урок на очень не простую тему «Эпоха Дворцовых переворотов». Нам удалось выполнить все поставленные цели.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усвоение обучающимися основных понятий, дат, правителей эпохи дворцовых переворотов, общих черт эпохи.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урока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системы знаний о причинах и последствиях дворцовых переворотов и умений их объяснять; 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исторического мышления — способности рассматривать события и явления с точки зрения их исторической обусловленности, сопоставлять различные версии и оценки исторических событий и личностей, определять собственное отношение к дискуссионным проблемам прошлого и современности;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умения анализировать историческую информацию, представленную в разных знаковых системах (текст, карта, схема)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Мультимедийный проектор, экран, компьютер;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Презентация «Эпоха Дворцовых переворотов»;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Учебники, дидактический и раздаточный материал.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урока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«Мой друг, таков был век суровый…», </a:t>
            </a:r>
          </a:p>
          <a:p>
            <a:pPr algn="just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так говорил А.С.Пушкин                 об эпохе, которую мы с вами сегодня изучим.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 учащихся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748790"/>
            <a:ext cx="8596668" cy="4686299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Каковы были итоги Северной войны?</a:t>
            </a: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 чем вы видите причины победы России в этой войне?</a:t>
            </a: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Как долго продолжалась Северная война?</a:t>
            </a: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 каком городе был подписан мирный договор между Россией и Швецией?</a:t>
            </a: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Охарактеризуйте личность Петра Великого.</a:t>
            </a: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«Птенцы гнезда Петрова». Кто они?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1450"/>
            <a:ext cx="8596668" cy="925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учителя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890" y="1074420"/>
            <a:ext cx="11041380" cy="5440680"/>
          </a:xfrm>
        </p:spPr>
        <p:txBody>
          <a:bodyPr>
            <a:noAutofit/>
          </a:bodyPr>
          <a:lstStyle/>
          <a:p>
            <a:pPr indent="-36000">
              <a:spcBef>
                <a:spcPts val="6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Тема сегодняшнего урока – «Эпоха Дворцовых переворотов».</a:t>
            </a:r>
          </a:p>
          <a:p>
            <a:pPr indent="-36000">
              <a:spcBef>
                <a:spcPts val="6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Сегодня на уроке:</a:t>
            </a:r>
          </a:p>
          <a:p>
            <a:pPr lvl="0" indent="-36000">
              <a:spcBef>
                <a:spcPts val="6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Узнаем, что такое дворцовые перевороты, в чем их сущность.</a:t>
            </a:r>
          </a:p>
          <a:p>
            <a:pPr lvl="0" indent="-36000">
              <a:spcBef>
                <a:spcPts val="6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Познакомимся с причинами дворцовых переворотов.</a:t>
            </a:r>
          </a:p>
          <a:p>
            <a:pPr indent="-36000">
              <a:spcBef>
                <a:spcPts val="6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Узнаем, как происходили дворцовые перевороты, сколько их было, кто в  результате переворотов пришел к власти. Узнаем, почему этот период времени имел другое название - «Женщины на троне».</a:t>
            </a:r>
          </a:p>
          <a:p>
            <a:pPr indent="-36000">
              <a:spcBef>
                <a:spcPts val="6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Запишите тему и план урока.</a:t>
            </a:r>
          </a:p>
          <a:p>
            <a:pPr indent="-36000">
              <a:spcBef>
                <a:spcPts val="600"/>
              </a:spcBef>
              <a:buNone/>
            </a:pP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   И мне бы хотелось, чтобы в конце урока вы попытались ответить на следующий вопрос: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6000">
              <a:spcBef>
                <a:spcPts val="600"/>
              </a:spcBef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 1725-1762гг на российском престоле менялись правители. Все они восходили на престол в результате дворцовых переворотов. Почему это стало возможным?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6000">
              <a:spcBef>
                <a:spcPts val="60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вас на рабочих местах лежат таблицы, которые нужно заполнить в течение урока, а в конце урока посмотрим, что вышло.</a:t>
            </a:r>
          </a:p>
          <a:p>
            <a:pPr indent="-36000">
              <a:spcBef>
                <a:spcPts val="600"/>
              </a:spcBef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«До чего же мы дожили, Россияне!                                                                                                                                  </a:t>
            </a:r>
          </a:p>
          <a:p>
            <a:pPr indent="-36000">
              <a:spcBef>
                <a:spcPts val="6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Что же Что же сие есть?                                                                                                                                                                             </a:t>
            </a:r>
          </a:p>
          <a:p>
            <a:pPr indent="-36000">
              <a:spcBef>
                <a:spcPts val="6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Что видим? Что делаем?                               </a:t>
            </a:r>
          </a:p>
          <a:p>
            <a:pPr indent="-36000">
              <a:spcBef>
                <a:spcPts val="6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Петра Великого погребаем»! </a:t>
            </a:r>
          </a:p>
          <a:p>
            <a:pPr indent="-36000">
              <a:spcBef>
                <a:spcPts val="60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Цитата из речи  Ф. Прокоповича на похоронах Петра Великого</a:t>
            </a:r>
          </a:p>
          <a:p>
            <a:pPr indent="-36000">
              <a:spcBef>
                <a:spcPts val="600"/>
              </a:spcBef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4320"/>
            <a:ext cx="8596668" cy="12230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Сообщение учащегося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Сладкова Дениса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«Императрица Екатерина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" y="1508760"/>
            <a:ext cx="11612880" cy="508634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			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Царствовала Екатерина не долго, всего лишь 2 года и, завещав престол внуку Петра, умерла».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 престол по завещанию императрицы Екатерины I вступил Петр Алексеевич внук Петра I. В первые месяцы правления царя влияние князя Меншикова достигло своего пика. Он получил звание генералиссимуса, увеличил свои и без того баснословные богатства. Но постепенно против него сплотилась вся знать. Чтобы не потерять влияния при новом государе, Меншиков немедленно обручил Петра со своей дочерью Марией и вскоре удалил от двора неугодных. Самовластие и заносчивость временщика раздражали придворных. Да и сам молодой император не любил Меншикова. Этим воспользовались князья Долгорукие, убедившие Петра арестовать Меншикова. Меншиков вместе с семейством был сослан в Сибирь, а все его имущество конфисковано.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Падение всесильного Меншикова усилило позиции Долгоруких. Теперь царской невестой стала Екатерина Долгорукая. Молодого императора всячески старались «уберечь» от государственных дел, предлагая ему охоты, балы и пиры. Россия все дальше уходила от свершений и планов Петра Великого. Петр II объявил себя противником преобразований Петра I и ликвидировал созданные дедом учреждения. Вся полнота власти перешла к Верховному тайному совету. Иностранные послы писали, что "все в России в страшном беспорядке". Верховный тайный совет собирался редко, а Петр II предавался развлечениям и не заботился о делах государственных. Из 21 месяца (с февраля 1728 по ноябрь 1729 г.) восемь месяцев он провел в выездах на охоту. Страной от его имени правили Долгорукие. В начале 1728 г. двор переехал в Москву, где в 1730 г. должна была состояться коронация и свадьба Петра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Однако на очередной охоте царь простудился (говорили и об оспе, косившей тогда московский люд) и умер как раз в тот день, когда должна была состояться свадьба. С его смертью пресеклась мужская линия династии Романовых. Вновь со всей остротой встал вопрос о престолонаследии. Долгорукие предприняли попытку провозгласить императрицей невесту Петра, но их никто не поддержал. Реальная власть на время оказалась в руках Верховного Тайного совета.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1159</TotalTime>
  <Words>2479</Words>
  <Application>Microsoft Office PowerPoint</Application>
  <PresentationFormat>Произвольный</PresentationFormat>
  <Paragraphs>353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Грань</vt:lpstr>
      <vt:lpstr>ЭПОХА ДВОРЦОВЫХ ПЕРЕВОРОТОВ  Урок истории в 11 классе Учитель: Бриндин И.Е.</vt:lpstr>
      <vt:lpstr>Слайд 2</vt:lpstr>
      <vt:lpstr>Цель урока</vt:lpstr>
      <vt:lpstr>Задачи урока</vt:lpstr>
      <vt:lpstr>Оборудование</vt:lpstr>
      <vt:lpstr>Ход урока</vt:lpstr>
      <vt:lpstr>Опрос учащихся</vt:lpstr>
      <vt:lpstr>Слово учителя</vt:lpstr>
      <vt:lpstr>Сообщение учащегося Сладкова Дениса «Императрица Екатерина I»</vt:lpstr>
      <vt:lpstr>ГЕНЕАЛОГИЧЕСКОЕ ДРЕВО</vt:lpstr>
      <vt:lpstr>НАСЛЕДОВАНИЕ ПРЕСТОЛА</vt:lpstr>
      <vt:lpstr>ЕКАТЕРИНА I (1725-1727)  женщина «слабая и роскошная» /историк Щербатов/</vt:lpstr>
      <vt:lpstr>ЕКАТЕРИНА I (1725-1727) ВЕРХОВНИКИ</vt:lpstr>
      <vt:lpstr>ПЕТР II (1727-1730) Рослый красавец с жестоким сердцем, посредственным умом и огромным властолюбием. Пропадал на охоте по три-четыре месяца в году. </vt:lpstr>
      <vt:lpstr>АННА ИОАННОВНА (1730-1740) Выдана замуж за герцога Курляндского, тут же овдовела, 20 лет прожила среди курляндских дворян Полностью зависела от политической и материальной поддержки России «Государыня у нас дура, и как-де ни докладываешь, резолюции от нее никакой не добьешься» /кабинет-министр А.П. Волынский/ ВОССТАНОВЛЕНИЕ САМОДЕРЖАВИЯ</vt:lpstr>
      <vt:lpstr>АННА ИОАННОВНА (1730-1740) ВНУТРЕННЯЯ ПОЛИТИКА</vt:lpstr>
      <vt:lpstr>АННА ИОАННОВНА (1730-1740) ВНЕШННЯЯ ПОЛИТИКА</vt:lpstr>
      <vt:lpstr>АННА ИОАННОВНА (1730-1740) ВНЕШННЯЯ ПОЛИТИКА 1735-1739 – РУССКО-ТУРЕЦКАЯ ВОЙНА</vt:lpstr>
      <vt:lpstr>АННА ИОАННОВНА (1730-1740) ВНЕШННЯЯ ПОЛИТИКА</vt:lpstr>
      <vt:lpstr>ИВАН VI АНТОНОВИЧ (1740-1741)</vt:lpstr>
      <vt:lpstr>ЕЛИЗАВЕТА I ПЕТРОВНА (1741-1761) «дщерь Петрова», единственная русская представительница династии Романовых, необыкновенно красива, имела 15 тысяч платьев, в течение всего царствования не подписала ни одного смертного приговора</vt:lpstr>
      <vt:lpstr>ЕЛИЗАВЕТА I ПЕТРОВНА (1741-1761) ВНУТРЕННЯЯ ПОЛИТИКА</vt:lpstr>
      <vt:lpstr>ЕЛИЗАВЕТА I ПЕТРОВНА (1741-1761) ВНЕШНЯЯ ПОЛИТИКА</vt:lpstr>
      <vt:lpstr>ПЕТР III (1761-1762) «Голштинский чертушка» /Елизавета Петровна/. 186 дней на троне</vt:lpstr>
      <vt:lpstr>Тестирование</vt:lpstr>
      <vt:lpstr>Закрепление нового материала</vt:lpstr>
      <vt:lpstr>Итог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ДВОРЦОВЫХ ПЕРЕВОРОТОВ</dc:title>
  <dc:creator>Мой</dc:creator>
  <cp:lastModifiedBy>user</cp:lastModifiedBy>
  <cp:revision>127</cp:revision>
  <dcterms:created xsi:type="dcterms:W3CDTF">2015-01-31T14:17:26Z</dcterms:created>
  <dcterms:modified xsi:type="dcterms:W3CDTF">2025-01-20T14:10:57Z</dcterms:modified>
</cp:coreProperties>
</file>