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9" r:id="rId13"/>
    <p:sldId id="275" r:id="rId14"/>
    <p:sldId id="270" r:id="rId15"/>
    <p:sldId id="271" r:id="rId16"/>
    <p:sldId id="272" r:id="rId17"/>
    <p:sldId id="273" r:id="rId18"/>
    <p:sldId id="27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7200" y="0"/>
            <a:ext cx="4876800" cy="67056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Литературная гостиная «Он поэт родной земли» (по творчеству С.Есенина)</a:t>
            </a:r>
            <a:br>
              <a:rPr lang="ru-RU" b="1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i="1" dirty="0" smtClean="0"/>
              <a:t>Подготовила и провела:</a:t>
            </a:r>
            <a:br>
              <a:rPr lang="ru-RU" sz="2400" b="1" i="1" dirty="0" smtClean="0"/>
            </a:br>
            <a:r>
              <a:rPr lang="ru-RU" sz="2400" b="1" i="1" dirty="0" smtClean="0"/>
              <a:t> учитель русского языка и литературы </a:t>
            </a:r>
            <a:r>
              <a:rPr lang="ru-RU" sz="2400" b="1" i="1" dirty="0" smtClean="0"/>
              <a:t>УКП при </a:t>
            </a:r>
            <a:r>
              <a:rPr lang="ru-RU" sz="2400" b="1" i="1" dirty="0" smtClean="0"/>
              <a:t>ИК-5 </a:t>
            </a:r>
            <a:r>
              <a:rPr lang="ru-RU" sz="2400" b="1" i="1" dirty="0" err="1" smtClean="0"/>
              <a:t>Алькина</a:t>
            </a:r>
            <a:r>
              <a:rPr lang="ru-RU" sz="2400" b="1" i="1" dirty="0" smtClean="0"/>
              <a:t> Н.А.</a:t>
            </a:r>
            <a:endParaRPr lang="ru-RU" sz="2400" b="1" i="1" dirty="0"/>
          </a:p>
        </p:txBody>
      </p:sp>
      <p:pic>
        <p:nvPicPr>
          <p:cNvPr id="6" name="Содержимое 5" descr="article3875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838200"/>
            <a:ext cx="4418429" cy="5105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u-RU" dirty="0" smtClean="0"/>
              <a:t>Гибель поэта</a:t>
            </a:r>
            <a:endParaRPr lang="ru-RU" dirty="0"/>
          </a:p>
        </p:txBody>
      </p:sp>
      <p:pic>
        <p:nvPicPr>
          <p:cNvPr id="4" name="Содержимое 3" descr="video-stihi-foto-i-biografija-sergeja-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895600"/>
            <a:ext cx="6773333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9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Трава, тяжелая от пыли,</a:t>
            </a:r>
          </a:p>
          <a:p>
            <a:r>
              <a:rPr lang="ru-RU" sz="2800" b="1" dirty="0" smtClean="0"/>
              <a:t>Ночь в проводах жужжит, как шмель.</a:t>
            </a:r>
          </a:p>
          <a:p>
            <a:r>
              <a:rPr lang="ru-RU" sz="2800" b="1" dirty="0" smtClean="0"/>
              <a:t>А ведь Есенина убили,</a:t>
            </a:r>
          </a:p>
          <a:p>
            <a:r>
              <a:rPr lang="ru-RU" sz="2800" b="1" dirty="0" smtClean="0"/>
              <a:t>Не вызвав даже на дуэль!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Стихотворение «Собаке Качалова»</a:t>
            </a:r>
            <a:endParaRPr lang="ru-RU" dirty="0"/>
          </a:p>
        </p:txBody>
      </p:sp>
      <p:pic>
        <p:nvPicPr>
          <p:cNvPr id="4" name="Содержимое 3" descr="89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3781798" cy="4830764"/>
          </a:xfrm>
        </p:spPr>
      </p:pic>
      <p:sp>
        <p:nvSpPr>
          <p:cNvPr id="5" name="Прямоугольник 4"/>
          <p:cNvSpPr/>
          <p:nvPr/>
        </p:nvSpPr>
        <p:spPr>
          <a:xfrm>
            <a:off x="4114800" y="12954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/>
              <a:t>Пожалуйста, голубчик, не лижись.</a:t>
            </a:r>
          </a:p>
          <a:p>
            <a:r>
              <a:rPr lang="ru-RU" sz="3200" b="1" i="1" dirty="0" smtClean="0"/>
              <a:t>Пойми со мной хоть самое простое.</a:t>
            </a:r>
          </a:p>
          <a:p>
            <a:r>
              <a:rPr lang="ru-RU" sz="3200" b="1" i="1" dirty="0" smtClean="0"/>
              <a:t>Ведь ты не знаешь, что такое жизнь,</a:t>
            </a:r>
          </a:p>
          <a:p>
            <a:r>
              <a:rPr lang="ru-RU" sz="3200" b="1" i="1" dirty="0" smtClean="0"/>
              <a:t>Не знаешь ты, что жить на свете стоит.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ru-RU" b="1" i="1" dirty="0" smtClean="0"/>
              <a:t>Галина </a:t>
            </a:r>
            <a:r>
              <a:rPr lang="ru-RU" b="1" i="1" dirty="0" err="1" smtClean="0"/>
              <a:t>Бениславская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066800"/>
            <a:ext cx="4572000" cy="5334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Галя </a:t>
            </a:r>
            <a:r>
              <a:rPr lang="ru-RU" b="1" dirty="0" err="1" smtClean="0"/>
              <a:t>Бениславская</a:t>
            </a:r>
            <a:r>
              <a:rPr lang="ru-RU" b="1" dirty="0" smtClean="0"/>
              <a:t>, умная и глубокая, любила Есенина преданно и беззаветно. Есенин отвечал большим дружеским чувством. Он никогда не кривил душою. Любя и ценя Галину как редчайшего своего друга, он в то же время в марте 1925 года написал ей короткое письмо: “Милая Галя! Вы мне близки как друг, но я нисколько не люблю вас как женщину”.</a:t>
            </a:r>
            <a:endParaRPr lang="ru-RU" b="1" dirty="0"/>
          </a:p>
        </p:txBody>
      </p:sp>
      <p:pic>
        <p:nvPicPr>
          <p:cNvPr id="26626" name="Picture 2" descr="http://shagtree.com/0/41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926174" cy="4908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b="1" i="1" dirty="0" smtClean="0"/>
              <a:t>Софья Толстая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990600"/>
            <a:ext cx="5105400" cy="5715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b="1" i="1" dirty="0" smtClean="0"/>
              <a:t>Подруга охладевших лет,</a:t>
            </a:r>
            <a:br>
              <a:rPr lang="ru-RU" b="1" i="1" dirty="0" smtClean="0"/>
            </a:br>
            <a:r>
              <a:rPr lang="ru-RU" b="1" i="1" dirty="0" smtClean="0"/>
              <a:t>   Не называй игру любовью.</a:t>
            </a:r>
            <a:br>
              <a:rPr lang="ru-RU" b="1" i="1" dirty="0" smtClean="0"/>
            </a:br>
            <a:r>
              <a:rPr lang="ru-RU" b="1" i="1" dirty="0" smtClean="0"/>
              <a:t>   Пусть лучше этот лунный свет</a:t>
            </a:r>
            <a:br>
              <a:rPr lang="ru-RU" b="1" i="1" dirty="0" smtClean="0"/>
            </a:br>
            <a:r>
              <a:rPr lang="ru-RU" b="1" i="1" dirty="0" smtClean="0"/>
              <a:t>   Ко мне струится к изголовью.</a:t>
            </a:r>
            <a:br>
              <a:rPr lang="ru-RU" b="1" i="1" dirty="0" smtClean="0"/>
            </a:br>
            <a:r>
              <a:rPr lang="ru-RU" b="1" i="1" dirty="0" smtClean="0"/>
              <a:t>   Пусть искаженные черты</a:t>
            </a:r>
            <a:br>
              <a:rPr lang="ru-RU" b="1" i="1" dirty="0" smtClean="0"/>
            </a:br>
            <a:r>
              <a:rPr lang="ru-RU" b="1" i="1" dirty="0" smtClean="0"/>
              <a:t>   Он обрисовывает смело, —</a:t>
            </a:r>
            <a:br>
              <a:rPr lang="ru-RU" b="1" i="1" dirty="0" smtClean="0"/>
            </a:br>
            <a:r>
              <a:rPr lang="ru-RU" b="1" i="1" dirty="0" smtClean="0"/>
              <a:t>   Ведь разлюбить не сможешь ты,</a:t>
            </a:r>
            <a:br>
              <a:rPr lang="ru-RU" b="1" i="1" dirty="0" smtClean="0"/>
            </a:br>
            <a:r>
              <a:rPr lang="ru-RU" b="1" i="1" dirty="0" smtClean="0"/>
              <a:t>   Как полюбить ты не сумела.</a:t>
            </a:r>
            <a:br>
              <a:rPr lang="ru-RU" b="1" i="1" dirty="0" smtClean="0"/>
            </a:br>
            <a:r>
              <a:rPr lang="ru-RU" b="1" i="1" dirty="0" smtClean="0"/>
              <a:t>   Любить лишь можно только раз.</a:t>
            </a:r>
            <a:br>
              <a:rPr lang="ru-RU" b="1" i="1" dirty="0" smtClean="0"/>
            </a:br>
            <a:r>
              <a:rPr lang="ru-RU" b="1" i="1" dirty="0" smtClean="0"/>
              <a:t>   Вот оттого ты мне чужая,</a:t>
            </a:r>
            <a:br>
              <a:rPr lang="ru-RU" b="1" i="1" dirty="0" smtClean="0"/>
            </a:br>
            <a:r>
              <a:rPr lang="ru-RU" b="1" i="1" dirty="0" smtClean="0"/>
              <a:t>   Что липы тщетно манят нас,</a:t>
            </a:r>
            <a:br>
              <a:rPr lang="ru-RU" b="1" i="1" dirty="0" smtClean="0"/>
            </a:br>
            <a:r>
              <a:rPr lang="ru-RU" b="1" i="1" dirty="0" smtClean="0"/>
              <a:t>   В сугробы ноги погружая.</a:t>
            </a:r>
            <a:br>
              <a:rPr lang="ru-RU" b="1" i="1" dirty="0" smtClean="0"/>
            </a:br>
            <a:r>
              <a:rPr lang="ru-RU" b="1" i="1" dirty="0" smtClean="0"/>
              <a:t>   Но все ж ласкай и обнимай</a:t>
            </a:r>
            <a:br>
              <a:rPr lang="ru-RU" b="1" i="1" dirty="0" smtClean="0"/>
            </a:br>
            <a:r>
              <a:rPr lang="ru-RU" b="1" i="1" dirty="0" smtClean="0"/>
              <a:t>   В лукавой страсти поцелуя,</a:t>
            </a:r>
            <a:br>
              <a:rPr lang="ru-RU" b="1" i="1" dirty="0" smtClean="0"/>
            </a:br>
            <a:r>
              <a:rPr lang="ru-RU" b="1" i="1" dirty="0" smtClean="0"/>
              <a:t>   Пусть сердцу вечно снится май</a:t>
            </a:r>
            <a:br>
              <a:rPr lang="ru-RU" b="1" i="1" dirty="0" smtClean="0"/>
            </a:br>
            <a:r>
              <a:rPr lang="ru-RU" b="1" i="1" dirty="0" smtClean="0"/>
              <a:t>   И та, что навсегда люблю я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2770" name="AutoShape 2" descr="https://ru.moscovery.com/wp-content/uploads/2016/03/%D0%A1%D0%BE%D1%84%D1%8C%D1%8F-%D0%91%D0%B5%D1%80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ru.moscovery.com/wp-content/uploads/2016/03/%D0%A1%D0%BE%D1%84%D1%8C%D1%8F-%D0%91%D0%B5%D1%80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ru.moscovery.com/wp-content/uploads/2016/03/%D0%A1%D0%BE%D1%84%D1%8C%D1%8F-%D0%91%D0%B5%D1%80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ru.moscovery.com/wp-content/uploads/2016/03/%D0%A1%D0%BE%D1%84%D1%8C%D1%8F-%D0%91%D0%B5%D1%80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://pushkino.tv/upload/medialibrary/639/6391b3218c296c38c1730ec8001d8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909824" cy="596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Августина </a:t>
            </a:r>
            <a:r>
              <a:rPr lang="ru-RU" b="1" i="1" dirty="0" err="1" smtClean="0"/>
              <a:t>Миклашевская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990600"/>
            <a:ext cx="5029200" cy="51355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Заметался пожар </a:t>
            </a:r>
            <a:r>
              <a:rPr lang="ru-RU" b="1" i="1" dirty="0" err="1" smtClean="0"/>
              <a:t>голубой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Позабылись родимые дали.</a:t>
            </a:r>
          </a:p>
          <a:p>
            <a:r>
              <a:rPr lang="ru-RU" b="1" i="1" dirty="0" smtClean="0"/>
              <a:t>В первый раз я запел про любовь,</a:t>
            </a:r>
          </a:p>
          <a:p>
            <a:r>
              <a:rPr lang="ru-RU" b="1" i="1" dirty="0" smtClean="0"/>
              <a:t>В первый раз отрекаюсь скандалить.</a:t>
            </a:r>
          </a:p>
          <a:p>
            <a:r>
              <a:rPr lang="ru-RU" b="1" i="1" dirty="0" smtClean="0"/>
              <a:t>Был я весь — как запущенный сад,</a:t>
            </a:r>
          </a:p>
          <a:p>
            <a:r>
              <a:rPr lang="ru-RU" b="1" i="1" dirty="0" smtClean="0"/>
              <a:t>Был на женщин и </a:t>
            </a:r>
            <a:r>
              <a:rPr lang="ru-RU" b="1" i="1" dirty="0" err="1" smtClean="0"/>
              <a:t>зелие</a:t>
            </a:r>
            <a:r>
              <a:rPr lang="ru-RU" b="1" i="1" dirty="0" smtClean="0"/>
              <a:t> падкий.</a:t>
            </a:r>
          </a:p>
          <a:p>
            <a:r>
              <a:rPr lang="ru-RU" b="1" i="1" dirty="0" smtClean="0"/>
              <a:t>Разонравилось петь и плясать</a:t>
            </a:r>
          </a:p>
          <a:p>
            <a:r>
              <a:rPr lang="ru-RU" b="1" i="1" dirty="0" smtClean="0"/>
              <a:t>И терять свою жизнь без оглядки.</a:t>
            </a:r>
          </a:p>
          <a:p>
            <a:r>
              <a:rPr lang="ru-RU" b="1" i="1" dirty="0" smtClean="0"/>
              <a:t>Мне бы только смотреть на тебя,</a:t>
            </a:r>
          </a:p>
          <a:p>
            <a:r>
              <a:rPr lang="ru-RU" b="1" i="1" dirty="0" smtClean="0"/>
              <a:t>Видеть глаз злато-карий омут,</a:t>
            </a:r>
          </a:p>
          <a:p>
            <a:r>
              <a:rPr lang="ru-RU" b="1" i="1" dirty="0" smtClean="0"/>
              <a:t>И чтоб, прошлое не любя,</a:t>
            </a:r>
          </a:p>
          <a:p>
            <a:r>
              <a:rPr lang="ru-RU" b="1" i="1" dirty="0" smtClean="0"/>
              <a:t>Ты уйти не смогла к другому.</a:t>
            </a:r>
          </a:p>
          <a:p>
            <a:pPr lvl="1"/>
            <a:endParaRPr lang="ru-RU" dirty="0"/>
          </a:p>
        </p:txBody>
      </p:sp>
      <p:sp>
        <p:nvSpPr>
          <p:cNvPr id="1026" name="AutoShape 2" descr="https://kulturologia.ru/files/u19001/August-Miklashevskay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ulturologia.ru/files/u19001/August-Miklashevskay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ulturologia.ru/files/u19001/August-Miklashevskaya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playcast.ru/uploads/2015/11/19/15942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41756"/>
            <a:ext cx="3962400" cy="601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ru-RU" b="1" i="1" dirty="0" err="1" smtClean="0"/>
              <a:t>Шагандухт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Тальян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066800"/>
            <a:ext cx="4876800" cy="5486400"/>
          </a:xfrm>
        </p:spPr>
        <p:txBody>
          <a:bodyPr>
            <a:normAutofit/>
          </a:bodyPr>
          <a:lstStyle/>
          <a:p>
            <a:r>
              <a:rPr lang="ru-RU" sz="2400" b="1" i="1" dirty="0" err="1" smtClean="0"/>
              <a:t>Шаганэ</a:t>
            </a:r>
            <a:r>
              <a:rPr lang="ru-RU" sz="2400" b="1" i="1" dirty="0" smtClean="0"/>
              <a:t> ты моя, </a:t>
            </a:r>
            <a:r>
              <a:rPr lang="ru-RU" sz="2400" b="1" i="1" dirty="0" err="1" smtClean="0"/>
              <a:t>Шаганэ</a:t>
            </a:r>
            <a:r>
              <a:rPr lang="ru-RU" sz="2400" b="1" i="1" dirty="0" smtClean="0"/>
              <a:t>!</a:t>
            </a:r>
          </a:p>
          <a:p>
            <a:r>
              <a:rPr lang="ru-RU" sz="2400" b="1" i="1" dirty="0" smtClean="0"/>
              <a:t>Потому что я с севера, что ли,</a:t>
            </a:r>
          </a:p>
          <a:p>
            <a:r>
              <a:rPr lang="ru-RU" sz="2400" b="1" i="1" dirty="0" smtClean="0"/>
              <a:t>Я готов рассказать тебе поле,</a:t>
            </a:r>
          </a:p>
          <a:p>
            <a:r>
              <a:rPr lang="ru-RU" sz="2400" b="1" i="1" dirty="0" smtClean="0"/>
              <a:t>Про волнистую рожь при луне.</a:t>
            </a:r>
          </a:p>
          <a:p>
            <a:r>
              <a:rPr lang="ru-RU" sz="2400" b="1" i="1" dirty="0" err="1" smtClean="0"/>
              <a:t>Шаганэ</a:t>
            </a:r>
            <a:r>
              <a:rPr lang="ru-RU" sz="2400" b="1" i="1" dirty="0" smtClean="0"/>
              <a:t> ты моя, </a:t>
            </a:r>
            <a:r>
              <a:rPr lang="ru-RU" sz="2400" b="1" i="1" dirty="0" err="1" smtClean="0"/>
              <a:t>Шаганэ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Потому что я с севера, что ли,</a:t>
            </a:r>
          </a:p>
          <a:p>
            <a:r>
              <a:rPr lang="ru-RU" sz="2400" b="1" i="1" dirty="0" smtClean="0"/>
              <a:t>Что луна там огромней в сто раз,</a:t>
            </a:r>
          </a:p>
          <a:p>
            <a:r>
              <a:rPr lang="ru-RU" sz="2400" b="1" i="1" dirty="0" smtClean="0"/>
              <a:t>Как бы ни был красив Шираз,</a:t>
            </a:r>
          </a:p>
          <a:p>
            <a:r>
              <a:rPr lang="ru-RU" sz="2400" b="1" i="1" dirty="0" smtClean="0"/>
              <a:t>Он не лучше рязанских раздолий.</a:t>
            </a:r>
          </a:p>
          <a:p>
            <a:r>
              <a:rPr lang="ru-RU" sz="2400" b="1" i="1" dirty="0" smtClean="0"/>
              <a:t>Потому что я с севера, что ли?</a:t>
            </a:r>
          </a:p>
          <a:p>
            <a:endParaRPr lang="ru-RU" sz="2400" dirty="0"/>
          </a:p>
        </p:txBody>
      </p:sp>
      <p:sp>
        <p:nvSpPr>
          <p:cNvPr id="28674" name="AutoShape 2" descr="http://ru.hayazg.info/images/5/50/%D0%98%D1%81%D0%B0%D0%B0%D0%BA_%D0%98%D1%81%D0%B0%D0%B0%D0%BA%D1%8F%D0%BD_-_%D0%A8%D0%B0%D0%B3%D0%B0%D0%BD%D1%8D_%D0%A2%D0%B0%D0%BB%D1%8C%D1%8F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ru.hayazg.info/images/5/50/%D0%98%D1%81%D0%B0%D0%B0%D0%BA_%D0%98%D1%81%D0%B0%D0%B0%D0%BA%D1%8F%D0%BD_-_%D0%A8%D0%B0%D0%B3%D0%B0%D0%BD%D1%8D_%D0%A2%D0%B0%D0%BB%D1%8C%D1%8F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ru.hayazg.info/images/5/50/%D0%98%D1%81%D0%B0%D0%B0%D0%BA_%D0%98%D1%81%D0%B0%D0%B0%D0%BA%D1%8F%D0%BD_-_%D0%A8%D0%B0%D0%B3%D0%B0%D0%BD%D1%8D_%D0%A2%D0%B0%D0%BB%D1%8C%D1%8F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im0-tub-ru.yandex.net/i?id=6e3fc264bd62ad1be60a66849361a29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im0-tub-ru.yandex.net/i?id=6e3fc264bd62ad1be60a66849361a292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://cdn01.ru/files/users/images/b7/66/b766ed49c70baec11ab9ff6debc792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://cdn01.ru/files/users/images/b7/66/b766ed49c70baec11ab9ff6debc792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ru.hayazg.info/images/5/50/%D0%98%D1%81%D0%B0%D0%B0%D0%BA_%D0%98%D1%81%D0%B0%D0%B0%D0%BA%D1%8F%D0%BD_-_%D0%A8%D0%B0%D0%B3%D0%B0%D0%BD%D1%8D_%D0%A2%D0%B0%D0%BB%D1%8C%D1%8F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962400" cy="5790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ru-RU" b="1" i="1" dirty="0" smtClean="0"/>
              <a:t>Зинаида </a:t>
            </a:r>
            <a:r>
              <a:rPr lang="ru-RU" b="1" i="1" dirty="0" err="1" smtClean="0"/>
              <a:t>Райх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43000"/>
            <a:ext cx="4343400" cy="52117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Вы помните, </a:t>
            </a:r>
            <a:br>
              <a:rPr lang="ru-RU" b="1" i="1" dirty="0" smtClean="0"/>
            </a:br>
            <a:r>
              <a:rPr lang="ru-RU" b="1" i="1" dirty="0" smtClean="0"/>
              <a:t>Вы всё, конечно, помните, </a:t>
            </a:r>
            <a:br>
              <a:rPr lang="ru-RU" b="1" i="1" dirty="0" smtClean="0"/>
            </a:br>
            <a:r>
              <a:rPr lang="ru-RU" b="1" i="1" dirty="0" smtClean="0"/>
              <a:t>Как я стоял, </a:t>
            </a:r>
            <a:br>
              <a:rPr lang="ru-RU" b="1" i="1" dirty="0" smtClean="0"/>
            </a:br>
            <a:r>
              <a:rPr lang="ru-RU" b="1" i="1" dirty="0" smtClean="0"/>
              <a:t>Приблизившись к стене, </a:t>
            </a:r>
            <a:br>
              <a:rPr lang="ru-RU" b="1" i="1" dirty="0" smtClean="0"/>
            </a:br>
            <a:r>
              <a:rPr lang="ru-RU" b="1" i="1" dirty="0" smtClean="0"/>
              <a:t>Взволнованно ходили вы по комнате </a:t>
            </a:r>
            <a:br>
              <a:rPr lang="ru-RU" b="1" i="1" dirty="0" smtClean="0"/>
            </a:br>
            <a:r>
              <a:rPr lang="ru-RU" b="1" i="1" dirty="0" smtClean="0"/>
              <a:t>И что-то резкое </a:t>
            </a:r>
            <a:br>
              <a:rPr lang="ru-RU" b="1" i="1" dirty="0" smtClean="0"/>
            </a:br>
            <a:r>
              <a:rPr lang="ru-RU" b="1" i="1" dirty="0" smtClean="0"/>
              <a:t>В лицо бросали мне. </a:t>
            </a:r>
            <a:br>
              <a:rPr lang="ru-RU" b="1" i="1" dirty="0" smtClean="0"/>
            </a:br>
            <a:r>
              <a:rPr lang="ru-RU" b="1" i="1" dirty="0" smtClean="0"/>
              <a:t>Вы говорили: </a:t>
            </a:r>
            <a:br>
              <a:rPr lang="ru-RU" b="1" i="1" dirty="0" smtClean="0"/>
            </a:br>
            <a:r>
              <a:rPr lang="ru-RU" b="1" i="1" dirty="0" smtClean="0"/>
              <a:t>Нам пора расстаться, </a:t>
            </a:r>
            <a:br>
              <a:rPr lang="ru-RU" b="1" i="1" dirty="0" smtClean="0"/>
            </a:br>
            <a:r>
              <a:rPr lang="ru-RU" b="1" i="1" dirty="0" smtClean="0"/>
              <a:t>Что вас измучила </a:t>
            </a:r>
            <a:br>
              <a:rPr lang="ru-RU" b="1" i="1" dirty="0" smtClean="0"/>
            </a:br>
            <a:r>
              <a:rPr lang="ru-RU" b="1" i="1" dirty="0" smtClean="0"/>
              <a:t>Моя шальная жизнь, </a:t>
            </a:r>
            <a:br>
              <a:rPr lang="ru-RU" b="1" i="1" dirty="0" smtClean="0"/>
            </a:br>
            <a:r>
              <a:rPr lang="ru-RU" b="1" i="1" dirty="0" smtClean="0"/>
              <a:t>Что вам пора за дело приниматься, </a:t>
            </a:r>
            <a:br>
              <a:rPr lang="ru-RU" b="1" i="1" dirty="0" smtClean="0"/>
            </a:br>
            <a:r>
              <a:rPr lang="ru-RU" b="1" i="1" dirty="0" smtClean="0"/>
              <a:t>А мой удел — </a:t>
            </a:r>
            <a:br>
              <a:rPr lang="ru-RU" b="1" i="1" dirty="0" smtClean="0"/>
            </a:br>
            <a:r>
              <a:rPr lang="ru-RU" b="1" i="1" dirty="0" smtClean="0"/>
              <a:t>Катиться дальше, вниз. </a:t>
            </a:r>
            <a:endParaRPr lang="ru-RU" b="1" i="1" dirty="0"/>
          </a:p>
        </p:txBody>
      </p:sp>
      <p:pic>
        <p:nvPicPr>
          <p:cNvPr id="29698" name="Picture 2" descr="http://fb.ru/misc/i/gallery/24396/1020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6" y="990600"/>
            <a:ext cx="4699634" cy="567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b="1" i="1" dirty="0" smtClean="0"/>
              <a:t>Лидия Кашина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990600"/>
            <a:ext cx="4495800" cy="51355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Иду я разросшимся садом,</a:t>
            </a:r>
            <a:br>
              <a:rPr lang="ru-RU" b="1" i="1" dirty="0" smtClean="0"/>
            </a:br>
            <a:r>
              <a:rPr lang="ru-RU" b="1" i="1" dirty="0" smtClean="0"/>
              <a:t>Лицо задевает сирень.</a:t>
            </a:r>
            <a:br>
              <a:rPr lang="ru-RU" b="1" i="1" dirty="0" smtClean="0"/>
            </a:br>
            <a:r>
              <a:rPr lang="ru-RU" b="1" i="1" dirty="0" smtClean="0"/>
              <a:t>Так мил моим вспыхнувшим взглядам</a:t>
            </a:r>
            <a:br>
              <a:rPr lang="ru-RU" b="1" i="1" dirty="0" smtClean="0"/>
            </a:br>
            <a:r>
              <a:rPr lang="ru-RU" b="1" i="1" dirty="0" err="1" smtClean="0"/>
              <a:t>Погорбившийся</a:t>
            </a:r>
            <a:r>
              <a:rPr lang="ru-RU" b="1" i="1" dirty="0" smtClean="0"/>
              <a:t> плетень.</a:t>
            </a:r>
            <a:br>
              <a:rPr lang="ru-RU" b="1" i="1" dirty="0" smtClean="0"/>
            </a:br>
            <a:r>
              <a:rPr lang="ru-RU" b="1" i="1" dirty="0" smtClean="0"/>
              <a:t>Когда-то у той вон калитки</a:t>
            </a:r>
            <a:br>
              <a:rPr lang="ru-RU" b="1" i="1" dirty="0" smtClean="0"/>
            </a:br>
            <a:r>
              <a:rPr lang="ru-RU" b="1" i="1" dirty="0" smtClean="0"/>
              <a:t>Мне было 16 лет,</a:t>
            </a:r>
            <a:br>
              <a:rPr lang="ru-RU" b="1" i="1" dirty="0" smtClean="0"/>
            </a:br>
            <a:r>
              <a:rPr lang="ru-RU" b="1" i="1" dirty="0" smtClean="0"/>
              <a:t>И девушка в белой накидке</a:t>
            </a:r>
            <a:br>
              <a:rPr lang="ru-RU" b="1" i="1" dirty="0" smtClean="0"/>
            </a:br>
            <a:r>
              <a:rPr lang="ru-RU" b="1" i="1" dirty="0" smtClean="0"/>
              <a:t>Сказала мне ласково: "Нет!"</a:t>
            </a:r>
            <a:br>
              <a:rPr lang="ru-RU" b="1" i="1" dirty="0" smtClean="0"/>
            </a:br>
            <a:r>
              <a:rPr lang="ru-RU" b="1" i="1" dirty="0" smtClean="0"/>
              <a:t>Далекие, милые были.</a:t>
            </a:r>
            <a:br>
              <a:rPr lang="ru-RU" b="1" i="1" dirty="0" smtClean="0"/>
            </a:br>
            <a:r>
              <a:rPr lang="ru-RU" b="1" i="1" dirty="0" smtClean="0"/>
              <a:t>Тот образ во мне не угас.</a:t>
            </a:r>
            <a:br>
              <a:rPr lang="ru-RU" b="1" i="1" dirty="0" smtClean="0"/>
            </a:br>
            <a:r>
              <a:rPr lang="ru-RU" b="1" i="1" dirty="0" smtClean="0"/>
              <a:t>Мы все в эти годы любили,</a:t>
            </a:r>
            <a:br>
              <a:rPr lang="ru-RU" b="1" i="1" dirty="0" smtClean="0"/>
            </a:br>
            <a:r>
              <a:rPr lang="ru-RU" b="1" i="1" dirty="0" smtClean="0"/>
              <a:t>Но мало любили нас.</a:t>
            </a:r>
            <a:endParaRPr lang="ru-RU" b="1" i="1" dirty="0"/>
          </a:p>
        </p:txBody>
      </p:sp>
      <p:pic>
        <p:nvPicPr>
          <p:cNvPr id="30722" name="Picture 2" descr="http://900igr.net/datai/literatura/Esenin-Anna-Snegina/0002-003-Lidija-Kas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019402" cy="592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ru-RU" b="1" i="1" dirty="0" err="1" smtClean="0"/>
              <a:t>Айседора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Дункан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990600"/>
            <a:ext cx="4495800" cy="51355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Любимая! </a:t>
            </a:r>
            <a:br>
              <a:rPr lang="ru-RU" b="1" i="1" dirty="0" smtClean="0"/>
            </a:br>
            <a:r>
              <a:rPr lang="ru-RU" b="1" i="1" dirty="0" smtClean="0"/>
              <a:t>Я мучил вас, </a:t>
            </a:r>
            <a:br>
              <a:rPr lang="ru-RU" b="1" i="1" dirty="0" smtClean="0"/>
            </a:br>
            <a:r>
              <a:rPr lang="ru-RU" b="1" i="1" dirty="0" smtClean="0"/>
              <a:t>У вас была тоска </a:t>
            </a:r>
            <a:br>
              <a:rPr lang="ru-RU" b="1" i="1" dirty="0" smtClean="0"/>
            </a:br>
            <a:r>
              <a:rPr lang="ru-RU" b="1" i="1" dirty="0" smtClean="0"/>
              <a:t>В глазах усталых: </a:t>
            </a:r>
            <a:br>
              <a:rPr lang="ru-RU" b="1" i="1" dirty="0" smtClean="0"/>
            </a:br>
            <a:r>
              <a:rPr lang="ru-RU" b="1" i="1" dirty="0" smtClean="0"/>
              <a:t>Что я пред вами напоказ </a:t>
            </a:r>
            <a:br>
              <a:rPr lang="ru-RU" b="1" i="1" dirty="0" smtClean="0"/>
            </a:br>
            <a:r>
              <a:rPr lang="ru-RU" b="1" i="1" dirty="0" smtClean="0"/>
              <a:t>Себя растрачивал в скандалах. </a:t>
            </a:r>
            <a:br>
              <a:rPr lang="ru-RU" b="1" i="1" dirty="0" smtClean="0"/>
            </a:br>
            <a:r>
              <a:rPr lang="ru-RU" b="1" i="1" dirty="0" smtClean="0"/>
              <a:t>Но вы не знали, </a:t>
            </a:r>
            <a:br>
              <a:rPr lang="ru-RU" b="1" i="1" dirty="0" smtClean="0"/>
            </a:br>
            <a:r>
              <a:rPr lang="ru-RU" b="1" i="1" dirty="0" smtClean="0"/>
              <a:t>Что в сплошном дыму, </a:t>
            </a:r>
            <a:br>
              <a:rPr lang="ru-RU" b="1" i="1" dirty="0" smtClean="0"/>
            </a:br>
            <a:r>
              <a:rPr lang="ru-RU" b="1" i="1" dirty="0" smtClean="0"/>
              <a:t>В развороченном бурей быте </a:t>
            </a:r>
            <a:br>
              <a:rPr lang="ru-RU" b="1" i="1" dirty="0" smtClean="0"/>
            </a:br>
            <a:r>
              <a:rPr lang="ru-RU" b="1" i="1" dirty="0" smtClean="0"/>
              <a:t>С того и мучаюсь, </a:t>
            </a:r>
            <a:br>
              <a:rPr lang="ru-RU" b="1" i="1" dirty="0" smtClean="0"/>
            </a:br>
            <a:r>
              <a:rPr lang="ru-RU" b="1" i="1" dirty="0" smtClean="0"/>
              <a:t>Что не пойму, </a:t>
            </a:r>
            <a:br>
              <a:rPr lang="ru-RU" b="1" i="1" dirty="0" smtClean="0"/>
            </a:br>
            <a:r>
              <a:rPr lang="ru-RU" b="1" i="1" dirty="0" smtClean="0"/>
              <a:t>Куда несет нас рок событий... </a:t>
            </a:r>
            <a:endParaRPr lang="ru-RU" b="1" i="1" dirty="0"/>
          </a:p>
        </p:txBody>
      </p:sp>
      <p:pic>
        <p:nvPicPr>
          <p:cNvPr id="31746" name="Picture 2" descr="http://www.evpatori.ru/wp-content/uploads/2016/10/%D0%B4%D1%83%D0%BD%D0%BA%D0%B0%D0%BD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1"/>
            <a:ext cx="3861544" cy="570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371600"/>
            <a:ext cx="5486400" cy="20574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Милые березовые чащи!</a:t>
            </a:r>
            <a:br>
              <a:rPr lang="ru-RU" sz="2800" b="1" i="1" dirty="0" smtClean="0"/>
            </a:br>
            <a:r>
              <a:rPr lang="ru-RU" sz="2800" b="1" i="1" dirty="0" smtClean="0"/>
              <a:t>Ты, земля! И вы, равнин пески!</a:t>
            </a:r>
            <a:br>
              <a:rPr lang="ru-RU" sz="2800" b="1" i="1" dirty="0" smtClean="0"/>
            </a:br>
            <a:r>
              <a:rPr lang="ru-RU" sz="2800" b="1" i="1" dirty="0" smtClean="0"/>
              <a:t>Перед этим сонмом уходящим</a:t>
            </a:r>
            <a:br>
              <a:rPr lang="ru-RU" sz="2800" b="1" i="1" dirty="0" smtClean="0"/>
            </a:br>
            <a:r>
              <a:rPr lang="ru-RU" sz="2800" b="1" i="1" dirty="0" smtClean="0"/>
              <a:t>Я не в силах скрыть своей тоски</a:t>
            </a:r>
            <a:endParaRPr lang="ru-RU" sz="2800" b="1" i="1" dirty="0"/>
          </a:p>
        </p:txBody>
      </p:sp>
      <p:pic>
        <p:nvPicPr>
          <p:cNvPr id="4" name="Содержимое 3" descr="esenin-19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3505200" cy="5135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горьких слов сплету венок- Душою выстрадаю слово.</a:t>
            </a:r>
            <a:br>
              <a:rPr lang="ru-RU" b="1" dirty="0" smtClean="0"/>
            </a:br>
            <a:r>
              <a:rPr lang="ru-RU" b="1" dirty="0" smtClean="0"/>
              <a:t>С.Есенин</a:t>
            </a:r>
            <a:endParaRPr lang="ru-RU" b="1" dirty="0"/>
          </a:p>
        </p:txBody>
      </p:sp>
      <p:pic>
        <p:nvPicPr>
          <p:cNvPr id="4" name="Содержимое 3" descr="15241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133600"/>
            <a:ext cx="7045167" cy="39139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свиданья, друг мой, до свиданья…</a:t>
            </a:r>
            <a:endParaRPr lang="ru-RU" dirty="0"/>
          </a:p>
        </p:txBody>
      </p:sp>
      <p:pic>
        <p:nvPicPr>
          <p:cNvPr id="4" name="Содержимое 3" descr="img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5628217" cy="422116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31271" y="1371600"/>
            <a:ext cx="341272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друг мой, до свиданья.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так трудно жить среди людей.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шаг мой стерегут страданья.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жизни счастья нет нигде.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догорели свечи...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мне страшно уходить во тьму!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Ждать всю жизнь и не дождаться встречи,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остаться ночью одному.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без руки, без слова —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и проще будет и нежней...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жизни умирать не ново,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 жить, конечно, не новей.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с.Константиново- родина Есенина</a:t>
            </a:r>
            <a:endParaRPr lang="ru-RU" b="1" dirty="0"/>
          </a:p>
        </p:txBody>
      </p:sp>
      <p:pic>
        <p:nvPicPr>
          <p:cNvPr id="1026" name="Picture 2" descr="C:\Documents and Settings\нина\Рабочий стол\5040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46156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09800" y="541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Низкий дом с </a:t>
            </a:r>
            <a:r>
              <a:rPr lang="ru-RU" sz="2000" b="1" i="1" dirty="0" err="1" smtClean="0"/>
              <a:t>голубыми</a:t>
            </a:r>
            <a:r>
              <a:rPr lang="ru-RU" sz="2000" b="1" i="1" dirty="0" smtClean="0"/>
              <a:t> ставнями,</a:t>
            </a:r>
            <a:br>
              <a:rPr lang="ru-RU" sz="2000" b="1" i="1" dirty="0" smtClean="0"/>
            </a:br>
            <a:r>
              <a:rPr lang="ru-RU" sz="2000" b="1" i="1" dirty="0" smtClean="0"/>
              <a:t>Не забыть мне тебя никогда, —</a:t>
            </a:r>
            <a:br>
              <a:rPr lang="ru-RU" sz="2000" b="1" i="1" dirty="0" smtClean="0"/>
            </a:br>
            <a:r>
              <a:rPr lang="ru-RU" sz="2000" b="1" i="1" dirty="0" smtClean="0"/>
              <a:t>Слишком были такими недавними</a:t>
            </a:r>
            <a:br>
              <a:rPr lang="ru-RU" sz="2000" b="1" i="1" dirty="0" smtClean="0"/>
            </a:br>
            <a:r>
              <a:rPr lang="ru-RU" sz="2000" b="1" i="1" dirty="0" smtClean="0"/>
              <a:t>Отзвучавшие в сумрак года.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ru-RU" b="1" dirty="0" smtClean="0"/>
              <a:t>«Закружилась листва золотая»</a:t>
            </a:r>
            <a:endParaRPr lang="ru-RU" b="1" dirty="0"/>
          </a:p>
        </p:txBody>
      </p:sp>
      <p:pic>
        <p:nvPicPr>
          <p:cNvPr id="4" name="Содержимое 3" descr="592bb3fc651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7010400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4038600" y="685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Закружилась листва золотая</a:t>
            </a:r>
          </a:p>
          <a:p>
            <a:r>
              <a:rPr lang="ru-RU" sz="2400" b="1" i="1" dirty="0" smtClean="0"/>
              <a:t> В розоватой воде на пруду, </a:t>
            </a:r>
          </a:p>
          <a:p>
            <a:r>
              <a:rPr lang="ru-RU" sz="2400" b="1" i="1" dirty="0" smtClean="0"/>
              <a:t>Словно бабочек легкая стая</a:t>
            </a:r>
          </a:p>
          <a:p>
            <a:r>
              <a:rPr lang="ru-RU" sz="2400" b="1" i="1" dirty="0" smtClean="0"/>
              <a:t> С замираньем летит на звезду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Есенин и его друзья</a:t>
            </a:r>
            <a:endParaRPr lang="ru-RU" b="1" i="1" dirty="0"/>
          </a:p>
        </p:txBody>
      </p:sp>
      <p:pic>
        <p:nvPicPr>
          <p:cNvPr id="4" name="Содержимое 3" descr="doc6mg9tyrh90ja3bnzb2b_800_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05000"/>
            <a:ext cx="4419600" cy="3342507"/>
          </a:xfrm>
        </p:spPr>
      </p:pic>
      <p:pic>
        <p:nvPicPr>
          <p:cNvPr id="5" name="Рисунок 4" descr="Есенин_С._А._с_друзьями_юности_(19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600"/>
            <a:ext cx="322602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«Спит ковыль»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990600"/>
            <a:ext cx="3810000" cy="243839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Спит ковыль. Равнина дорогая,</a:t>
            </a:r>
            <a:br>
              <a:rPr lang="ru-RU" b="1" i="1" dirty="0" smtClean="0"/>
            </a:br>
            <a:r>
              <a:rPr lang="ru-RU" b="1" i="1" dirty="0" smtClean="0"/>
              <a:t>И свинцовой свежести полынь.</a:t>
            </a:r>
            <a:br>
              <a:rPr lang="ru-RU" b="1" i="1" dirty="0" smtClean="0"/>
            </a:br>
            <a:r>
              <a:rPr lang="ru-RU" b="1" i="1" dirty="0" smtClean="0"/>
              <a:t>Никакая родина другая</a:t>
            </a:r>
            <a:br>
              <a:rPr lang="ru-RU" b="1" i="1" dirty="0" smtClean="0"/>
            </a:br>
            <a:r>
              <a:rPr lang="ru-RU" b="1" i="1" dirty="0" smtClean="0"/>
              <a:t>Не вольет мне в грудь мою теплынь.</a:t>
            </a:r>
            <a:endParaRPr lang="ru-RU" b="1" i="1" dirty="0"/>
          </a:p>
        </p:txBody>
      </p:sp>
      <p:pic>
        <p:nvPicPr>
          <p:cNvPr id="1028" name="Picture 4" descr="http://1.bp.blogspot.com/-A4-foX8riEQ/VXa1-b6bd0I/AAAAAAAAAb4/QIxugK1tVE4/s1600/DSC06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066" y="990600"/>
            <a:ext cx="5406066" cy="2740201"/>
          </a:xfrm>
          <a:prstGeom prst="rect">
            <a:avLst/>
          </a:prstGeom>
          <a:noFill/>
        </p:spPr>
      </p:pic>
      <p:pic>
        <p:nvPicPr>
          <p:cNvPr id="1030" name="Picture 6" descr="http://www.lpgzt.ru/photo/gal/1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4876802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Сын Рязани, любимец России</a:t>
            </a:r>
            <a:endParaRPr lang="ru-RU" b="1" dirty="0"/>
          </a:p>
        </p:txBody>
      </p:sp>
      <p:pic>
        <p:nvPicPr>
          <p:cNvPr id="4" name="Содержимое 3" descr="3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3725036" cy="5054874"/>
          </a:xfrm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62400" y="1371600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Приоткроется дверь, и в сени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стучит, дождем дыша,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родился Сергей Есенин,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витает его душа.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простор необъятной сини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Наполняет дыханьем грудь,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 Рязани, любимец России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берез начинал свой путь.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взлетел он, подвластный песне,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обыденной суетой.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Русской нежности страстный вестник,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Грешник праведный и святой.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Самый близкий человек С.Есенина</a:t>
            </a:r>
            <a:endParaRPr lang="ru-RU" b="1" dirty="0"/>
          </a:p>
        </p:txBody>
      </p:sp>
      <p:pic>
        <p:nvPicPr>
          <p:cNvPr id="4" name="Содержимое 3" descr="mEgBa6UaB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838201"/>
            <a:ext cx="6172200" cy="41148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4953000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Ты жива еще, моя старушка?</a:t>
            </a:r>
            <a:br>
              <a:rPr lang="ru-RU" sz="2400" b="1" i="1" dirty="0" smtClean="0"/>
            </a:br>
            <a:r>
              <a:rPr lang="ru-RU" sz="2400" b="1" i="1" dirty="0" smtClean="0"/>
              <a:t>Жив и я. Привет тебе, привет!</a:t>
            </a:r>
            <a:br>
              <a:rPr lang="ru-RU" sz="2400" b="1" i="1" dirty="0" smtClean="0"/>
            </a:br>
            <a:r>
              <a:rPr lang="ru-RU" sz="2400" b="1" i="1" dirty="0" smtClean="0"/>
              <a:t>Пусть струится над твоей избушкой</a:t>
            </a:r>
            <a:br>
              <a:rPr lang="ru-RU" sz="2400" b="1" i="1" dirty="0" smtClean="0"/>
            </a:br>
            <a:r>
              <a:rPr lang="ru-RU" sz="2400" b="1" i="1" dirty="0" smtClean="0"/>
              <a:t>Тот вечерний несказанный свет.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0"/>
            <a:ext cx="50292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 модной тростью»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762000"/>
            <a:ext cx="54102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Грустный, словно музыка из сада,</a:t>
            </a:r>
          </a:p>
          <a:p>
            <a:r>
              <a:rPr lang="ru-RU" b="1" i="1" dirty="0" smtClean="0"/>
              <a:t>Нежный, словно летний звездопад,</a:t>
            </a:r>
          </a:p>
          <a:p>
            <a:r>
              <a:rPr lang="ru-RU" b="1" i="1" dirty="0" smtClean="0"/>
              <a:t>Вечный, словно солнечный восход,</a:t>
            </a:r>
          </a:p>
          <a:p>
            <a:r>
              <a:rPr lang="ru-RU" b="1" i="1" dirty="0" smtClean="0"/>
              <a:t>Кто же он, как не сама природа, -</a:t>
            </a:r>
          </a:p>
          <a:p>
            <a:r>
              <a:rPr lang="ru-RU" b="1" i="1" dirty="0" smtClean="0"/>
              <a:t>Юноша, пришедший из народа</a:t>
            </a:r>
          </a:p>
          <a:p>
            <a:r>
              <a:rPr lang="ru-RU" b="1" i="1" dirty="0" smtClean="0"/>
              <a:t>И ушедший песнею в народ?</a:t>
            </a:r>
          </a:p>
          <a:p>
            <a:endParaRPr lang="ru-RU" dirty="0"/>
          </a:p>
        </p:txBody>
      </p:sp>
      <p:pic>
        <p:nvPicPr>
          <p:cNvPr id="25602" name="Picture 2" descr="http://seeandgo.ru/wp-content/uploads/2014/05/%D0%95%D1%81%D0%B5%D0%BD%D0%B8%D0%BD-%D1%82%D1%80%D0%BE%D1%81%D1%82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3352800" cy="6338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525</Words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Литературная гостиная «Он поэт родной земли» (по творчеству С.Есенина)   Подготовила и провела:  учитель русского языка и литературы УКП при ИК-5 Алькина Н.А.</vt:lpstr>
      <vt:lpstr>Из горьких слов сплету венок- Душою выстрадаю слово. С.Есенин</vt:lpstr>
      <vt:lpstr>с.Константиново- родина Есенина</vt:lpstr>
      <vt:lpstr>«Закружилась листва золотая»</vt:lpstr>
      <vt:lpstr>Есенин и его друзья</vt:lpstr>
      <vt:lpstr>«Спит ковыль»</vt:lpstr>
      <vt:lpstr>Сын Рязани, любимец России</vt:lpstr>
      <vt:lpstr>Самый близкий человек С.Есенина</vt:lpstr>
      <vt:lpstr>«С модной тростью»</vt:lpstr>
      <vt:lpstr>Гибель поэта</vt:lpstr>
      <vt:lpstr>Стихотворение «Собаке Качалова»</vt:lpstr>
      <vt:lpstr>Галина Бениславская</vt:lpstr>
      <vt:lpstr>Софья Толстая</vt:lpstr>
      <vt:lpstr>Августина Миклашевская</vt:lpstr>
      <vt:lpstr>Шагандухт Тальян</vt:lpstr>
      <vt:lpstr>Зинаида Райх</vt:lpstr>
      <vt:lpstr>Лидия Кашина</vt:lpstr>
      <vt:lpstr>Айседора Дункан </vt:lpstr>
      <vt:lpstr>Милые березовые чащи! Ты, земля! И вы, равнин пески! Перед этим сонмом уходящим Я не в силах скрыть своей тоски</vt:lpstr>
      <vt:lpstr>До свиданья, друг мой, до свиданья…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 «Он поэт родной земли» (по творчеству С.Есенина)</dc:title>
  <cp:lastModifiedBy>Doom</cp:lastModifiedBy>
  <cp:revision>29</cp:revision>
  <dcterms:modified xsi:type="dcterms:W3CDTF">2025-03-10T16:22:30Z</dcterms:modified>
</cp:coreProperties>
</file>