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1" r:id="rId23"/>
    <p:sldId id="283" r:id="rId24"/>
    <p:sldId id="284" r:id="rId25"/>
    <p:sldId id="285" r:id="rId26"/>
    <p:sldId id="287" r:id="rId27"/>
    <p:sldId id="288" r:id="rId28"/>
    <p:sldId id="286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84590" autoAdjust="0"/>
  </p:normalViewPr>
  <p:slideViewPr>
    <p:cSldViewPr>
      <p:cViewPr varScale="1">
        <p:scale>
          <a:sx n="82" d="100"/>
          <a:sy n="82" d="100"/>
        </p:scale>
        <p:origin x="-9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301209"/>
            <a:ext cx="6192688" cy="1080120"/>
          </a:xfrm>
        </p:spPr>
        <p:txBody>
          <a:bodyPr/>
          <a:lstStyle>
            <a:lvl1pPr>
              <a:defRPr>
                <a:solidFill>
                  <a:srgbClr val="E59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FFC000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  <a:lvl2pPr>
              <a:defRPr>
                <a:solidFill>
                  <a:srgbClr val="E59074"/>
                </a:solidFill>
              </a:defRPr>
            </a:lvl2pPr>
            <a:lvl3pPr>
              <a:defRPr>
                <a:solidFill>
                  <a:srgbClr val="E59074"/>
                </a:solidFill>
              </a:defRPr>
            </a:lvl3pPr>
            <a:lvl4pPr>
              <a:defRPr>
                <a:solidFill>
                  <a:srgbClr val="E59074"/>
                </a:solidFill>
              </a:defRPr>
            </a:lvl4pPr>
            <a:lvl5pPr>
              <a:defRPr>
                <a:solidFill>
                  <a:srgbClr val="E5907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3199"/>
            <a:ext cx="655272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5907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590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E59074"/>
                </a:solidFill>
              </a:defRPr>
            </a:lvl1pPr>
            <a:lvl2pPr>
              <a:defRPr sz="2400">
                <a:solidFill>
                  <a:srgbClr val="E59074"/>
                </a:solidFill>
              </a:defRPr>
            </a:lvl2pPr>
            <a:lvl3pPr>
              <a:defRPr sz="2000">
                <a:solidFill>
                  <a:srgbClr val="E59074"/>
                </a:solidFill>
              </a:defRPr>
            </a:lvl3pPr>
            <a:lvl4pPr>
              <a:defRPr sz="1800">
                <a:solidFill>
                  <a:srgbClr val="E59074"/>
                </a:solidFill>
              </a:defRPr>
            </a:lvl4pPr>
            <a:lvl5pPr>
              <a:defRPr sz="1800">
                <a:solidFill>
                  <a:srgbClr val="E5907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E59074"/>
                </a:solidFill>
              </a:defRPr>
            </a:lvl1pPr>
            <a:lvl2pPr>
              <a:defRPr sz="2400">
                <a:solidFill>
                  <a:srgbClr val="E59074"/>
                </a:solidFill>
              </a:defRPr>
            </a:lvl2pPr>
            <a:lvl3pPr>
              <a:defRPr sz="2000">
                <a:solidFill>
                  <a:srgbClr val="E59074"/>
                </a:solidFill>
              </a:defRPr>
            </a:lvl3pPr>
            <a:lvl4pPr>
              <a:defRPr sz="1800">
                <a:solidFill>
                  <a:srgbClr val="E59074"/>
                </a:solidFill>
              </a:defRPr>
            </a:lvl4pPr>
            <a:lvl5pPr>
              <a:defRPr sz="1800">
                <a:solidFill>
                  <a:srgbClr val="E5907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590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E59074"/>
                </a:solidFill>
              </a:defRPr>
            </a:lvl1pPr>
            <a:lvl2pPr>
              <a:defRPr sz="2000">
                <a:solidFill>
                  <a:srgbClr val="E59074"/>
                </a:solidFill>
              </a:defRPr>
            </a:lvl2pPr>
            <a:lvl3pPr>
              <a:defRPr sz="1800">
                <a:solidFill>
                  <a:srgbClr val="E59074"/>
                </a:solidFill>
              </a:defRPr>
            </a:lvl3pPr>
            <a:lvl4pPr>
              <a:defRPr sz="1600">
                <a:solidFill>
                  <a:srgbClr val="E59074"/>
                </a:solidFill>
              </a:defRPr>
            </a:lvl4pPr>
            <a:lvl5pPr>
              <a:defRPr sz="1600">
                <a:solidFill>
                  <a:srgbClr val="E5907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590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E59074"/>
                </a:solidFill>
              </a:defRPr>
            </a:lvl1pPr>
            <a:lvl2pPr>
              <a:defRPr sz="2000">
                <a:solidFill>
                  <a:srgbClr val="E59074"/>
                </a:solidFill>
              </a:defRPr>
            </a:lvl2pPr>
            <a:lvl3pPr>
              <a:defRPr sz="1800">
                <a:solidFill>
                  <a:srgbClr val="E59074"/>
                </a:solidFill>
              </a:defRPr>
            </a:lvl3pPr>
            <a:lvl4pPr>
              <a:defRPr sz="1600">
                <a:solidFill>
                  <a:srgbClr val="E59074"/>
                </a:solidFill>
              </a:defRPr>
            </a:lvl4pPr>
            <a:lvl5pPr>
              <a:defRPr sz="1600">
                <a:solidFill>
                  <a:srgbClr val="E5907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E59074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E59074"/>
                </a:solidFill>
              </a:defRPr>
            </a:lvl1pPr>
            <a:lvl2pPr>
              <a:defRPr sz="2800">
                <a:solidFill>
                  <a:srgbClr val="E59074"/>
                </a:solidFill>
              </a:defRPr>
            </a:lvl2pPr>
            <a:lvl3pPr>
              <a:defRPr sz="2400">
                <a:solidFill>
                  <a:srgbClr val="E59074"/>
                </a:solidFill>
              </a:defRPr>
            </a:lvl3pPr>
            <a:lvl4pPr>
              <a:defRPr sz="2000">
                <a:solidFill>
                  <a:srgbClr val="E59074"/>
                </a:solidFill>
              </a:defRPr>
            </a:lvl4pPr>
            <a:lvl5pPr>
              <a:defRPr sz="2000">
                <a:solidFill>
                  <a:srgbClr val="E5907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5907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C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C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199"/>
            <a:ext cx="655272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5907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E5907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E5907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E5907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E5907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E5907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01208"/>
            <a:ext cx="6192688" cy="69269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5300" b="1" dirty="0">
                <a:solidFill>
                  <a:srgbClr val="FFC000"/>
                </a:solidFill>
                <a:effectLst/>
                <a:latin typeface="a_BosaNova" pitchFamily="82" charset="-52"/>
                <a:ea typeface="Arial Unicode MS" pitchFamily="34" charset="-128"/>
                <a:cs typeface="Arial Unicode MS" pitchFamily="34" charset="-128"/>
              </a:rPr>
              <a:t>День космонавтики.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_BosaNova" pitchFamily="82" charset="-52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_BosaNova" pitchFamily="82" charset="-52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ea typeface="Arial Unicode MS" pitchFamily="34" charset="-128"/>
                <a:cs typeface="Arial Unicode MS" pitchFamily="34" charset="-128"/>
              </a:rPr>
            </a:b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5805264"/>
            <a:ext cx="777686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>
                <a:solidFill>
                  <a:schemeClr val="bg2">
                    <a:lumMod val="90000"/>
                  </a:schemeClr>
                </a:solidFill>
                <a:latin typeface="1 Bellevue M" pitchFamily="82" charset="0"/>
                <a:ea typeface="Arial Unicode MS" pitchFamily="34" charset="-128"/>
                <a:cs typeface="Arial Unicode MS" pitchFamily="34" charset="-128"/>
              </a:rPr>
              <a:t>В этот день во всём мире отмечается первый полёт человека в космос.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1 Bellevue M" pitchFamily="82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476672"/>
            <a:ext cx="536408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_BosaNova" pitchFamily="82" charset="-52"/>
                <a:ea typeface="Arial Unicode MS" pitchFamily="34" charset="-128"/>
                <a:cs typeface="Arial Unicode MS" pitchFamily="34" charset="-128"/>
              </a:rPr>
              <a:t>12 апреля –</a:t>
            </a:r>
            <a:r>
              <a:rPr kumimoji="0" lang="ru-RU" sz="2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saNova" pitchFamily="82" charset="-52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ru-RU" sz="2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saNova" pitchFamily="82" charset="-52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E59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124744"/>
            <a:ext cx="594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1 Bellevue M" pitchFamily="82" charset="0"/>
                <a:ea typeface="Arial Unicode MS" pitchFamily="34" charset="-128"/>
                <a:cs typeface="Arial Unicode MS" pitchFamily="34" charset="-128"/>
              </a:rPr>
              <a:t>Составил и внес изменения. 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1 Bellevue M" pitchFamily="82" charset="0"/>
                <a:ea typeface="Arial Unicode MS" pitchFamily="34" charset="-128"/>
                <a:cs typeface="Arial Unicode MS" pitchFamily="34" charset="-128"/>
              </a:rPr>
              <a:t>Алямкин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1 Bellevue M" pitchFamily="82" charset="0"/>
                <a:ea typeface="Arial Unicode MS" pitchFamily="34" charset="-128"/>
                <a:cs typeface="Arial Unicode MS" pitchFamily="34" charset="-128"/>
              </a:rPr>
              <a:t> Александр Тимофеевич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1 Bellevue M" pitchFamily="82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>
                <a:solidFill>
                  <a:schemeClr val="bg2">
                    <a:lumMod val="90000"/>
                  </a:schemeClr>
                </a:solidFill>
                <a:latin typeface="1 Bellevue M" pitchFamily="82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1 Bellevue M" pitchFamily="82" charset="0"/>
                <a:ea typeface="Arial Unicode MS" pitchFamily="34" charset="-128"/>
                <a:cs typeface="Arial Unicode MS" pitchFamily="34" charset="-128"/>
              </a:rPr>
              <a:t>учитель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1 Bellevue M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1 Bellevue M" pitchFamily="82" charset="0"/>
                <a:ea typeface="Arial Unicode MS" pitchFamily="34" charset="-128"/>
                <a:cs typeface="Arial Unicode MS" pitchFamily="34" charset="-128"/>
              </a:rPr>
              <a:t>Леплейского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1 Bellevue M" pitchFamily="82" charset="0"/>
                <a:ea typeface="Arial Unicode MS" pitchFamily="34" charset="-128"/>
                <a:cs typeface="Arial Unicode MS" pitchFamily="34" charset="-128"/>
              </a:rPr>
              <a:t> УКП.</a:t>
            </a:r>
            <a:endParaRPr lang="ru-RU" dirty="0">
              <a:solidFill>
                <a:schemeClr val="bg2">
                  <a:lumMod val="90000"/>
                </a:schemeClr>
              </a:solidFill>
              <a:latin typeface="1 Bellevue M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48478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a_BosaNova" pitchFamily="82" charset="-52"/>
              </a:rPr>
              <a:t>Юрий Алексеевич Гагарин - </a:t>
            </a:r>
            <a:br>
              <a:rPr lang="ru-RU" sz="4000" dirty="0">
                <a:latin typeface="a_BosaNova" pitchFamily="82" charset="-52"/>
              </a:rPr>
            </a:br>
            <a:r>
              <a:rPr lang="ru-RU" sz="4000" dirty="0">
                <a:latin typeface="a_BosaNova" pitchFamily="82" charset="-52"/>
              </a:rPr>
              <a:t>Первый космонавт планеты</a:t>
            </a:r>
            <a:endParaRPr lang="ru-RU" sz="4000" b="1" dirty="0">
              <a:effectLst/>
              <a:latin typeface="a_BosaNova" pitchFamily="82" charset="-52"/>
            </a:endParaRPr>
          </a:p>
        </p:txBody>
      </p:sp>
      <p:pic>
        <p:nvPicPr>
          <p:cNvPr id="12" name="Рисунок 11" descr="5dc04b172756bab9e5763ab4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44824"/>
            <a:ext cx="8641655" cy="3312964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51520" y="5229200"/>
            <a:ext cx="8640960" cy="129614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12 апреля 1961 года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советский космонавт </a:t>
            </a:r>
            <a:r>
              <a:rPr lang="ru-RU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Юрий Алексеевич Гагарин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на космическом корабле </a:t>
            </a:r>
            <a:r>
              <a:rPr lang="ru-RU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«Восток-1»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стартовал с космодрома Байконур и впервые облетел нашу планету. Полёт длился </a:t>
            </a:r>
            <a:r>
              <a:rPr lang="ru-RU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1 час 48 минут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76672"/>
            <a:ext cx="5256584" cy="1512168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rgbClr val="FF0000"/>
                </a:solidFill>
                <a:effectLst/>
              </a:rPr>
              <a:t>«Восток-1» </a:t>
            </a:r>
            <a:r>
              <a:rPr lang="ru-RU" sz="2400" b="0" dirty="0">
                <a:solidFill>
                  <a:schemeClr val="bg1"/>
                </a:solidFill>
                <a:effectLst/>
              </a:rPr>
              <a:t>— космический корабль из серии «Восток», первый космический аппарат, поднявший человека на околоземную орбиту.</a:t>
            </a:r>
            <a:r>
              <a:rPr lang="ru-RU" sz="2400" b="0" dirty="0">
                <a:effectLst/>
              </a:rPr>
              <a:t/>
            </a:r>
            <a:br>
              <a:rPr lang="ru-RU" sz="2400" b="0" dirty="0">
                <a:effectLst/>
              </a:rPr>
            </a:br>
            <a:endParaRPr lang="ru-RU" sz="2400" b="0" dirty="0">
              <a:effectLst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96136" y="184482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Масса аппарата — 4,725 т, диаметр герметичного корпуса — 2,2 м, длина (без антенн) — 4,4 м, максимальный диаметр — 2,43 м .</a:t>
            </a:r>
          </a:p>
          <a:p>
            <a:endParaRPr lang="ru-RU" sz="2400" dirty="0"/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4" y="1844824"/>
            <a:ext cx="5329287" cy="468052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8640960" cy="482453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172819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  <a:effectLst/>
              </a:rPr>
              <a:t>12 апреля 1961 года, 09:07 </a:t>
            </a:r>
            <a:r>
              <a:rPr lang="ru-RU" sz="3100" dirty="0">
                <a:solidFill>
                  <a:schemeClr val="bg1"/>
                </a:solidFill>
                <a:effectLst/>
              </a:rPr>
              <a:t>— время старта первого полёта человека в космос </a:t>
            </a:r>
            <a:br>
              <a:rPr lang="ru-RU" sz="3100" dirty="0">
                <a:solidFill>
                  <a:schemeClr val="bg1"/>
                </a:solidFill>
                <a:effectLst/>
              </a:rPr>
            </a:br>
            <a:r>
              <a:rPr lang="ru-RU" sz="3100" dirty="0">
                <a:solidFill>
                  <a:schemeClr val="bg1"/>
                </a:solidFill>
                <a:effectLst/>
              </a:rPr>
              <a:t>с космодрома Байконур. 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23199"/>
            <a:ext cx="8496944" cy="13608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  <a:latin typeface="a_BosaNova" pitchFamily="82" charset="-52"/>
                <a:cs typeface="Times New Roman" pitchFamily="18" charset="0"/>
              </a:rPr>
              <a:t>Юрий Алексеевич</a:t>
            </a:r>
            <a:br>
              <a:rPr lang="ru-RU" b="1" dirty="0">
                <a:solidFill>
                  <a:srgbClr val="FFC000"/>
                </a:solidFill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latin typeface="a_BosaNova" pitchFamily="82" charset="-52"/>
                <a:cs typeface="Times New Roman" pitchFamily="18" charset="0"/>
              </a:rPr>
              <a:t>Гагарин (1934-1968)</a:t>
            </a:r>
            <a:endParaRPr lang="ru-RU" dirty="0">
              <a:solidFill>
                <a:srgbClr val="FFC000"/>
              </a:solidFill>
              <a:latin typeface="a_BosaNova" pitchFamily="82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176464" cy="4824536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Советский лётчик-космонавт, Герой Советского Союза, кавалер высших знаков отличия ряда государств, почётный гражданин многих российских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и зарубежных городов. Первый человек в космосе.</a:t>
            </a:r>
          </a:p>
          <a:p>
            <a:pPr indent="34290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Юрий Гагарин трагически погиб в авиационной катастрофе.</a:t>
            </a:r>
          </a:p>
          <a:p>
            <a:pPr indent="34290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Урна с прахом находится в Кремлёвской стене.</a:t>
            </a:r>
            <a:endParaRPr lang="es-ES" sz="24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Содержимое 7" descr="effdmt2ck68s4y2q0j4u013oey5ssylh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76054" y="1844824"/>
            <a:ext cx="3888429" cy="482453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199"/>
            <a:ext cx="7344816" cy="13608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Герман Степанович Титов 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(1935-2000)</a:t>
            </a:r>
            <a:endParaRPr lang="ru-RU" b="1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pic>
        <p:nvPicPr>
          <p:cNvPr id="5" name="Содержимое 4" descr="ocr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832"/>
            <a:ext cx="4824536" cy="4752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916832"/>
            <a:ext cx="3960440" cy="4752527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Советский космонавт, первый человек, совершивший длительный космический полёт (более суток), второй советский человек в космосе, второй человек в мире, совершивший орбитальный космический полёт, самый молодой космонавт в истории. Герой Советского Союза. Дублёр Юрия Гагарина; доктор военных наук, доцент.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199"/>
            <a:ext cx="7560840" cy="13608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Герман Степанович Титов 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(1935-2000)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6218238"/>
            <a:ext cx="3384376" cy="639762"/>
          </a:xfrm>
        </p:spPr>
        <p:txBody>
          <a:bodyPr>
            <a:noAutofit/>
          </a:bodyPr>
          <a:lstStyle/>
          <a:p>
            <a:pPr algn="ctr"/>
            <a:r>
              <a:rPr lang="ru-RU" sz="1600" b="0" dirty="0">
                <a:solidFill>
                  <a:schemeClr val="accent5">
                    <a:lumMod val="50000"/>
                  </a:schemeClr>
                </a:solidFill>
              </a:rPr>
              <a:t>Ему было всего 25 лет, однако именно он являлся дублером первого космонавта Юрия Гагарина.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ocr (1)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844824"/>
            <a:ext cx="3168352" cy="424847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6021288"/>
            <a:ext cx="4041775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>
                <a:solidFill>
                  <a:schemeClr val="accent5">
                    <a:lumMod val="50000"/>
                  </a:schemeClr>
                </a:solidFill>
              </a:rPr>
              <a:t>Могила Г. Титова на Новодевичьем кладбище в Москве</a:t>
            </a:r>
          </a:p>
        </p:txBody>
      </p:sp>
      <p:pic>
        <p:nvPicPr>
          <p:cNvPr id="10" name="Содержимое 9" descr="могила г. титов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844824"/>
            <a:ext cx="3024336" cy="4248471"/>
          </a:xfr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52536" y="260648"/>
            <a:ext cx="8460432" cy="158417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C000"/>
                </a:solidFill>
                <a:effectLst/>
                <a:latin typeface="a_BosaNova" pitchFamily="82" charset="-52"/>
              </a:rPr>
              <a:t>Валентина Терешкова - </a:t>
            </a:r>
            <a:r>
              <a:rPr lang="ru-RU" sz="3600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sz="3600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r>
              <a:rPr lang="ru-RU" sz="4000" dirty="0">
                <a:solidFill>
                  <a:srgbClr val="FFC000"/>
                </a:solidFill>
                <a:effectLst/>
                <a:latin typeface="a_BosaNova" pitchFamily="82" charset="-52"/>
              </a:rPr>
              <a:t>Первая женщина-космонавт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95536" y="1916833"/>
            <a:ext cx="4248472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Первая в мире женщина-космонавт и первая в нашей стране женщина-генерал авиации Валентина Владимировна Терешкова совершила свой полет </a:t>
            </a:r>
            <a:r>
              <a:rPr lang="ru-RU" dirty="0">
                <a:solidFill>
                  <a:srgbClr val="FF0000"/>
                </a:solidFill>
              </a:rPr>
              <a:t>16 июня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1963 года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на космическом корабле </a:t>
            </a:r>
            <a:r>
              <a:rPr lang="ru-RU" dirty="0">
                <a:solidFill>
                  <a:srgbClr val="FF0000"/>
                </a:solidFill>
              </a:rPr>
              <a:t>"Восток-6".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Ее космический позывной </a:t>
            </a:r>
            <a:r>
              <a:rPr lang="ru-RU" dirty="0">
                <a:solidFill>
                  <a:srgbClr val="FF0000"/>
                </a:solidFill>
              </a:rPr>
              <a:t>"Чайка"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облетел вокруг планеты 48 раз.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700" y="1916832"/>
            <a:ext cx="40387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884368" cy="13608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  <a:effectLst/>
                <a:latin typeface="a_BosaNova" pitchFamily="82" charset="-52"/>
              </a:rPr>
              <a:t>Валентина Терешкова - </a:t>
            </a:r>
            <a:r>
              <a:rPr lang="ru-RU" sz="4000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sz="4000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r>
              <a:rPr lang="ru-RU" dirty="0">
                <a:solidFill>
                  <a:srgbClr val="FFC000"/>
                </a:solidFill>
                <a:effectLst/>
                <a:latin typeface="a_BosaNova" pitchFamily="82" charset="-52"/>
              </a:rPr>
              <a:t>Первая женщина-космонавт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988841"/>
            <a:ext cx="3600400" cy="453650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Полет Терешковой на космическом корабле "Восток-6" по околоземной орбите вместе с кораблем "Восток-5", пилотируемым Валерием Быковским, продлился двое суток </a:t>
            </a:r>
            <a:r>
              <a:rPr lang="ru-RU" sz="2400" dirty="0">
                <a:solidFill>
                  <a:srgbClr val="FF0000"/>
                </a:solidFill>
              </a:rPr>
              <a:t>22 часа 50 минут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832"/>
            <a:ext cx="5400600" cy="47525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668344" cy="13608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  <a:effectLst/>
                <a:latin typeface="a_BosaNova" pitchFamily="82" charset="-52"/>
              </a:rPr>
              <a:t>Валентина Терешкова - </a:t>
            </a:r>
            <a:r>
              <a:rPr lang="ru-RU" sz="4000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sz="4000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r>
              <a:rPr lang="ru-RU" dirty="0">
                <a:solidFill>
                  <a:srgbClr val="FFC000"/>
                </a:solidFill>
                <a:effectLst/>
                <a:latin typeface="a_BosaNova" pitchFamily="82" charset="-52"/>
              </a:rPr>
              <a:t>Первая женщина-космонавт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16831"/>
            <a:ext cx="5112568" cy="4752529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Советский космонавт, первая в мире женщина-космонавт, Герой Советского Союза. Лётчик-космонавт СССР № 6, 10-й космонавт мира. Единственная в мире женщина, совершившая космический полёт в одиночку. Удостоена также званий Героя Социалистического Труда ЧССР, Героя Социалистического Труда НРБ, Героя Труда Вьетнама и Героя Труда МНР. Генерал-майор  в отставке, первая в России женщина в звании генерал-майора.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916832"/>
            <a:ext cx="3528392" cy="460779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812360" cy="13608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  <a:effectLst/>
                <a:latin typeface="a_BosaNova" pitchFamily="82" charset="-52"/>
              </a:rPr>
              <a:t>Валентина Терешкова - </a:t>
            </a:r>
            <a:r>
              <a:rPr lang="ru-RU" sz="4000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sz="4000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r>
              <a:rPr lang="ru-RU" dirty="0">
                <a:solidFill>
                  <a:srgbClr val="FFC000"/>
                </a:solidFill>
                <a:effectLst/>
                <a:latin typeface="a_BosaNova" pitchFamily="82" charset="-52"/>
              </a:rPr>
              <a:t>Первая женщина-космонавт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916833"/>
            <a:ext cx="4104456" cy="46085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Валентина Терешкова - кандидат технических наук, профессор, автор более 50 научных работ, генерал-майор авиации, Герой Советского Союза. Именем Терешковой назван кратер на Луне.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1878857"/>
            <a:ext cx="3960440" cy="479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23198"/>
            <a:ext cx="8784976" cy="1505601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Космос</a:t>
            </a:r>
            <a:endParaRPr lang="ru-RU" sz="7200" b="1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700808"/>
            <a:ext cx="8280920" cy="46085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8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(греч.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κόσμος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— «мир») - то же самое, что и Вселенная. В буквальном переводе с греческого космос означает — порядок.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32848" cy="1512168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a_BosaNova" pitchFamily="82" charset="-52"/>
              </a:rPr>
              <a:t>Выход в открытый космос</a:t>
            </a:r>
          </a:p>
        </p:txBody>
      </p:sp>
      <p:pic>
        <p:nvPicPr>
          <p:cNvPr id="10" name="Рисунок 9" descr="pic210-5-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7921625" cy="3455988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11560" y="5373216"/>
            <a:ext cx="7920880" cy="1152128"/>
          </a:xfrm>
        </p:spPr>
        <p:txBody>
          <a:bodyPr>
            <a:noAutofit/>
          </a:bodyPr>
          <a:lstStyle/>
          <a:p>
            <a:pPr algn="just"/>
            <a:r>
              <a:rPr lang="ru-RU" sz="2300" b="1" dirty="0">
                <a:solidFill>
                  <a:srgbClr val="FF0000"/>
                </a:solidFill>
                <a:cs typeface="Times New Roman" pitchFamily="18" charset="0"/>
              </a:rPr>
              <a:t>18 марта 1965 г.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совершён первый в истории выход человека в открытый космос. Космонавт </a:t>
            </a:r>
            <a:r>
              <a:rPr lang="ru-RU" sz="2300" b="1" dirty="0">
                <a:solidFill>
                  <a:srgbClr val="FF0000"/>
                </a:solidFill>
                <a:cs typeface="Times New Roman" pitchFamily="18" charset="0"/>
              </a:rPr>
              <a:t>Алексей Архипович Леонов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совершил выход в открытый космос из корабля.</a:t>
            </a:r>
            <a:endParaRPr lang="ru-RU" sz="2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04664"/>
            <a:ext cx="7956376" cy="151216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Алексей Архипович 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 Леонов (1934 -2019)</a:t>
            </a: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536504" cy="4525963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Советский космонавт 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№ 11, первый человек, вышедший в открытый космос. Дважды Герой Советского Союза. Лауреат Государственной премии СССР.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а.леонов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441" y="1844824"/>
            <a:ext cx="3883047" cy="482453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8028384" cy="136083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Алексей Архипович 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 Леонов (1934 -2019)</a:t>
            </a: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endParaRPr lang="ru-RU" b="1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436096" y="1916832"/>
            <a:ext cx="3384376" cy="4525963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Свой первый полёт в космос Алексей Леонов совершил в марте 1965 года совместно с Павлом Беляевым, на корабле «Восход-2». Их полёт продолжался </a:t>
            </a:r>
            <a:br>
              <a:rPr lang="ru-RU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2 суток.</a:t>
            </a:r>
          </a:p>
        </p:txBody>
      </p:sp>
      <p:pic>
        <p:nvPicPr>
          <p:cNvPr id="10" name="Содержимое 9" descr="леонов и беляе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5040685" cy="482453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8028384" cy="136083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Алексей Архипович 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 Леонов (1934 -2019)</a:t>
            </a: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endParaRPr lang="ru-RU" b="1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999381"/>
            <a:ext cx="3528392" cy="4525963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«Алмаз»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 позывной Павла Ивановича Беляева, </a:t>
            </a:r>
            <a:r>
              <a:rPr lang="ru-RU" sz="2700" dirty="0">
                <a:solidFill>
                  <a:srgbClr val="FF0000"/>
                </a:solidFill>
              </a:rPr>
              <a:t>«Алмаз-2» 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позывной Алексея Архиповича Леонова – они открыли дорогу в открытый космос.</a:t>
            </a:r>
          </a:p>
        </p:txBody>
      </p:sp>
      <p:pic>
        <p:nvPicPr>
          <p:cNvPr id="8" name="Содержимое 7" descr="1662194351_1-kartinkin-net-p-leonov-i-belyaev-v-kosmose-vkontakte-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988840"/>
            <a:ext cx="5040685" cy="460851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8028384" cy="136083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Алексей Архипович 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 Леонов (1934 -2019)</a:t>
            </a: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endParaRPr lang="ru-RU" b="1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pic>
        <p:nvPicPr>
          <p:cNvPr id="9" name="Содержимое 8" descr="леонов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9512" y="1844824"/>
            <a:ext cx="5040560" cy="482453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436096" y="1999381"/>
            <a:ext cx="3528392" cy="4525963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ходе этого полета Леонов вышел в открытый космос – первым из космонавтов – 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находился там около 12 минут.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8028384" cy="136083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Алексей Архипович 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 Леонов (1934 -2019)</a:t>
            </a: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endParaRPr lang="ru-RU" b="1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pic>
        <p:nvPicPr>
          <p:cNvPr id="8" name="Содержимое 7" descr="406e689d58657b7964607c0067b71ffc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916832"/>
            <a:ext cx="4824536" cy="460851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3672408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Имя Алексея Леонова носит кратер на Луне, улицы в Перми, Калининграде и Кемерово, Кременчуге и т.д. Он является почетным гражданином 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30 городов мира.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8028384" cy="136083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Алексей Архипович 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 Леонов (1934 -2019)</a:t>
            </a: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endParaRPr lang="ru-RU" b="1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Алексей Леонов - автор около 200 картин 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5 художественных альбомов, среди которых космические пейзажи, фантастика, земные пейзажи, портреты друзей. </a:t>
            </a:r>
          </a:p>
        </p:txBody>
      </p:sp>
      <p:pic>
        <p:nvPicPr>
          <p:cNvPr id="9" name="Picture 2" descr="http://www.gctc.ru/media/images/news/2012/kosmonavti/leonov/8-23-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64596"/>
            <a:ext cx="4680520" cy="4804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8028384" cy="136083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Алексей Архипович 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 Леонов (1934 -2019)</a:t>
            </a: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endParaRPr lang="ru-RU" b="1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pic>
        <p:nvPicPr>
          <p:cNvPr id="8" name="Picture 8" descr="http://art-assorty.ru/uploads/posts/2013-10/thumbs/1381725700_3dztdzowrt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32048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://img1.liveinternet.ru/images/attach/c/7/96/844/96844929_large_LEONOV_Na_Lu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16833"/>
            <a:ext cx="4176142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79512" y="1988840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Алексей Леонов –</a:t>
            </a:r>
          </a:p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художник-космонавт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8028384" cy="136083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Алексей Архипович 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 Леонов (1934 -2019)</a:t>
            </a: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  <a:t/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endParaRPr lang="ru-RU" b="1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3968" y="3429000"/>
            <a:ext cx="4680520" cy="158417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300" dirty="0">
                <a:solidFill>
                  <a:schemeClr val="accent5">
                    <a:lumMod val="50000"/>
                  </a:schemeClr>
                </a:solidFill>
              </a:rPr>
              <a:t>В Москве установлен памятник дважды </a:t>
            </a:r>
            <a:br>
              <a:rPr lang="ru-RU" sz="43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300" dirty="0">
                <a:solidFill>
                  <a:schemeClr val="accent5">
                    <a:lumMod val="50000"/>
                  </a:schemeClr>
                </a:solidFill>
              </a:rPr>
              <a:t>Герою СССР А.А. Леонову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9" name="Picture 2" descr="Файл:Леонов москва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82141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одержимое 6"/>
          <p:cNvSpPr txBox="1">
            <a:spLocks/>
          </p:cNvSpPr>
          <p:nvPr/>
        </p:nvSpPr>
        <p:spPr>
          <a:xfrm>
            <a:off x="4211960" y="1772816"/>
            <a:ext cx="4680520" cy="128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E590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560840" cy="136083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Светлана Евгеньевна Савицкая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endParaRPr lang="ru-RU" b="1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99381"/>
            <a:ext cx="439248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в мире женщина-космонавт после Валентины Терешковой. Первая в мире женщина-космонавт, вышедшая в открытый космос. Дважды Герой Советского Союза. Лётчик-космонавт СССР. Заслуженный мастер спорта СССР. Депутат Верховного Совета СССР. Депутат Государственной Думы Федерального Собрания Российской Федерации. Единственная женщина — дважды Герой Советского Союза за всю историю СССР.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EBcGjddX4AAnjeZ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463" y="1844824"/>
            <a:ext cx="4248150" cy="482453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«</a:t>
            </a:r>
            <a:r>
              <a:rPr lang="ru-RU" sz="4800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Человечество не останется вечно на Земле…Планета есть колыбель разума, но нельзя же вечно жить в колыбели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»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23199"/>
            <a:ext cx="7344816" cy="1360836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rgbClr val="FFC000"/>
                </a:solidFill>
                <a:effectLst/>
                <a:latin typeface="a_BosaNova" pitchFamily="82" charset="-52"/>
              </a:rPr>
              <a:t>К.Э.Циолковский: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548680"/>
            <a:ext cx="7632848" cy="136083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C000"/>
                </a:solidFill>
                <a:effectLst/>
                <a:latin typeface="a_BosaNova" pitchFamily="82" charset="-52"/>
              </a:rPr>
              <a:t>Космонавты-герои</a:t>
            </a:r>
          </a:p>
        </p:txBody>
      </p:sp>
      <p:pic>
        <p:nvPicPr>
          <p:cNvPr id="9" name="Рисунок 8" descr="николаев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536" y="1916832"/>
            <a:ext cx="2376264" cy="3419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попович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03848" y="1916832"/>
            <a:ext cx="2664296" cy="3420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быковский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00192" y="1916832"/>
            <a:ext cx="2505472" cy="3436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23528" y="5589240"/>
            <a:ext cx="252028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0" algn="ctr">
              <a:lnSpc>
                <a:spcPct val="12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Николаев Андриян Григорьевич </a:t>
            </a:r>
          </a:p>
          <a:p>
            <a:pPr marL="88900" indent="0" algn="ctr">
              <a:lnSpc>
                <a:spcPct val="12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(1929-2004)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589240"/>
            <a:ext cx="280831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0" algn="ctr" fontAlgn="base">
              <a:lnSpc>
                <a:spcPct val="12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Попович Павел Романович </a:t>
            </a:r>
          </a:p>
          <a:p>
            <a:pPr marL="176213" indent="0" algn="ctr" fontAlgn="base">
              <a:lnSpc>
                <a:spcPct val="12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(1930-2009)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566124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0" algn="ctr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Быковский Валерий Федорович </a:t>
            </a:r>
          </a:p>
          <a:p>
            <a:pPr marL="176213" indent="0" algn="ctr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(1934-2019)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548680"/>
            <a:ext cx="7632848" cy="136083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C000"/>
                </a:solidFill>
                <a:effectLst/>
                <a:latin typeface="a_BosaNova" pitchFamily="82" charset="-52"/>
              </a:rPr>
              <a:t>Космонавты-герои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589240"/>
            <a:ext cx="2771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0" algn="ctr">
              <a:lnSpc>
                <a:spcPct val="12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Комаров Владимир Михайлович </a:t>
            </a:r>
          </a:p>
          <a:p>
            <a:pPr marL="88900" indent="0" algn="ctr">
              <a:lnSpc>
                <a:spcPct val="12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(1927-1967)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5589240"/>
            <a:ext cx="27363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0" algn="ctr" fontAlgn="base">
              <a:lnSpc>
                <a:spcPct val="12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Волков Александр Александрович</a:t>
            </a:r>
          </a:p>
          <a:p>
            <a:pPr marL="176213" indent="0" algn="ctr" fontAlgn="base">
              <a:lnSpc>
                <a:spcPct val="12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(род. 1948)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5661248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0" algn="ctr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Соловьев Анатолий Яковлевич</a:t>
            </a:r>
          </a:p>
          <a:p>
            <a:pPr marL="176213" indent="0" algn="ctr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(род.1948)</a:t>
            </a:r>
          </a:p>
        </p:txBody>
      </p:sp>
      <p:pic>
        <p:nvPicPr>
          <p:cNvPr id="16" name="Рисунок 15" descr="комаров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9512" y="1916831"/>
            <a:ext cx="2520280" cy="3456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 descr="волков старший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916832"/>
            <a:ext cx="252028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2" descr="https://top10a.ru/wp-content/uploads/2019/05/4-2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1844824"/>
            <a:ext cx="3384376" cy="36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548680"/>
            <a:ext cx="7416824" cy="136083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C000"/>
                </a:solidFill>
                <a:effectLst/>
                <a:latin typeface="a_BosaNova" pitchFamily="82" charset="-52"/>
              </a:rPr>
              <a:t>Космонавты-герои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067944" y="1844824"/>
            <a:ext cx="4896544" cy="4824535"/>
          </a:xfrm>
        </p:spPr>
        <p:txBody>
          <a:bodyPr>
            <a:normAutofit fontScale="77500" lnSpcReduction="20000"/>
          </a:bodyPr>
          <a:lstStyle/>
          <a:p>
            <a:pPr marL="12700" marR="5080" indent="-3810">
              <a:lnSpc>
                <a:spcPct val="116900"/>
              </a:lnSpc>
              <a:spcBef>
                <a:spcPts val="95"/>
              </a:spcBef>
              <a:buNone/>
            </a:pPr>
            <a:r>
              <a:rPr lang="ru-RU" dirty="0">
                <a:solidFill>
                  <a:srgbClr val="FF0000"/>
                </a:solidFill>
                <a:cs typeface="Tahoma"/>
              </a:rPr>
              <a:t>Елена</a:t>
            </a:r>
            <a:r>
              <a:rPr lang="ru-RU" spc="-50" dirty="0">
                <a:solidFill>
                  <a:srgbClr val="FF0000"/>
                </a:solidFill>
                <a:cs typeface="Tahoma"/>
              </a:rPr>
              <a:t> </a:t>
            </a:r>
            <a:r>
              <a:rPr lang="ru-RU" spc="95" dirty="0">
                <a:solidFill>
                  <a:srgbClr val="FF0000"/>
                </a:solidFill>
                <a:cs typeface="Tahoma"/>
              </a:rPr>
              <a:t>Владимировна</a:t>
            </a:r>
            <a:r>
              <a:rPr lang="ru-RU" spc="-45" dirty="0">
                <a:solidFill>
                  <a:srgbClr val="FF0000"/>
                </a:solidFill>
                <a:cs typeface="Tahoma"/>
              </a:rPr>
              <a:t> </a:t>
            </a:r>
            <a:r>
              <a:rPr lang="ru-RU" spc="80" dirty="0">
                <a:solidFill>
                  <a:srgbClr val="FF0000"/>
                </a:solidFill>
                <a:cs typeface="Tahoma"/>
              </a:rPr>
              <a:t>Кондакова</a:t>
            </a:r>
            <a:r>
              <a:rPr lang="ru-RU" spc="-45" dirty="0">
                <a:solidFill>
                  <a:srgbClr val="FF0000"/>
                </a:solidFill>
                <a:cs typeface="Tahoma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–</a:t>
            </a:r>
            <a:r>
              <a:rPr lang="ru-RU" spc="-1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 </a:t>
            </a:r>
            <a:r>
              <a:rPr lang="ru-RU" spc="4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третья </a:t>
            </a:r>
            <a:r>
              <a:rPr lang="ru-RU" spc="12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женщина</a:t>
            </a:r>
            <a:r>
              <a:rPr lang="ru-RU" spc="-5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-</a:t>
            </a:r>
            <a:r>
              <a:rPr lang="ru-RU" spc="10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космонавт</a:t>
            </a:r>
            <a:r>
              <a:rPr lang="ru-RU" spc="1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СССР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cs typeface="Tahoma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и России. </a:t>
            </a:r>
            <a:r>
              <a:rPr lang="ru-RU" spc="5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П</a:t>
            </a:r>
            <a:r>
              <a:rPr lang="ru-RU" spc="5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ервая</a:t>
            </a:r>
            <a:r>
              <a:rPr lang="ru-RU" spc="-5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из </a:t>
            </a:r>
            <a:r>
              <a:rPr lang="ru-RU" spc="9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женщин</a:t>
            </a:r>
            <a:r>
              <a:rPr lang="ru-RU" spc="9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, </a:t>
            </a:r>
            <a:r>
              <a:rPr lang="ru-RU" spc="8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совершившая</a:t>
            </a:r>
            <a:r>
              <a:rPr lang="ru-RU" spc="-4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</a:t>
            </a:r>
            <a:r>
              <a:rPr lang="ru-RU" spc="9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длительный</a:t>
            </a:r>
            <a:r>
              <a:rPr lang="ru-RU" spc="-4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</a:t>
            </a:r>
            <a:r>
              <a:rPr lang="ru-RU" spc="10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космический </a:t>
            </a:r>
            <a:r>
              <a:rPr lang="ru-RU" spc="7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полет</a:t>
            </a:r>
            <a:r>
              <a:rPr lang="ru-RU" spc="7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.</a:t>
            </a:r>
            <a:r>
              <a:rPr lang="ru-RU" spc="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Всего</a:t>
            </a:r>
            <a:r>
              <a:rPr lang="ru-RU" spc="-2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</a:t>
            </a:r>
            <a:r>
              <a:rPr lang="ru-RU" spc="7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совершала</a:t>
            </a:r>
            <a:r>
              <a:rPr lang="ru-RU" spc="-2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</a:t>
            </a:r>
            <a:r>
              <a:rPr lang="ru-RU" spc="12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два</a:t>
            </a:r>
            <a:r>
              <a:rPr lang="ru-RU" spc="-2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</a:t>
            </a:r>
            <a:r>
              <a:rPr lang="ru-RU" spc="6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полета</a:t>
            </a:r>
            <a:r>
              <a:rPr lang="ru-RU" spc="-2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</a:t>
            </a:r>
            <a:r>
              <a:rPr lang="ru-RU" spc="8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в </a:t>
            </a:r>
            <a:r>
              <a:rPr lang="ru-RU" spc="7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космос</a:t>
            </a:r>
            <a:r>
              <a:rPr lang="ru-RU" spc="7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.</a:t>
            </a:r>
          </a:p>
          <a:p>
            <a:pPr marL="138430" marR="137795">
              <a:lnSpc>
                <a:spcPct val="116900"/>
              </a:lnSpc>
              <a:buNone/>
            </a:pPr>
            <a:r>
              <a:rPr lang="ru-RU" spc="8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 Длительность</a:t>
            </a:r>
            <a:r>
              <a:rPr lang="ru-RU" spc="-4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</a:t>
            </a:r>
            <a:r>
              <a:rPr lang="ru-RU" spc="5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первого</a:t>
            </a:r>
            <a:r>
              <a:rPr lang="ru-RU" spc="-4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</a:t>
            </a:r>
            <a:r>
              <a:rPr lang="ru-RU" spc="6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полета</a:t>
            </a:r>
            <a:r>
              <a:rPr lang="ru-RU" spc="-4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</a:t>
            </a:r>
            <a:r>
              <a:rPr lang="ru-RU" spc="5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(1994-</a:t>
            </a:r>
            <a:r>
              <a:rPr lang="ru-RU" spc="4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1995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гг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.):</a:t>
            </a:r>
            <a:r>
              <a:rPr lang="ru-RU" spc="-2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 </a:t>
            </a:r>
            <a:r>
              <a:rPr lang="ru-RU" spc="60" dirty="0">
                <a:solidFill>
                  <a:srgbClr val="FF0000"/>
                </a:solidFill>
                <a:cs typeface="Arial"/>
              </a:rPr>
              <a:t>169</a:t>
            </a:r>
            <a:r>
              <a:rPr lang="ru-RU" spc="-25" dirty="0">
                <a:solidFill>
                  <a:srgbClr val="FF0000"/>
                </a:solidFill>
                <a:cs typeface="Arial"/>
              </a:rPr>
              <a:t> </a:t>
            </a:r>
            <a:r>
              <a:rPr lang="ru-RU" spc="95" dirty="0">
                <a:solidFill>
                  <a:srgbClr val="FF0000"/>
                </a:solidFill>
                <a:cs typeface="Tahoma"/>
              </a:rPr>
              <a:t>суток</a:t>
            </a:r>
            <a:r>
              <a:rPr lang="ru-RU" spc="-55" dirty="0">
                <a:solidFill>
                  <a:srgbClr val="FF0000"/>
                </a:solidFill>
                <a:cs typeface="Tahoma"/>
              </a:rPr>
              <a:t> </a:t>
            </a:r>
            <a:r>
              <a:rPr lang="ru-RU" spc="60" dirty="0">
                <a:solidFill>
                  <a:srgbClr val="FF0000"/>
                </a:solidFill>
                <a:cs typeface="Arial"/>
              </a:rPr>
              <a:t>05</a:t>
            </a:r>
            <a:r>
              <a:rPr lang="ru-RU" spc="-25" dirty="0">
                <a:solidFill>
                  <a:srgbClr val="FF0000"/>
                </a:solidFill>
                <a:cs typeface="Arial"/>
              </a:rPr>
              <a:t> </a:t>
            </a:r>
            <a:r>
              <a:rPr lang="ru-RU" spc="75" dirty="0">
                <a:solidFill>
                  <a:srgbClr val="FF0000"/>
                </a:solidFill>
                <a:cs typeface="Tahoma"/>
              </a:rPr>
              <a:t>часов</a:t>
            </a:r>
            <a:r>
              <a:rPr lang="ru-RU" spc="-60" dirty="0">
                <a:solidFill>
                  <a:srgbClr val="FF0000"/>
                </a:solidFill>
                <a:cs typeface="Tahoma"/>
              </a:rPr>
              <a:t> </a:t>
            </a:r>
            <a:r>
              <a:rPr lang="ru-RU" spc="60" dirty="0">
                <a:solidFill>
                  <a:srgbClr val="FF0000"/>
                </a:solidFill>
                <a:cs typeface="Arial"/>
              </a:rPr>
              <a:t>21</a:t>
            </a:r>
            <a:r>
              <a:rPr lang="ru-RU" spc="-25" dirty="0">
                <a:solidFill>
                  <a:srgbClr val="FF0000"/>
                </a:solidFill>
                <a:cs typeface="Arial"/>
              </a:rPr>
              <a:t> </a:t>
            </a:r>
            <a:r>
              <a:rPr lang="ru-RU" spc="120" dirty="0">
                <a:solidFill>
                  <a:srgbClr val="FF0000"/>
                </a:solidFill>
                <a:cs typeface="Tahoma"/>
              </a:rPr>
              <a:t>минута</a:t>
            </a:r>
            <a:r>
              <a:rPr lang="ru-RU" spc="-55" dirty="0">
                <a:solidFill>
                  <a:srgbClr val="FF0000"/>
                </a:solidFill>
                <a:cs typeface="Tahoma"/>
              </a:rPr>
              <a:t> </a:t>
            </a:r>
            <a:r>
              <a:rPr lang="ru-RU" spc="35" dirty="0">
                <a:solidFill>
                  <a:srgbClr val="FF0000"/>
                </a:solidFill>
                <a:cs typeface="Arial"/>
              </a:rPr>
              <a:t>35 </a:t>
            </a:r>
            <a:r>
              <a:rPr lang="ru-RU" spc="80" dirty="0">
                <a:solidFill>
                  <a:srgbClr val="FF0000"/>
                </a:solidFill>
                <a:cs typeface="Tahoma"/>
              </a:rPr>
              <a:t>секунд</a:t>
            </a:r>
            <a:r>
              <a:rPr lang="ru-RU" spc="8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.</a:t>
            </a:r>
            <a:endParaRPr lang="ru-RU" dirty="0">
              <a:solidFill>
                <a:srgbClr val="FF0000"/>
              </a:solidFill>
              <a:cs typeface="Tahoma"/>
            </a:endParaRPr>
          </a:p>
          <a:p>
            <a:pPr marL="202565" marR="201295">
              <a:lnSpc>
                <a:spcPct val="116900"/>
              </a:lnSpc>
              <a:buNone/>
            </a:pPr>
            <a:r>
              <a:rPr lang="ru-RU" spc="10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  Длительность второго полета (1997 гг.): </a:t>
            </a:r>
            <a:r>
              <a:rPr lang="ru-RU" spc="100" dirty="0">
                <a:solidFill>
                  <a:srgbClr val="FF0000"/>
                </a:solidFill>
                <a:cs typeface="Tahoma"/>
              </a:rPr>
              <a:t>9 суток 5 часов 20 минут 48 секунд</a:t>
            </a:r>
            <a:r>
              <a:rPr lang="ru-RU" spc="10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.</a:t>
            </a:r>
          </a:p>
          <a:p>
            <a:pPr marL="202565" marR="201295">
              <a:lnSpc>
                <a:spcPct val="116900"/>
              </a:lnSpc>
              <a:buNone/>
            </a:pPr>
            <a:r>
              <a:rPr lang="ru-RU" spc="7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Получила</a:t>
            </a:r>
            <a:r>
              <a:rPr lang="ru-RU" spc="-8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</a:t>
            </a:r>
            <a:r>
              <a:rPr lang="ru-RU" spc="8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звание</a:t>
            </a:r>
            <a:r>
              <a:rPr lang="ru-RU" spc="-8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 </a:t>
            </a:r>
            <a:r>
              <a:rPr lang="ru-RU" spc="55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Герой </a:t>
            </a:r>
            <a:r>
              <a:rPr lang="ru-RU" spc="60" dirty="0">
                <a:solidFill>
                  <a:schemeClr val="accent5">
                    <a:lumMod val="50000"/>
                  </a:schemeClr>
                </a:solidFill>
                <a:cs typeface="Tahoma"/>
              </a:rPr>
              <a:t>России</a:t>
            </a:r>
            <a:r>
              <a:rPr lang="ru-RU" spc="6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.</a:t>
            </a:r>
            <a:endParaRPr lang="ru-RU" spc="100" dirty="0">
              <a:solidFill>
                <a:schemeClr val="accent5">
                  <a:lumMod val="50000"/>
                </a:schemeClr>
              </a:solidFill>
              <a:cs typeface="Tahoma"/>
            </a:endParaRPr>
          </a:p>
          <a:p>
            <a:pPr marL="138430" marR="137795">
              <a:lnSpc>
                <a:spcPct val="116900"/>
              </a:lnSpc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object 2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44824"/>
            <a:ext cx="3168352" cy="4824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199"/>
            <a:ext cx="7560840" cy="13608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С праздником, наши дорогие космонавты!</a:t>
            </a:r>
            <a:endParaRPr lang="ru-RU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pic>
        <p:nvPicPr>
          <p:cNvPr id="5" name="Содержимое 4" descr="4371-1000x83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6832"/>
            <a:ext cx="4536504" cy="46805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772816"/>
            <a:ext cx="4248472" cy="4824537"/>
          </a:xfrm>
        </p:spPr>
        <p:txBody>
          <a:bodyPr>
            <a:noAutofit/>
          </a:bodyPr>
          <a:lstStyle/>
          <a:p>
            <a:pPr marL="176213" indent="0">
              <a:lnSpc>
                <a:spcPct val="120000"/>
              </a:lnSpc>
              <a:buNone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Кто полетел к планетам первый?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Какой в апреле праздник раз в году?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О космосе слагаются легенды,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Герои - космонавты на виду!</a:t>
            </a:r>
          </a:p>
          <a:p>
            <a:pPr marL="176213" indent="0">
              <a:lnSpc>
                <a:spcPct val="120000"/>
              </a:lnSpc>
              <a:buNone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Им на земле спокойно не живётся,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Их почему - то вечно тянет в высь,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Им звёзды покоряются, сдаются,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На их погонах золотом зажглись.</a:t>
            </a:r>
          </a:p>
          <a:p>
            <a:pPr marL="176213" indent="0">
              <a:lnSpc>
                <a:spcPct val="120000"/>
              </a:lnSpc>
              <a:buNone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Прекрасно знает с детства мальчик каждый,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Гагарин Юрий - космоса герой,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Ведь космонавтом не рождаются однажды,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Он может рядом быть с тобой или со мной.</a:t>
            </a:r>
          </a:p>
          <a:p>
            <a:pPr marL="176213" indent="0">
              <a:lnSpc>
                <a:spcPct val="120000"/>
              </a:lnSpc>
              <a:buNone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И вновь в неведомые дали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Корабль космический взлетит...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Пусть сбудется, о чём во сне мечтали,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Летите, дети, в небо, путь открыт!</a:t>
            </a:r>
          </a:p>
          <a:p>
            <a:pPr marL="176213" indent="0">
              <a:lnSpc>
                <a:spcPct val="120000"/>
              </a:lnSpc>
              <a:buNone/>
            </a:pPr>
            <a:r>
              <a:rPr lang="ru-RU" sz="1600" dirty="0">
                <a:cs typeface="Times New Roman" pitchFamily="18" charset="0"/>
              </a:rPr>
              <a:t> 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 апреля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8640960" cy="482453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6632"/>
            <a:ext cx="7956376" cy="1909516"/>
          </a:xfrm>
        </p:spPr>
        <p:txBody>
          <a:bodyPr>
            <a:normAutofit/>
          </a:bodyPr>
          <a:lstStyle/>
          <a:p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Всем спасибо за внимание!</a:t>
            </a:r>
            <a:endParaRPr lang="ru-RU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23199"/>
            <a:ext cx="7704856" cy="13608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Константин Эдуардович Циолковский </a:t>
            </a:r>
            <a:r>
              <a:rPr lang="ru-RU" sz="2800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(1857-1935)</a:t>
            </a:r>
            <a:endParaRPr lang="ru-RU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700809"/>
            <a:ext cx="5004048" cy="515719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Отец русской космонавтики, русский ученый и изобретатель 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 области аэродинамики,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ракетодинамики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,  теории воздухоплавания, основоположник современной космонавтики. 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original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844824"/>
            <a:ext cx="3916514" cy="482453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199"/>
            <a:ext cx="7920880" cy="13608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Сергей Павлович Королев </a:t>
            </a:r>
            <a:b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(1906-1966)</a:t>
            </a:r>
            <a:endParaRPr lang="ru-RU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pic>
        <p:nvPicPr>
          <p:cNvPr id="5" name="Содержимое 4" descr="81908801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44824"/>
            <a:ext cx="4896544" cy="48615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4283968" cy="5085183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Советский учёный, инженер-конструктор, главный организатор производства ракетно-космической техники и ракетного оружия СССР и основоположник практической 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космонавтики.Под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руководством </a:t>
            </a:r>
            <a:r>
              <a:rPr lang="ru-RU" sz="2400" dirty="0">
                <a:solidFill>
                  <a:srgbClr val="FF0000"/>
                </a:solidFill>
                <a:cs typeface="Times New Roman" pitchFamily="18" charset="0"/>
              </a:rPr>
              <a:t>Сергея Павловича Королёва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был организован и осуществлён запуск первого искусственного спутника Земли и первого космонавта планеты Юрия Гагарина.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199"/>
            <a:ext cx="7848872" cy="136083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C000"/>
                </a:solidFill>
                <a:effectLst/>
                <a:latin typeface="a_BosaNova" pitchFamily="82" charset="-52"/>
                <a:cs typeface="Times New Roman" pitchFamily="18" charset="0"/>
              </a:rPr>
              <a:t>Первый спутник</a:t>
            </a:r>
            <a:endParaRPr lang="ru-RU" sz="5400" b="1" dirty="0">
              <a:solidFill>
                <a:srgbClr val="FFC000"/>
              </a:solidFill>
              <a:effectLst/>
              <a:latin typeface="a_BosaNova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139952" cy="501317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Начало освоения космоса было положено </a:t>
            </a:r>
            <a:r>
              <a:rPr lang="ru-RU" sz="2400" dirty="0">
                <a:solidFill>
                  <a:srgbClr val="FF0000"/>
                </a:solidFill>
              </a:rPr>
              <a:t>4 октября 1957 г.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когда был запущен </a:t>
            </a:r>
            <a:r>
              <a:rPr lang="ru-RU" sz="2400" dirty="0">
                <a:solidFill>
                  <a:srgbClr val="FF0000"/>
                </a:solidFill>
              </a:rPr>
              <a:t>первый искусственный спутник Земли Спутник-1.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Первый в истории человечества спутник просуществовал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92 суток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совершив 1440 оборотов вокруг Земли.</a:t>
            </a:r>
          </a:p>
        </p:txBody>
      </p:sp>
      <p:pic>
        <p:nvPicPr>
          <p:cNvPr id="5" name="Содержимое 4" descr="8bf9b5afad6957f897bcac1c34e343fd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844824"/>
            <a:ext cx="4752528" cy="482453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199"/>
            <a:ext cx="7560840" cy="136083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C000"/>
                </a:solidFill>
                <a:effectLst/>
                <a:latin typeface="a_BosaNova" pitchFamily="82" charset="-52"/>
              </a:rPr>
              <a:t>Первое животное </a:t>
            </a:r>
            <a:br>
              <a:rPr lang="ru-RU" sz="4800" b="1" dirty="0">
                <a:solidFill>
                  <a:srgbClr val="FFC000"/>
                </a:solidFill>
                <a:effectLst/>
                <a:latin typeface="a_BosaNova" pitchFamily="82" charset="-52"/>
              </a:rPr>
            </a:br>
            <a:r>
              <a:rPr lang="ru-RU" sz="4800" b="1" dirty="0">
                <a:solidFill>
                  <a:srgbClr val="FFC000"/>
                </a:solidFill>
                <a:effectLst/>
                <a:latin typeface="a_BosaNova" pitchFamily="82" charset="-52"/>
              </a:rPr>
              <a:t>в космосе</a:t>
            </a:r>
          </a:p>
        </p:txBody>
      </p:sp>
      <p:pic>
        <p:nvPicPr>
          <p:cNvPr id="5" name="Содержимое 4" descr="2045543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37" y="1844824"/>
            <a:ext cx="5206251" cy="4824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772816"/>
            <a:ext cx="3995936" cy="508518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 ноября 1975 года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на околоземную орбиту вышел "Спутник-2".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Вместе с ним в космос отправилось первое животное - </a:t>
            </a:r>
            <a:r>
              <a:rPr lang="ru-RU" sz="2400" dirty="0">
                <a:solidFill>
                  <a:srgbClr val="FF0000"/>
                </a:solidFill>
              </a:rPr>
              <a:t>собака Лайка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Памятник собаке Лайке, которая стала первым живым существом, побывавшем в космосе, установлен в Москве.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  <a:t>Белка и Стрелка – первые космонавты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19 августа 1960  г.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совершён первый в истории орбитальный полёт в космос живых существ с успешным возвращением на Землю. На корабле  «Спутник-5» орбитальный полёт совершили собаки </a:t>
            </a:r>
            <a:r>
              <a:rPr lang="ru-RU" dirty="0">
                <a:solidFill>
                  <a:srgbClr val="FF0000"/>
                </a:solidFill>
              </a:rPr>
              <a:t>Белка и Стрелка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6237312"/>
            <a:ext cx="4041775" cy="4237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0" dirty="0">
                <a:solidFill>
                  <a:schemeClr val="tx1"/>
                </a:solidFill>
              </a:rPr>
              <a:t>Белка (слева) и Стрелка (справа)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Belka_and_Strelka.Space_Dogs.Real-i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52285" y="1844824"/>
            <a:ext cx="4212203" cy="439248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504" y="123199"/>
            <a:ext cx="7560840" cy="13608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  <a:latin typeface="a_BosaNova" pitchFamily="82" charset="-52"/>
              </a:rPr>
              <a:t>Белка и Стрелка – первые космонавты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4256212" cy="71177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0" dirty="0">
                <a:solidFill>
                  <a:schemeClr val="tx1"/>
                </a:solidFill>
              </a:rPr>
              <a:t>Катапультируемый контейнер Белки и Стрелки в Музее космонавтики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Содержимое 14" descr="1024px-Space_capsule_of_Sputnik-5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20888"/>
            <a:ext cx="4183955" cy="4176463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499992" cy="864096"/>
          </a:xfrm>
        </p:spPr>
        <p:txBody>
          <a:bodyPr>
            <a:noAutofit/>
          </a:bodyPr>
          <a:lstStyle/>
          <a:p>
            <a:r>
              <a:rPr lang="ru-RU" sz="1400" b="0" dirty="0">
                <a:solidFill>
                  <a:schemeClr val="tx1"/>
                </a:solidFill>
              </a:rPr>
              <a:t>Сообщение ЦК КПСС и Совета Министров СССР о космическом полёте собак Белка и Стрелка. 1960 год.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" name="Содержимое 15" descr="Space_flight_of_dogs_Belka_and_Strelka._img_0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420888"/>
            <a:ext cx="4249042" cy="417646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b45515eb38c9368a62bd48b7a086e7cd2ad45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777</Words>
  <Application>Microsoft Office PowerPoint</Application>
  <PresentationFormat>Экран (4:3)</PresentationFormat>
  <Paragraphs>94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День космонавтики.   </vt:lpstr>
      <vt:lpstr>Космос</vt:lpstr>
      <vt:lpstr> К.Э.Циолковский:</vt:lpstr>
      <vt:lpstr>Константин Эдуардович Циолковский (1857-1935)</vt:lpstr>
      <vt:lpstr>Сергей Павлович Королев  (1906-1966)</vt:lpstr>
      <vt:lpstr>Первый спутник</vt:lpstr>
      <vt:lpstr>Первое животное  в космосе</vt:lpstr>
      <vt:lpstr>Белка и Стрелка – первые космонавты</vt:lpstr>
      <vt:lpstr>Белка и Стрелка – первые космонавты</vt:lpstr>
      <vt:lpstr>Юрий Алексеевич Гагарин -  Первый космонавт планеты</vt:lpstr>
      <vt:lpstr>«Восток-1» — космический корабль из серии «Восток», первый космический аппарат, поднявший человека на околоземную орбиту. </vt:lpstr>
      <vt:lpstr>12 апреля 1961 года, 09:07 — время старта первого полёта человека в космос  с космодрома Байконур.   </vt:lpstr>
      <vt:lpstr>Юрий Алексеевич Гагарин (1934-1968)</vt:lpstr>
      <vt:lpstr>Герман Степанович Титов  (1935-2000)</vt:lpstr>
      <vt:lpstr>Герман Степанович Титов  (1935-2000)</vt:lpstr>
      <vt:lpstr>Валентина Терешкова -  Первая женщина-космонавт</vt:lpstr>
      <vt:lpstr>Валентина Терешкова -  Первая женщина-космонавт</vt:lpstr>
      <vt:lpstr>Валентина Терешкова -  Первая женщина-космонавт</vt:lpstr>
      <vt:lpstr>Валентина Терешкова -  Первая женщина-космонавт</vt:lpstr>
      <vt:lpstr>Выход в открытый космос</vt:lpstr>
      <vt:lpstr>Алексей Архипович   Леонов (1934 -2019) </vt:lpstr>
      <vt:lpstr>Алексей Архипович   Леонов (1934 -2019) </vt:lpstr>
      <vt:lpstr>Алексей Архипович   Леонов (1934 -2019) </vt:lpstr>
      <vt:lpstr>Алексей Архипович   Леонов (1934 -2019) </vt:lpstr>
      <vt:lpstr>Алексей Архипович   Леонов (1934 -2019) </vt:lpstr>
      <vt:lpstr>Алексей Архипович   Леонов (1934 -2019) </vt:lpstr>
      <vt:lpstr>Алексей Архипович   Леонов (1934 -2019) </vt:lpstr>
      <vt:lpstr>Алексей Архипович   Леонов (1934 -2019) </vt:lpstr>
      <vt:lpstr>Светлана Евгеньевна Савицкая </vt:lpstr>
      <vt:lpstr>Космонавты-герои</vt:lpstr>
      <vt:lpstr>Космонавты-герои</vt:lpstr>
      <vt:lpstr>Космонавты-герои</vt:lpstr>
      <vt:lpstr>С праздником, наши дорогие космонавты!</vt:lpstr>
      <vt:lpstr> Всем 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Выход в открытый космос</dc:title>
  <dc:creator>obstinate</dc:creator>
  <dc:description>Шаблон презентации с сайта https://presentation-creation.ru/</dc:description>
  <cp:lastModifiedBy>*</cp:lastModifiedBy>
  <cp:revision>352</cp:revision>
  <dcterms:created xsi:type="dcterms:W3CDTF">2018-02-25T09:09:03Z</dcterms:created>
  <dcterms:modified xsi:type="dcterms:W3CDTF">2025-03-30T19:28:56Z</dcterms:modified>
</cp:coreProperties>
</file>