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64" r:id="rId5"/>
    <p:sldId id="265" r:id="rId6"/>
    <p:sldId id="266" r:id="rId7"/>
    <p:sldId id="267" r:id="rId8"/>
    <p:sldId id="268" r:id="rId9"/>
    <p:sldId id="271" r:id="rId10"/>
    <p:sldId id="274" r:id="rId11"/>
    <p:sldId id="273" r:id="rId12"/>
    <p:sldId id="275" r:id="rId13"/>
    <p:sldId id="27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83C6-EC0A-4874-8E06-3E45350336C7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81AB6A-E75C-451B-89D4-512911A344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83C6-EC0A-4874-8E06-3E45350336C7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1AB6A-E75C-451B-89D4-512911A344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83C6-EC0A-4874-8E06-3E45350336C7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1AB6A-E75C-451B-89D4-512911A344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4B583C6-EC0A-4874-8E06-3E45350336C7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481AB6A-E75C-451B-89D4-512911A344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83C6-EC0A-4874-8E06-3E45350336C7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1AB6A-E75C-451B-89D4-512911A344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83C6-EC0A-4874-8E06-3E45350336C7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1AB6A-E75C-451B-89D4-512911A344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1AB6A-E75C-451B-89D4-512911A344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83C6-EC0A-4874-8E06-3E45350336C7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83C6-EC0A-4874-8E06-3E45350336C7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1AB6A-E75C-451B-89D4-512911A344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83C6-EC0A-4874-8E06-3E45350336C7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1AB6A-E75C-451B-89D4-512911A344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4B583C6-EC0A-4874-8E06-3E45350336C7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481AB6A-E75C-451B-89D4-512911A344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83C6-EC0A-4874-8E06-3E45350336C7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81AB6A-E75C-451B-89D4-512911A344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4B583C6-EC0A-4874-8E06-3E45350336C7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481AB6A-E75C-451B-89D4-512911A344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916832"/>
            <a:ext cx="8305800" cy="6237312"/>
          </a:xfrm>
        </p:spPr>
        <p:txBody>
          <a:bodyPr/>
          <a:lstStyle/>
          <a:p>
            <a:pPr algn="r"/>
            <a:endParaRPr lang="ru-RU" sz="3600" b="1" dirty="0" smtClean="0">
              <a:solidFill>
                <a:srgbClr val="FFC000"/>
              </a:solidFill>
            </a:endParaRPr>
          </a:p>
          <a:p>
            <a:pPr algn="r"/>
            <a:endParaRPr lang="ru-RU" sz="3600" b="1" dirty="0">
              <a:solidFill>
                <a:srgbClr val="FFC000"/>
              </a:solidFill>
            </a:endParaRPr>
          </a:p>
          <a:p>
            <a:pPr algn="r"/>
            <a:endParaRPr lang="ru-RU" sz="3600" b="1" dirty="0">
              <a:solidFill>
                <a:srgbClr val="FFC000"/>
              </a:solidFill>
            </a:endParaRPr>
          </a:p>
          <a:p>
            <a:pPr algn="r"/>
            <a:r>
              <a:rPr lang="ru-RU" sz="3600" b="1" dirty="0" smtClean="0">
                <a:solidFill>
                  <a:srgbClr val="FFC000"/>
                </a:solidFill>
              </a:rPr>
              <a:t>«Сражаюсь, </a:t>
            </a:r>
          </a:p>
          <a:p>
            <a:r>
              <a:rPr lang="ru-RU" sz="3600" b="1" dirty="0" smtClean="0">
                <a:solidFill>
                  <a:srgbClr val="FFC000"/>
                </a:solidFill>
              </a:rPr>
              <a:t>                                                     верую,</a:t>
            </a:r>
          </a:p>
          <a:p>
            <a:pPr algn="r"/>
            <a:r>
              <a:rPr lang="ru-RU" sz="3600" b="1" dirty="0" smtClean="0">
                <a:solidFill>
                  <a:srgbClr val="FFC000"/>
                </a:solidFill>
              </a:rPr>
              <a:t>      люблю»</a:t>
            </a:r>
          </a:p>
          <a:p>
            <a:pPr algn="l"/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>                       </a:t>
            </a:r>
            <a:endParaRPr lang="ru-RU" sz="48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5710944" cy="5710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208912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Одна из основных тем в творчестве Эдуарда Асадова - это тема Родины, верности, мужества и патриотизма ("Дым отечества", "Двадцатый век", "Лесная река", "Мечта веков", "О том, чего терять нельзя", лирический монолог "Родине"). Со стихами о Родине теснейшим образом связаны стихи о природе, в которых поэт образно и взволнованно передает красоту родной земли, находя для этого яркие, сочные краски. Таковы "В лесном краю", "Ночная песня", "Таежный родник", "Лесная река" и другие стихотворения, а также целая серия стихов о животных </a:t>
            </a:r>
            <a:r>
              <a:rPr lang="ru-RU" sz="2800" b="1" dirty="0">
                <a:solidFill>
                  <a:srgbClr val="FFFF00"/>
                </a:solidFill>
              </a:rPr>
              <a:t>("Медвежонок", "Бенгальский тигр", "Пеликан", "Баллада о буланом Пенсионере", "Яшка", "</a:t>
            </a:r>
            <a:r>
              <a:rPr lang="ru-RU" sz="2800" b="1" dirty="0" err="1">
                <a:solidFill>
                  <a:srgbClr val="FFFF00"/>
                </a:solidFill>
              </a:rPr>
              <a:t>Зорянка</a:t>
            </a:r>
            <a:r>
              <a:rPr lang="ru-RU" sz="2800" b="1" dirty="0">
                <a:solidFill>
                  <a:srgbClr val="FFFF00"/>
                </a:solidFill>
              </a:rPr>
              <a:t>" и одно из самых широко известных стихотворений поэта - "Стихи о рыжей дворняге").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Светлана\Desktop\82151404_Asadov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233" y="404664"/>
            <a:ext cx="4479747" cy="597666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332656"/>
            <a:ext cx="4572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Эдуард Асадов - поэт жизнеутверждающий: всякая даже самая драматическая его строка несет в себе заряд горячей любви к жизни.</a:t>
            </a:r>
          </a:p>
          <a:p>
            <a:r>
              <a:rPr lang="ru-RU" sz="2400" dirty="0" smtClean="0"/>
              <a:t> </a:t>
            </a:r>
            <a:r>
              <a:rPr lang="ru-RU" sz="2400" b="1" dirty="0">
                <a:solidFill>
                  <a:srgbClr val="002060"/>
                </a:solidFill>
              </a:rPr>
              <a:t>Умер Эдуард Асадов 21 апреля 2004 года. Он был похоронен в Москве на Кунцевском кладбище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Свое сердце он завещал захоронить на Сапун-горе в Севастополе, где 4 мая 1944 года он был ранен </a:t>
            </a:r>
            <a:r>
              <a:rPr lang="ru-RU" sz="2400" b="1" dirty="0" smtClean="0">
                <a:solidFill>
                  <a:srgbClr val="002060"/>
                </a:solidFill>
              </a:rPr>
              <a:t>и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потерял  </a:t>
            </a:r>
            <a:r>
              <a:rPr lang="ru-RU" sz="2400" b="1" dirty="0">
                <a:solidFill>
                  <a:srgbClr val="002060"/>
                </a:solidFill>
              </a:rPr>
              <a:t>зрение.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Светлана\Desktop\2c6ea0a79143373cfe24eeb5aa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7772349" cy="6381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лана\Desktop\love_poem_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8743571" cy="61628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260648"/>
            <a:ext cx="3826768" cy="612068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Эдуард Асадов родился 7 сентября 1923 года </a:t>
            </a:r>
            <a:br>
              <a:rPr lang="ru-RU" sz="3200" b="1" dirty="0" smtClean="0">
                <a:solidFill>
                  <a:srgbClr val="FFFF00"/>
                </a:solidFill>
              </a:rPr>
            </a:br>
            <a:r>
              <a:rPr lang="ru-RU" sz="3200" b="1" dirty="0" smtClean="0">
                <a:solidFill>
                  <a:srgbClr val="FFFF00"/>
                </a:solidFill>
              </a:rPr>
              <a:t>«</a:t>
            </a:r>
            <a:r>
              <a:rPr lang="ru-RU" sz="3100" b="1" dirty="0" smtClean="0">
                <a:solidFill>
                  <a:srgbClr val="FFFF00"/>
                </a:solidFill>
              </a:rPr>
              <a:t>Я родился в армянской семье в Туркестане, </a:t>
            </a:r>
            <a:br>
              <a:rPr lang="ru-RU" sz="3100" b="1" dirty="0" smtClean="0">
                <a:solidFill>
                  <a:srgbClr val="FFFF00"/>
                </a:solidFill>
              </a:rPr>
            </a:br>
            <a:r>
              <a:rPr lang="ru-RU" sz="3100" b="1" dirty="0" smtClean="0">
                <a:solidFill>
                  <a:srgbClr val="FFFF00"/>
                </a:solidFill>
              </a:rPr>
              <a:t>Где поили в Мургабе  военных коней. </a:t>
            </a:r>
            <a:br>
              <a:rPr lang="ru-RU" sz="3100" b="1" dirty="0" smtClean="0">
                <a:solidFill>
                  <a:srgbClr val="FFFF00"/>
                </a:solidFill>
              </a:rPr>
            </a:br>
            <a:r>
              <a:rPr lang="ru-RU" sz="3100" b="1" dirty="0" smtClean="0">
                <a:solidFill>
                  <a:srgbClr val="FFFF00"/>
                </a:solidFill>
              </a:rPr>
              <a:t>Город помнит налеты ватаг Чингисхана, </a:t>
            </a:r>
            <a:br>
              <a:rPr lang="ru-RU" sz="3100" b="1" dirty="0" smtClean="0">
                <a:solidFill>
                  <a:srgbClr val="FFFF00"/>
                </a:solidFill>
              </a:rPr>
            </a:br>
            <a:r>
              <a:rPr lang="ru-RU" sz="3100" b="1" dirty="0" smtClean="0">
                <a:solidFill>
                  <a:srgbClr val="FFFF00"/>
                </a:solidFill>
              </a:rPr>
              <a:t>Люди помнят пронзительный визг басмачей».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3074" name="Picture 2" descr="C:\Users\Светлана\Desktop\се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4104456" cy="62387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4608512" cy="561662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14 июня 1941 года над страной сверкают совсем еще мирные, вечерние звезды. А в московской школе № 38, где учился Эдуард Асадов, состоялся выпускной бал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Танцевали, шутили, улыбались, готовились шагнуть в новую жизнь. И никто не знал, что уже где-то рядом, уже на пороге школы стоит война. 22 июня вместе с одноклассниками Эдуард Асадов пришел в райком комсомола с просьбой отправить его на фронт. 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i="1" dirty="0" smtClean="0">
                <a:solidFill>
                  <a:schemeClr val="bg1"/>
                </a:solidFill>
              </a:rPr>
              <a:t>Я взял шинель, я понимал в те годы, Что комсомол, испытанный в огне, Хоть до зарезу нужен на заводах, </a:t>
            </a:r>
            <a:br>
              <a:rPr lang="ru-RU" sz="2000" b="1" i="1" dirty="0" smtClean="0">
                <a:solidFill>
                  <a:schemeClr val="bg1"/>
                </a:solidFill>
              </a:rPr>
            </a:br>
            <a:r>
              <a:rPr lang="ru-RU" sz="2000" b="1" i="1" dirty="0" smtClean="0">
                <a:solidFill>
                  <a:schemeClr val="bg1"/>
                </a:solidFill>
              </a:rPr>
              <a:t>Но все же трижды нужен на войне.</a:t>
            </a: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Асадов был направлен под Москву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9219" name="Picture 3" descr="C:\Users\Светлана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32656"/>
            <a:ext cx="4110203" cy="6165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404664"/>
            <a:ext cx="3912863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5040560" cy="5976664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FF00"/>
                </a:solidFill>
              </a:rPr>
              <a:t>В   самые тяжелые месяцы войны командир  орудия Эдуард Асадов  вместе с  товарищами  прорывали Ленинградскую  блокаду.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ru-RU" sz="2800" dirty="0" smtClean="0">
                <a:solidFill>
                  <a:schemeClr val="bg1"/>
                </a:solidFill>
              </a:rPr>
              <a:t>Не  ленинградец я по рожденью. 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И все же  я в праве сказать вполне, 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Что  я - ленинградец по  дымным сраженьям, 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По  первым окопным стихотвореньям, 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По холоду, голоду, по лишеньям, 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Короче - по юности на войне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659735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Так уж вышло, что фронтовая судьба Эдуарда Асадова была связана с двумя городами: Ленинградом и Севастополем - двумя бастионами славы и мужества Великой Отечественной войны. </a:t>
            </a:r>
            <a:br>
              <a:rPr lang="ru-RU" sz="3200" b="1" dirty="0" smtClean="0">
                <a:solidFill>
                  <a:srgbClr val="FFFF00"/>
                </a:solidFill>
              </a:rPr>
            </a:br>
            <a:r>
              <a:rPr lang="ru-RU" sz="3200" b="1" dirty="0" smtClean="0">
                <a:solidFill>
                  <a:srgbClr val="FFFF00"/>
                </a:solidFill>
              </a:rPr>
              <a:t/>
            </a:r>
            <a:br>
              <a:rPr lang="ru-RU" sz="3200" b="1" dirty="0" smtClean="0">
                <a:solidFill>
                  <a:srgbClr val="FFFF00"/>
                </a:solidFill>
              </a:rPr>
            </a:br>
            <a:r>
              <a:rPr lang="ru-RU" sz="3200" b="1" dirty="0" smtClean="0">
                <a:solidFill>
                  <a:srgbClr val="FFFF00"/>
                </a:solidFill>
              </a:rPr>
              <a:t/>
            </a:r>
            <a:br>
              <a:rPr lang="ru-RU" sz="3200" b="1" dirty="0" smtClean="0">
                <a:solidFill>
                  <a:srgbClr val="FFFF00"/>
                </a:solidFill>
              </a:rPr>
            </a:br>
            <a:r>
              <a:rPr lang="ru-RU" sz="3200" b="1" dirty="0" smtClean="0">
                <a:solidFill>
                  <a:srgbClr val="FFFF00"/>
                </a:solidFill>
              </a:rPr>
              <a:t/>
            </a:r>
            <a:br>
              <a:rPr lang="ru-RU" sz="3200" b="1" dirty="0" smtClean="0">
                <a:solidFill>
                  <a:srgbClr val="FFFF00"/>
                </a:solidFill>
              </a:rPr>
            </a:br>
            <a:r>
              <a:rPr lang="ru-RU" sz="3200" b="1" dirty="0" smtClean="0">
                <a:solidFill>
                  <a:srgbClr val="FFFF00"/>
                </a:solidFill>
              </a:rPr>
              <a:t/>
            </a:r>
            <a:br>
              <a:rPr lang="ru-RU" sz="3200" b="1" dirty="0" smtClean="0">
                <a:solidFill>
                  <a:srgbClr val="FFFF00"/>
                </a:solidFill>
              </a:rPr>
            </a:br>
            <a:r>
              <a:rPr lang="ru-RU" sz="3200" b="1" dirty="0" smtClean="0">
                <a:solidFill>
                  <a:srgbClr val="FFFF00"/>
                </a:solidFill>
              </a:rPr>
              <a:t/>
            </a:r>
            <a:br>
              <a:rPr lang="ru-RU" sz="3200" b="1" dirty="0" smtClean="0">
                <a:solidFill>
                  <a:srgbClr val="FFFF00"/>
                </a:solidFill>
              </a:rPr>
            </a:br>
            <a:r>
              <a:rPr lang="ru-RU" sz="3200" b="1" dirty="0" smtClean="0">
                <a:solidFill>
                  <a:srgbClr val="FFFF00"/>
                </a:solidFill>
              </a:rPr>
              <a:t>Именно в боях за освобождение Севастополя в ночь с 3 на 4 мая 1944 года, проявив в бою редкую храбрость, самоотверженность и волю, гвардии лейтенант Эдуард Асадов был тяжело ранен и потерял зрение.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060847"/>
            <a:ext cx="3744416" cy="2478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Светлана\Desktop\49033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6352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764704"/>
            <a:ext cx="4618856" cy="518457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В 1946 году поступил в Литературный институт имени Горького. </a:t>
            </a:r>
            <a:br>
              <a:rPr lang="ru-RU" sz="2800" b="1" dirty="0" smtClean="0">
                <a:solidFill>
                  <a:srgbClr val="FFFF00"/>
                </a:solidFill>
              </a:rPr>
            </a:br>
            <a:r>
              <a:rPr lang="ru-RU" sz="2800" b="1" dirty="0" smtClean="0">
                <a:solidFill>
                  <a:srgbClr val="FFFF00"/>
                </a:solidFill>
              </a:rPr>
              <a:t>« Первыми литературными учителями моими  были: Чуковский, Сурков, Светлов, Антокольский. Институт окончил в 1951 году. Выпущено одиннадцать поэтических сборников». 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Users\Светлана\Desktop\асад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068960"/>
            <a:ext cx="4572000" cy="3429000"/>
          </a:xfrm>
          <a:prstGeom prst="rect">
            <a:avLst/>
          </a:prstGeom>
          <a:noFill/>
        </p:spPr>
      </p:pic>
      <p:pic>
        <p:nvPicPr>
          <p:cNvPr id="13314" name="Picture 2" descr="C:\Users\Светлана\Desktop\asadov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852936"/>
            <a:ext cx="4006050" cy="331008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476672"/>
            <a:ext cx="79928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«Темы  для стихов беру из жизни. Много езжу по стране. Бываю на заводах, фабриках, в институтах. Без людей жить не могу. И высшей задачей своей почитаю служение людям, то есть тем, для кого живу, дышу и работаю".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Светлана\Desktop\0000000asad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4581338"/>
            <a:ext cx="2376386" cy="20373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064896" cy="5832648"/>
          </a:xfr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С начала 1960-х годов поэзия Эдуарда Асадова приобрела широчайшее звучание. 40 лет проходили с неизменным аншлагом в крупнейших концертных залах страны, вмещавших до 3000 человек. Их постоянной участницей была супруга поэта - замечательная актриса, мастер художественного слова Галина Разумовская. Это были поистине яркие праздники поэзии, воспитывавшие самые светлые и благородные чувства. 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Светлана\Desktop\333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3960440" cy="608587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139952" y="692696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В чем был секрет его успеха? Он писал простым, доходчивым языком, без формальных изощренностей, без перегруженности культурными ассоциациями... В самых банальных житейских ситуациях, которые, казалось бы, не заслуживали внимания искусства, Асадов отыскивал самые болевые точки и участливо отзывался на эту боль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461</Words>
  <Application>Microsoft Office PowerPoint</Application>
  <PresentationFormat>Экран (4:3)</PresentationFormat>
  <Paragraphs>20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Constantia</vt:lpstr>
      <vt:lpstr>Wingdings 2</vt:lpstr>
      <vt:lpstr>Бумажная</vt:lpstr>
      <vt:lpstr>Презентация PowerPoint</vt:lpstr>
      <vt:lpstr>Эдуард Асадов родился 7 сентября 1923 года  «Я родился в армянской семье в Туркестане,  Где поили в Мургабе  военных коней.  Город помнит налеты ватаг Чингисхана,  Люди помнят пронзительный визг басмачей». </vt:lpstr>
      <vt:lpstr>14 июня 1941 года над страной сверкают совсем еще мирные, вечерние звезды. А в московской школе № 38, где учился Эдуард Асадов, состоялся выпускной бал Танцевали, шутили, улыбались, готовились шагнуть в новую жизнь. И никто не знал, что уже где-то рядом, уже на пороге школы стоит война. 22 июня вместе с одноклассниками Эдуард Асадов пришел в райком комсомола с просьбой отправить его на фронт.  Я взял шинель, я понимал в те годы, Что комсомол, испытанный в огне, Хоть до зарезу нужен на заводах,  Но все же трижды нужен на войне. Асадов был направлен под Москву</vt:lpstr>
      <vt:lpstr>В   самые тяжелые месяцы войны командир  орудия Эдуард Асадов  вместе с  товарищами  прорывали Ленинградскую  блокаду.   Не  ленинградец я по рожденью.  И все же  я в праве сказать вполне,  Что  я - ленинградец по  дымным сраженьям,  По  первым окопным стихотвореньям,  По холоду, голоду, по лишеньям,  Короче - по юности на войне  </vt:lpstr>
      <vt:lpstr>Так уж вышло, что фронтовая судьба Эдуарда Асадова была связана с двумя городами: Ленинградом и Севастополем - двумя бастионами славы и мужества Великой Отечественной войны.       Именно в боях за освобождение Севастополя в ночь с 3 на 4 мая 1944 года, проявив в бою редкую храбрость, самоотверженность и волю, гвардии лейтенант Эдуард Асадов был тяжело ранен и потерял зрение.</vt:lpstr>
      <vt:lpstr>В 1946 году поступил в Литературный институт имени Горького.  « Первыми литературными учителями моими  были: Чуковский, Сурков, Светлов, Антокольский. Институт окончил в 1951 году. Выпущено одиннадцать поэтических сборников». </vt:lpstr>
      <vt:lpstr>Презентация PowerPoint</vt:lpstr>
      <vt:lpstr>С начала 1960-х годов поэзия Эдуарда Асадова приобрела широчайшее звучание. 40 лет проходили с неизменным аншлагом в крупнейших концертных залах страны, вмещавших до 3000 человек. Их постоянной участницей была супруга поэта - замечательная актриса, мастер художественного слова Галина Разумовская. Это были поистине яркие праздники поэзии, воспитывавшие самые светлые и благородные чувства.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Dimas</dc:creator>
  <cp:lastModifiedBy>Админ</cp:lastModifiedBy>
  <cp:revision>5</cp:revision>
  <dcterms:modified xsi:type="dcterms:W3CDTF">2025-04-09T09:25:46Z</dcterms:modified>
</cp:coreProperties>
</file>