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notesMasterIdLst>
    <p:notesMasterId r:id="rId31"/>
  </p:notesMasterIdLst>
  <p:sldIdLst>
    <p:sldId id="260" r:id="rId2"/>
    <p:sldId id="261" r:id="rId3"/>
    <p:sldId id="259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81" r:id="rId13"/>
    <p:sldId id="262" r:id="rId14"/>
    <p:sldId id="263" r:id="rId15"/>
    <p:sldId id="264" r:id="rId16"/>
    <p:sldId id="266" r:id="rId17"/>
    <p:sldId id="268" r:id="rId18"/>
    <p:sldId id="269" r:id="rId19"/>
    <p:sldId id="271" r:id="rId20"/>
    <p:sldId id="270" r:id="rId21"/>
    <p:sldId id="272" r:id="rId22"/>
    <p:sldId id="273" r:id="rId23"/>
    <p:sldId id="274" r:id="rId24"/>
    <p:sldId id="275" r:id="rId25"/>
    <p:sldId id="277" r:id="rId26"/>
    <p:sldId id="278" r:id="rId27"/>
    <p:sldId id="279" r:id="rId28"/>
    <p:sldId id="280" r:id="rId29"/>
    <p:sldId id="276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1E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131C660-7FAD-480D-916A-11BB83C6F7BA}" type="datetimeFigureOut">
              <a:rPr lang="ru-RU"/>
              <a:pPr>
                <a:defRPr/>
              </a:pPr>
              <a:t>22.01.2014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C808BDF-B208-4E52-8746-9AB79ECBD2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3452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62200"/>
            <a:ext cx="9144000" cy="533400"/>
          </a:xfrm>
        </p:spPr>
        <p:txBody>
          <a:bodyPr/>
          <a:lstStyle>
            <a:lvl1pPr algn="ctr">
              <a:defRPr sz="4000">
                <a:solidFill>
                  <a:srgbClr val="3A75A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971800"/>
            <a:ext cx="9144000" cy="381000"/>
          </a:xfrm>
        </p:spPr>
        <p:txBody>
          <a:bodyPr/>
          <a:lstStyle>
            <a:lvl1pPr marL="0" indent="0" algn="ctr">
              <a:defRPr sz="20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89725"/>
            <a:ext cx="2133600" cy="168275"/>
          </a:xfrm>
        </p:spPr>
        <p:txBody>
          <a:bodyPr/>
          <a:lstStyle>
            <a:lvl1pPr>
              <a:defRPr b="0">
                <a:latin typeface="Arial Black" pitchFamily="34" charset="0"/>
              </a:defRPr>
            </a:lvl1pPr>
          </a:lstStyle>
          <a:p>
            <a:pPr>
              <a:defRPr/>
            </a:pPr>
            <a:fld id="{E64FAF0E-FAD1-4027-888E-C0EEF197B30A}" type="datetimeFigureOut">
              <a:rPr lang="ru-RU"/>
              <a:pPr>
                <a:defRPr/>
              </a:pPr>
              <a:t>22.01.2014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89725"/>
            <a:ext cx="2895600" cy="168275"/>
          </a:xfrm>
        </p:spPr>
        <p:txBody>
          <a:bodyPr/>
          <a:lstStyle>
            <a:lvl1pPr>
              <a:defRPr b="0">
                <a:latin typeface="Arial Black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689725"/>
            <a:ext cx="2133600" cy="168275"/>
          </a:xfrm>
        </p:spPr>
        <p:txBody>
          <a:bodyPr/>
          <a:lstStyle>
            <a:lvl1pPr>
              <a:defRPr b="0">
                <a:latin typeface="Arial Black" pitchFamily="34" charset="0"/>
              </a:defRPr>
            </a:lvl1pPr>
          </a:lstStyle>
          <a:p>
            <a:pPr>
              <a:defRPr/>
            </a:pPr>
            <a:fld id="{352B3376-C74C-457F-8D11-26747F7DA0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31436"/>
      </p:ext>
    </p:extLst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C46802-B7AC-4AB2-9FA6-9222A1629F00}" type="datetimeFigureOut">
              <a:rPr lang="ru-RU"/>
              <a:pPr>
                <a:defRPr/>
              </a:pPr>
              <a:t>22.01.2014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E79DF-7A13-4682-8C8B-BC5516A014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643457"/>
      </p:ext>
    </p:extLst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76200"/>
            <a:ext cx="2286000" cy="6324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76200"/>
            <a:ext cx="6705600" cy="6324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CBDB1-261E-4475-8B31-17B6FEC6E401}" type="datetimeFigureOut">
              <a:rPr lang="ru-RU"/>
              <a:pPr>
                <a:defRPr/>
              </a:pPr>
              <a:t>22.01.2014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D77FB-26E4-458B-B1FA-1D1BEEA4EF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76163"/>
      </p:ext>
    </p:extLst>
  </p:cSld>
  <p:clrMapOvr>
    <a:masterClrMapping/>
  </p:clrMapOvr>
  <p:transition spd="med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09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066800" y="990600"/>
            <a:ext cx="3848100" cy="5410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67300" y="990600"/>
            <a:ext cx="3848100" cy="5410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265C6-F4F7-43DD-BD5D-2952B1F39653}" type="datetimeFigureOut">
              <a:rPr lang="ru-RU"/>
              <a:pPr>
                <a:defRPr/>
              </a:pPr>
              <a:t>22.01.2014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75E55-E92C-4E3D-9B51-99F44D446E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110846"/>
      </p:ext>
    </p:extLst>
  </p:cSld>
  <p:clrMapOvr>
    <a:masterClrMapping/>
  </p:clrMapOvr>
  <p:transition spd="med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6AE25-7F65-46AE-A2A8-6372608499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827576"/>
      </p:ext>
    </p:extLst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5C19A-04F4-436F-9B26-FB9C4DAFF26C}" type="datetimeFigureOut">
              <a:rPr lang="ru-RU"/>
              <a:pPr>
                <a:defRPr/>
              </a:pPr>
              <a:t>22.01.2014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EE56A-0C7F-4BCF-BE07-0F09AA423D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208764"/>
      </p:ext>
    </p:extLst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89305-A0B2-42D8-B254-59450E75EEC0}" type="datetimeFigureOut">
              <a:rPr lang="ru-RU"/>
              <a:pPr>
                <a:defRPr/>
              </a:pPr>
              <a:t>22.01.2014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3FB04-782A-4C8B-A25C-1D2B5E630B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359783"/>
      </p:ext>
    </p:extLst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66800" y="990600"/>
            <a:ext cx="38481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67300" y="990600"/>
            <a:ext cx="38481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1CCB58-AF5F-4AE0-8EFC-87026DA44AD1}" type="datetimeFigureOut">
              <a:rPr lang="ru-RU"/>
              <a:pPr>
                <a:defRPr/>
              </a:pPr>
              <a:t>22.01.2014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53FCCF-6E1A-4EDD-81E1-427DA005A6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757414"/>
      </p:ext>
    </p:extLst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0F060-8D58-4326-85D3-5D5ACEB00055}" type="datetimeFigureOut">
              <a:rPr lang="ru-RU"/>
              <a:pPr>
                <a:defRPr/>
              </a:pPr>
              <a:t>22.01.2014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06747-A331-4B2C-85A6-A783176BB4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181727"/>
      </p:ext>
    </p:extLst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9567EF-EE75-40AB-BC01-06B16D09C02C}" type="datetimeFigureOut">
              <a:rPr lang="ru-RU"/>
              <a:pPr>
                <a:defRPr/>
              </a:pPr>
              <a:t>22.01.2014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ED746-6432-47C5-AA2B-8E64EC3A21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456775"/>
      </p:ext>
    </p:extLst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4CD301-015C-43B0-8D93-BA99034BA282}" type="datetimeFigureOut">
              <a:rPr lang="ru-RU"/>
              <a:pPr>
                <a:defRPr/>
              </a:pPr>
              <a:t>22.01.2014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83A31-0305-4436-A33C-72E2CFBE72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015251"/>
      </p:ext>
    </p:extLst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93952D-1EE0-4E0A-B9E8-6E37D6D088E9}" type="datetimeFigureOut">
              <a:rPr lang="ru-RU"/>
              <a:pPr>
                <a:defRPr/>
              </a:pPr>
              <a:t>22.01.2014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A1069-AB31-4239-8B00-B3C3718C0E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299732"/>
      </p:ext>
    </p:extLst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705A03-D81F-4CEE-9A27-34F2DD83AC99}" type="datetimeFigureOut">
              <a:rPr lang="ru-RU"/>
              <a:pPr>
                <a:defRPr/>
              </a:pPr>
              <a:t>22.01.2014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3AEA4-99C7-43B4-A318-5138C3279F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824754"/>
      </p:ext>
    </p:extLst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7620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990600"/>
            <a:ext cx="78486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828800" y="6661150"/>
            <a:ext cx="213360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00" b="1">
                <a:latin typeface="+mn-lt"/>
                <a:cs typeface="+mn-cs"/>
              </a:defRPr>
            </a:lvl1pPr>
          </a:lstStyle>
          <a:p>
            <a:pPr>
              <a:defRPr/>
            </a:pPr>
            <a:fld id="{E40FA8F8-6B47-4DEE-9422-5730A0C6C88F}" type="datetimeFigureOut">
              <a:rPr lang="ru-RU"/>
              <a:pPr>
                <a:defRPr/>
              </a:pPr>
              <a:t>22.01.2014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689725"/>
            <a:ext cx="28956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b="1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1">
                <a:latin typeface="+mn-lt"/>
                <a:cs typeface="+mn-cs"/>
              </a:defRPr>
            </a:lvl1pPr>
          </a:lstStyle>
          <a:p>
            <a:pPr>
              <a:defRPr/>
            </a:pPr>
            <a:fld id="{91B7960C-B7A7-47AB-94CB-A016E1F35E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9" r:id="rId13"/>
  </p:sldLayoutIdLst>
  <p:transition spd="med"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Impac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Impac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Impac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Impac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Impac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Impac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Impac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Impac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300000"/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300000"/>
        <a:buChar char="–"/>
        <a:defRPr sz="20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300000"/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300000"/>
        <a:buChar char="–"/>
        <a:defRPr sz="16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300000"/>
        <a:buChar char="»"/>
        <a:defRPr sz="16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300000"/>
        <a:defRPr sz="16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300000"/>
        <a:defRPr sz="16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300000"/>
        <a:defRPr sz="16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300000"/>
        <a:defRPr sz="1600" b="1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3.jpeg"/><Relationship Id="rId7" Type="http://schemas.openxmlformats.org/officeDocument/2006/relationships/hyperlink" Target="http://russia.internetdsl.pl/gerb.files/image030.jpg" TargetMode="External"/><Relationship Id="rId2" Type="http://schemas.openxmlformats.org/officeDocument/2006/relationships/hyperlink" Target="http://www.megabook.ru/MObjects2/data/pict2006/new1/05pg001.jpg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hyperlink" Target="http://img-fotki.yandex.ru/get/4807/na-blyudatel.3d/0_4b3c6_81d699ad_XL" TargetMode="Externa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f/f4/Ivan_grozny_frame.jpg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hyperlink" Target="http://www.wwww4.com/w1868/999006.jp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dic.academic.ru/pictures/bse/jpg/0248816316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hyperlink" Target="http://karnaval.my1.ru/_bl/11/23531272.jp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4.mp3"/><Relationship Id="rId7" Type="http://schemas.openxmlformats.org/officeDocument/2006/relationships/image" Target="../media/image42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1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Relationship Id="rId9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://news.port38.ru/wp-content/uploads/cache/30884_NpAdvHover.jp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kcbdx.ru/_fr/1/7281229.gif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8.jpeg"/><Relationship Id="rId2" Type="http://schemas.openxmlformats.org/officeDocument/2006/relationships/hyperlink" Target="http://geno.ametist-e.ru/pictures/gerb_prostoy_500x687.jpg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geno.ametist-e.ru/pictures/gerb_slozny_500x687.jpg" TargetMode="External"/><Relationship Id="rId5" Type="http://schemas.openxmlformats.org/officeDocument/2006/relationships/image" Target="../media/image17.jpeg"/><Relationship Id="rId4" Type="http://schemas.openxmlformats.org/officeDocument/2006/relationships/hyperlink" Target="http://geno.ametist-e.ru/pictures/gerb_sredniy_500x687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img11.nnm.ru/8/e/e/8/f/c6d5109915e9a93e225aff00904.png" TargetMode="Externa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upload.wikimedia.org/wikipedia/commons/thumb/9/9d/Saint_george_raphael.jpg/456px-Saint_george_raphael.jpg" TargetMode="Externa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img11.nnm.ru/8/e/e/8/f/c6d5109915e9a93e225aff00904.png" TargetMode="Externa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upload.wikimedia.org/wikipedia/commons/f/f4/Ivan_grozny_frame.jpg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ДОКУМЕНТЫ Светы\Работа\ПВМО\2011-2012 уч.год\1 сетября\символика в картинках\24144b725b9c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effectLst>
            <a:softEdge rad="635000"/>
          </a:effectLst>
        </p:spPr>
      </p:pic>
      <p:sp>
        <p:nvSpPr>
          <p:cNvPr id="5" name="TextBox 4"/>
          <p:cNvSpPr txBox="1"/>
          <p:nvPr/>
        </p:nvSpPr>
        <p:spPr>
          <a:xfrm>
            <a:off x="2948073" y="4611231"/>
            <a:ext cx="6195927" cy="224676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+mn-lt"/>
                <a:cs typeface="+mn-cs"/>
              </a:rPr>
              <a:t>«Язык символов- это язык,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+mn-lt"/>
                <a:cs typeface="+mn-cs"/>
              </a:rPr>
              <a:t>в котором внешний мир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+mn-lt"/>
                <a:cs typeface="+mn-cs"/>
              </a:rPr>
              <a:t>есть символ внутреннего мира,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+mn-lt"/>
                <a:cs typeface="+mn-cs"/>
              </a:rPr>
              <a:t>символ души  и разума»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+mn-lt"/>
                <a:cs typeface="+mn-cs"/>
              </a:rPr>
              <a:t>                                          Э. </a:t>
            </a:r>
            <a:r>
              <a:rPr lang="ru-RU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+mn-lt"/>
                <a:cs typeface="+mn-cs"/>
              </a:rPr>
              <a:t>Фром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1938992"/>
          </a:xfrm>
          <a:prstGeom prst="rect">
            <a:avLst/>
          </a:prstGeom>
          <a:noFill/>
          <a:ln>
            <a:solidFill>
              <a:schemeClr val="accent1"/>
            </a:solidFill>
          </a:ln>
          <a:scene3d>
            <a:camera prst="orthographicFront"/>
            <a:lightRig rig="soft" dir="tl">
              <a:rot lat="0" lon="0" rev="0"/>
            </a:lightRig>
          </a:scene3d>
          <a:sp3d>
            <a:bevelT/>
          </a:sp3d>
        </p:spPr>
        <p:txBody>
          <a:bodyPr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Государственная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символика России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1" name="Picture 5" descr="Картинка 36 из 14719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7" descr="i?id=259606711-50-7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Picture 9" descr="Картинка 44 из 14719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0" name="Picture 14" descr="Картинка 149 из 15527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7" dur="50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0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0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0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50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5" descr="C:\Users\Администратор\Documents\кл.рук\на конкурс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Прямоугольник 4"/>
          <p:cNvSpPr>
            <a:spLocks noChangeArrowheads="1"/>
          </p:cNvSpPr>
          <p:nvPr/>
        </p:nvSpPr>
        <p:spPr bwMode="auto">
          <a:xfrm>
            <a:off x="323528" y="782638"/>
            <a:ext cx="8606160" cy="5798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ru-RU" altLang="ru-RU" sz="4400" b="1" dirty="0" smtClean="0">
                <a:latin typeface="Times New Roman" pitchFamily="18" charset="0"/>
                <a:cs typeface="Times New Roman" pitchFamily="18" charset="0"/>
              </a:rPr>
              <a:t>Наш флаг имеет прямоугольную форму и состоит из трёх горизонтальных полос.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sz="5400" b="1" dirty="0" smtClean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Белый</a:t>
            </a:r>
            <a:r>
              <a:rPr lang="ru-RU" altLang="ru-RU" sz="5400" b="1" dirty="0" smtClean="0">
                <a:latin typeface="Times New Roman" pitchFamily="18" charset="0"/>
                <a:cs typeface="Times New Roman" pitchFamily="18" charset="0"/>
              </a:rPr>
              <a:t> цвет означает мир, чистоту.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sz="5400" b="1" dirty="0" smtClean="0">
                <a:solidFill>
                  <a:srgbClr val="091EB7"/>
                </a:solidFill>
                <a:latin typeface="Times New Roman" pitchFamily="18" charset="0"/>
                <a:cs typeface="Times New Roman" pitchFamily="18" charset="0"/>
              </a:rPr>
              <a:t>Синий</a:t>
            </a:r>
            <a:r>
              <a:rPr lang="ru-RU" altLang="ru-RU" sz="5400" b="1" dirty="0" smtClean="0">
                <a:latin typeface="Times New Roman" pitchFamily="18" charset="0"/>
                <a:cs typeface="Times New Roman" pitchFamily="18" charset="0"/>
              </a:rPr>
              <a:t> – небо, верность и правду.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Красный</a:t>
            </a:r>
            <a:r>
              <a:rPr lang="ru-RU" altLang="ru-RU" sz="5400" b="1" dirty="0" smtClean="0">
                <a:latin typeface="Times New Roman" pitchFamily="18" charset="0"/>
                <a:cs typeface="Times New Roman" pitchFamily="18" charset="0"/>
              </a:rPr>
              <a:t> – храбрость.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47864" y="0"/>
            <a:ext cx="2977254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altLang="ru-RU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ФЛАГ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D:\РАБОТА\ПВМО\2011-2012 уч.год\1 сетября\символика в картинках\31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285852" y="0"/>
            <a:ext cx="6500858" cy="193899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Викторина</a:t>
            </a:r>
          </a:p>
          <a:p>
            <a:pPr algn="ctr">
              <a:defRPr/>
            </a:pPr>
            <a:r>
              <a:rPr lang="ru-RU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«флаг»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РАБОТА\ПВМО\2011-2012 уч.год\1 сетября\символика в картинках\d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19770" y="836712"/>
            <a:ext cx="622798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Что такое флаг?</a:t>
            </a:r>
          </a:p>
        </p:txBody>
      </p:sp>
      <p:sp>
        <p:nvSpPr>
          <p:cNvPr id="16388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Вопрос № 1</a:t>
            </a:r>
          </a:p>
        </p:txBody>
      </p:sp>
      <p:sp>
        <p:nvSpPr>
          <p:cNvPr id="16389" name="TextBox 8"/>
          <p:cNvSpPr txBox="1">
            <a:spLocks noChangeArrowheads="1"/>
          </p:cNvSpPr>
          <p:nvPr/>
        </p:nvSpPr>
        <p:spPr bwMode="auto">
          <a:xfrm>
            <a:off x="323850" y="1804988"/>
            <a:ext cx="8820150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300000"/>
              <a:buChar char="•"/>
              <a:defRPr sz="2400"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300000"/>
              <a:buChar char="–"/>
              <a:defRPr sz="2000"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300000"/>
              <a:buChar char="•"/>
              <a:defRPr sz="2400"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SzPct val="300000"/>
              <a:buChar char="–"/>
              <a:defRPr sz="1600"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300000"/>
              <a:buChar char="»"/>
              <a:defRPr sz="1600"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300000"/>
              <a:buChar char="»"/>
              <a:defRPr sz="1600"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300000"/>
              <a:buChar char="»"/>
              <a:defRPr sz="1600"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300000"/>
              <a:buChar char="»"/>
              <a:defRPr sz="1600"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300000"/>
              <a:buChar char="»"/>
              <a:defRPr sz="16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SzTx/>
            </a:pPr>
            <a:r>
              <a:rPr lang="ru-RU" altLang="ru-RU" sz="4000">
                <a:latin typeface="Times New Roman" pitchFamily="18" charset="0"/>
                <a:cs typeface="Times New Roman" pitchFamily="18" charset="0"/>
              </a:rPr>
              <a:t> полотнище на древке или шнуре;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SzTx/>
            </a:pPr>
            <a:r>
              <a:rPr lang="ru-RU" altLang="ru-RU" sz="4000">
                <a:latin typeface="Times New Roman" pitchFamily="18" charset="0"/>
                <a:cs typeface="Times New Roman" pitchFamily="18" charset="0"/>
              </a:rPr>
              <a:t> древка или шнур, определённой раскраски;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SzTx/>
            </a:pPr>
            <a:r>
              <a:rPr lang="ru-RU" altLang="ru-RU" sz="4000">
                <a:latin typeface="Times New Roman" pitchFamily="18" charset="0"/>
                <a:cs typeface="Times New Roman" pitchFamily="18" charset="0"/>
              </a:rPr>
              <a:t> полотнище на древке или шнуре, определённой раскраски.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SzTx/>
              <a:buFontTx/>
              <a:buNone/>
            </a:pPr>
            <a:endParaRPr lang="ru-RU" altLang="ru-RU" sz="1800" b="0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SzTx/>
              <a:buFontTx/>
              <a:buNone/>
            </a:pPr>
            <a:endParaRPr lang="ru-RU" altLang="ru-RU" sz="1800" b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Вопрос № 2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714356"/>
            <a:ext cx="9644130" cy="212365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каком веке появились гербовые знамёна – предшественники государственного флага? </a:t>
            </a:r>
          </a:p>
        </p:txBody>
      </p:sp>
      <p:sp>
        <p:nvSpPr>
          <p:cNvPr id="17412" name="Прямоугольник 7"/>
          <p:cNvSpPr>
            <a:spLocks noChangeArrowheads="1"/>
          </p:cNvSpPr>
          <p:nvPr/>
        </p:nvSpPr>
        <p:spPr bwMode="auto">
          <a:xfrm>
            <a:off x="968375" y="3357563"/>
            <a:ext cx="8501063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 eaLnBrk="0" hangingPunct="0">
              <a:spcBef>
                <a:spcPct val="20000"/>
              </a:spcBef>
              <a:buSzPct val="300000"/>
              <a:buChar char="•"/>
              <a:defRPr sz="2400"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300000"/>
              <a:buChar char="–"/>
              <a:defRPr sz="2000"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300000"/>
              <a:buChar char="•"/>
              <a:defRPr sz="2400"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SzPct val="300000"/>
              <a:buChar char="–"/>
              <a:defRPr sz="1600"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300000"/>
              <a:buChar char="»"/>
              <a:defRPr sz="1600"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300000"/>
              <a:buChar char="»"/>
              <a:defRPr sz="1600"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300000"/>
              <a:buChar char="»"/>
              <a:defRPr sz="1600"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300000"/>
              <a:buChar char="»"/>
              <a:defRPr sz="1600"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300000"/>
              <a:buChar char="»"/>
              <a:defRPr sz="16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 typeface="Impact" pitchFamily="34" charset="0"/>
              <a:buAutoNum type="arabicPeriod"/>
            </a:pPr>
            <a:r>
              <a:rPr lang="ru-RU" altLang="ru-RU" sz="4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конец XVI века</a:t>
            </a:r>
            <a:endParaRPr lang="ru-RU" altLang="ru-RU" sz="28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SzTx/>
              <a:buFont typeface="Impact" pitchFamily="34" charset="0"/>
              <a:buAutoNum type="arabicPeriod"/>
            </a:pPr>
            <a:r>
              <a:rPr lang="ru-RU" altLang="ru-RU" sz="4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начало XVII века</a:t>
            </a:r>
            <a:endParaRPr lang="ru-RU" altLang="ru-RU" sz="28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SzTx/>
              <a:buFont typeface="Impact" pitchFamily="34" charset="0"/>
              <a:buAutoNum type="arabicPeriod"/>
            </a:pPr>
            <a:r>
              <a:rPr lang="ru-RU" altLang="ru-RU" sz="4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середина XVII века</a:t>
            </a:r>
            <a:endParaRPr lang="ru-RU" altLang="ru-RU" sz="28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SzTx/>
              <a:buFont typeface="Impact" pitchFamily="34" charset="0"/>
              <a:buAutoNum type="arabicPeriod"/>
            </a:pPr>
            <a:r>
              <a:rPr lang="ru-RU" altLang="ru-RU" sz="4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конец XVII века</a:t>
            </a:r>
            <a:endParaRPr lang="ru-RU" altLang="ru-RU" sz="60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838" y="2500313"/>
            <a:ext cx="3332162" cy="43576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9459" name="Picture 4" descr="Картинка 87 из 32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834"/>
            <a:ext cx="3571875" cy="50323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1843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Вопрос № 3</a:t>
            </a:r>
            <a:endParaRPr lang="ru-RU" altLang="ru-RU" sz="4800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04" y="1000108"/>
            <a:ext cx="533511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Чей это герб?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43125" y="2133600"/>
            <a:ext cx="6726238" cy="2400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742950" indent="-74295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Алексея Михайловича</a:t>
            </a:r>
          </a:p>
          <a:p>
            <a:pPr marL="742950" indent="-74295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  <a:p>
            <a:pPr marL="742950" indent="-74295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Петра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Администратор\Pictures\300px-Flag_of_Russia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Вопрос № 4</a:t>
            </a:r>
            <a:endParaRPr lang="ru-RU" altLang="ru-RU" sz="4000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714356"/>
            <a:ext cx="8463884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  <a:cs typeface="+mn-cs"/>
              </a:rPr>
              <a:t>В каком году был принят Петром </a:t>
            </a:r>
            <a:r>
              <a:rPr lang="en-US" sz="4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  <a:cs typeface="+mn-cs"/>
              </a:rPr>
              <a:t>I</a:t>
            </a:r>
            <a:r>
              <a:rPr lang="ru-RU" sz="4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  <a:cs typeface="+mn-cs"/>
              </a:rPr>
              <a:t>бело-сине-красный флаг? </a:t>
            </a:r>
          </a:p>
        </p:txBody>
      </p:sp>
      <p:sp>
        <p:nvSpPr>
          <p:cNvPr id="19461" name="TextBox 6"/>
          <p:cNvSpPr txBox="1">
            <a:spLocks noChangeArrowheads="1"/>
          </p:cNvSpPr>
          <p:nvPr/>
        </p:nvSpPr>
        <p:spPr bwMode="auto">
          <a:xfrm>
            <a:off x="2347913" y="2946400"/>
            <a:ext cx="4357687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SzPct val="300000"/>
              <a:buChar char="•"/>
              <a:defRPr sz="2400"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300000"/>
              <a:buChar char="–"/>
              <a:defRPr sz="2000"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300000"/>
              <a:buChar char="•"/>
              <a:defRPr sz="2400"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SzPct val="300000"/>
              <a:buChar char="–"/>
              <a:defRPr sz="1600"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300000"/>
              <a:buChar char="»"/>
              <a:defRPr sz="1600"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300000"/>
              <a:buChar char="»"/>
              <a:defRPr sz="1600"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300000"/>
              <a:buChar char="»"/>
              <a:defRPr sz="1600"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300000"/>
              <a:buChar char="»"/>
              <a:defRPr sz="1600"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300000"/>
              <a:buChar char="»"/>
              <a:defRPr sz="16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 typeface="Impact" pitchFamily="34" charset="0"/>
              <a:buAutoNum type="arabicPeriod"/>
            </a:pPr>
            <a:r>
              <a:rPr lang="ru-RU" altLang="ru-RU" sz="5400">
                <a:latin typeface="Times New Roman" pitchFamily="18" charset="0"/>
                <a:cs typeface="Times New Roman" pitchFamily="18" charset="0"/>
              </a:rPr>
              <a:t>  1700 г</a:t>
            </a:r>
          </a:p>
          <a:p>
            <a:pPr eaLnBrk="1" hangingPunct="1">
              <a:spcBef>
                <a:spcPct val="0"/>
              </a:spcBef>
              <a:buSzTx/>
              <a:buFont typeface="Impact" pitchFamily="34" charset="0"/>
              <a:buAutoNum type="arabicPeriod"/>
            </a:pPr>
            <a:r>
              <a:rPr lang="ru-RU" altLang="ru-RU" sz="5400">
                <a:latin typeface="Times New Roman" pitchFamily="18" charset="0"/>
                <a:cs typeface="Times New Roman" pitchFamily="18" charset="0"/>
              </a:rPr>
              <a:t>  1703 г</a:t>
            </a:r>
          </a:p>
          <a:p>
            <a:pPr eaLnBrk="1" hangingPunct="1">
              <a:spcBef>
                <a:spcPct val="0"/>
              </a:spcBef>
              <a:buSzTx/>
              <a:buFont typeface="Impact" pitchFamily="34" charset="0"/>
              <a:buAutoNum type="arabicPeriod"/>
            </a:pPr>
            <a:r>
              <a:rPr lang="ru-RU" altLang="ru-RU" sz="5400">
                <a:latin typeface="Times New Roman" pitchFamily="18" charset="0"/>
                <a:cs typeface="Times New Roman" pitchFamily="18" charset="0"/>
              </a:rPr>
              <a:t>  1705 г</a:t>
            </a:r>
          </a:p>
          <a:p>
            <a:pPr eaLnBrk="1" hangingPunct="1">
              <a:spcBef>
                <a:spcPct val="0"/>
              </a:spcBef>
              <a:buSzTx/>
              <a:buFont typeface="Impact" pitchFamily="34" charset="0"/>
              <a:buAutoNum type="arabicPeriod"/>
            </a:pPr>
            <a:r>
              <a:rPr lang="ru-RU" altLang="ru-RU" sz="5400">
                <a:latin typeface="Times New Roman" pitchFamily="18" charset="0"/>
                <a:cs typeface="Times New Roman" pitchFamily="18" charset="0"/>
              </a:rPr>
              <a:t>  1707 г</a:t>
            </a:r>
          </a:p>
          <a:p>
            <a:pPr eaLnBrk="1" hangingPunct="1">
              <a:spcBef>
                <a:spcPct val="0"/>
              </a:spcBef>
              <a:buSzTx/>
              <a:buFont typeface="Impact" pitchFamily="34" charset="0"/>
              <a:buAutoNum type="arabicPeriod"/>
            </a:pPr>
            <a:endParaRPr lang="ru-RU" altLang="ru-RU" sz="5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full_Fla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Заголовок 1"/>
          <p:cNvSpPr>
            <a:spLocks noGrp="1"/>
          </p:cNvSpPr>
          <p:nvPr>
            <p:ph type="title"/>
          </p:nvPr>
        </p:nvSpPr>
        <p:spPr>
          <a:xfrm>
            <a:off x="-285750" y="428625"/>
            <a:ext cx="9144000" cy="609600"/>
          </a:xfrm>
        </p:spPr>
        <p:txBody>
          <a:bodyPr/>
          <a:lstStyle/>
          <a:p>
            <a:pPr algn="ctr" eaLnBrk="1" hangingPunct="1"/>
            <a:r>
              <a:rPr lang="ru-RU" altLang="ru-RU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Вопрос № 5</a:t>
            </a:r>
            <a:endParaRPr lang="ru-RU" altLang="ru-RU" sz="4400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35819" y="2924944"/>
            <a:ext cx="7072362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Какой флаг был символом монархии?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Вопрос № 6</a:t>
            </a:r>
            <a:endParaRPr lang="ru-RU" altLang="ru-RU" sz="4000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836712"/>
            <a:ext cx="8001056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Что означают цвета Российского флага?</a:t>
            </a:r>
          </a:p>
        </p:txBody>
      </p:sp>
      <p:sp>
        <p:nvSpPr>
          <p:cNvPr id="23556" name="TextBox 4"/>
          <p:cNvSpPr txBox="1">
            <a:spLocks noChangeArrowheads="1"/>
          </p:cNvSpPr>
          <p:nvPr/>
        </p:nvSpPr>
        <p:spPr bwMode="auto">
          <a:xfrm>
            <a:off x="0" y="2924175"/>
            <a:ext cx="91440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300000"/>
              <a:buChar char="•"/>
              <a:defRPr sz="2400"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300000"/>
              <a:buChar char="–"/>
              <a:defRPr sz="2000"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300000"/>
              <a:buChar char="•"/>
              <a:defRPr sz="2400"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SzPct val="300000"/>
              <a:buChar char="–"/>
              <a:defRPr sz="1600"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300000"/>
              <a:buChar char="»"/>
              <a:defRPr sz="1600"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300000"/>
              <a:buChar char="»"/>
              <a:defRPr sz="1600"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300000"/>
              <a:buChar char="»"/>
              <a:defRPr sz="1600"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300000"/>
              <a:buChar char="»"/>
              <a:defRPr sz="1600"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300000"/>
              <a:buChar char="»"/>
              <a:defRPr sz="16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</a:pPr>
            <a:r>
              <a:rPr lang="ru-RU" altLang="ru-RU" sz="36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Белый</a:t>
            </a:r>
            <a:r>
              <a:rPr lang="ru-RU" altLang="ru-RU" sz="3600">
                <a:latin typeface="Times New Roman" pitchFamily="18" charset="0"/>
                <a:cs typeface="Times New Roman" pitchFamily="18" charset="0"/>
              </a:rPr>
              <a:t> – мир, чистоту, 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ru-RU" altLang="ru-RU" sz="3600">
                <a:latin typeface="Times New Roman" pitchFamily="18" charset="0"/>
                <a:cs typeface="Times New Roman" pitchFamily="18" charset="0"/>
              </a:rPr>
              <a:t>совершенство, непорочность;</a:t>
            </a:r>
          </a:p>
          <a:p>
            <a:pPr eaLnBrk="1" hangingPunct="1">
              <a:spcBef>
                <a:spcPct val="0"/>
              </a:spcBef>
              <a:buSzTx/>
            </a:pPr>
            <a:r>
              <a:rPr lang="ru-RU" altLang="ru-RU" sz="3600">
                <a:solidFill>
                  <a:srgbClr val="091EB7"/>
                </a:solidFill>
                <a:latin typeface="Times New Roman" pitchFamily="18" charset="0"/>
                <a:cs typeface="Times New Roman" pitchFamily="18" charset="0"/>
              </a:rPr>
              <a:t> Синий</a:t>
            </a:r>
            <a:r>
              <a:rPr lang="ru-RU" altLang="ru-RU" sz="3600">
                <a:latin typeface="Times New Roman" pitchFamily="18" charset="0"/>
                <a:cs typeface="Times New Roman" pitchFamily="18" charset="0"/>
              </a:rPr>
              <a:t> – веру и верность, постоянство; </a:t>
            </a:r>
          </a:p>
          <a:p>
            <a:pPr eaLnBrk="1" hangingPunct="1">
              <a:spcBef>
                <a:spcPct val="0"/>
              </a:spcBef>
              <a:buSzTx/>
            </a:pPr>
            <a:r>
              <a:rPr lang="ru-RU" altLang="ru-RU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Красный</a:t>
            </a:r>
            <a:r>
              <a:rPr lang="ru-RU" altLang="ru-RU" sz="3600">
                <a:latin typeface="Times New Roman" pitchFamily="18" charset="0"/>
                <a:cs typeface="Times New Roman" pitchFamily="18" charset="0"/>
              </a:rPr>
              <a:t> – энергию, 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ru-RU" altLang="ru-RU" sz="3600">
                <a:latin typeface="Times New Roman" pitchFamily="18" charset="0"/>
                <a:cs typeface="Times New Roman" pitchFamily="18" charset="0"/>
              </a:rPr>
              <a:t>силу, кровь, пролитую за Отчество.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ru-RU" altLang="ru-RU" sz="1600" b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5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ДОКУМЕНТЫ Светы\Работа\ПВМО\2011-2012 уч.год\1 сетября\символика в картинках\24144b725b9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3482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7" name="Picture 5" descr="D:\ДОКУМЕНТЫ Светы\Работа\ПВМО\2011-2012 уч.год\1 сетября\символика в картинках\notyi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866503">
            <a:off x="-233830" y="36382"/>
            <a:ext cx="3958597" cy="4429132"/>
          </a:xfrm>
          <a:prstGeom prst="rect">
            <a:avLst/>
          </a:prstGeom>
          <a:noFill/>
          <a:effectLst>
            <a:softEdge rad="635000"/>
          </a:effectLst>
          <a:scene3d>
            <a:camera prst="perspectiveContrastingRightFacing"/>
            <a:lightRig rig="threePt" dir="t"/>
          </a:scene3d>
        </p:spPr>
      </p:pic>
      <p:sp>
        <p:nvSpPr>
          <p:cNvPr id="4" name="Прямоугольник 3"/>
          <p:cNvSpPr/>
          <p:nvPr/>
        </p:nvSpPr>
        <p:spPr>
          <a:xfrm>
            <a:off x="3214678" y="0"/>
            <a:ext cx="2151551" cy="101566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гимн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9" name="Picture 5" descr="D:\ДОКУМЕНТЫ Светы\Работа\ПВМО\2011-2012 уч.год\1 сетября\символика в картинках\notyi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4612" y="3317481"/>
            <a:ext cx="3957590" cy="4429132"/>
          </a:xfrm>
          <a:prstGeom prst="rect">
            <a:avLst/>
          </a:prstGeom>
          <a:noFill/>
          <a:effectLst>
            <a:softEdge rad="635000"/>
          </a:effectLst>
          <a:scene3d>
            <a:camera prst="isometricTopUp"/>
            <a:lightRig rig="threePt" dir="t"/>
          </a:scene3d>
        </p:spPr>
      </p:pic>
      <p:pic>
        <p:nvPicPr>
          <p:cNvPr id="8" name="Picture 5" descr="D:\ДОКУМЕНТЫ Светы\Работа\ПВМО\2011-2012 уч.год\1 сетября\символика в картинках\notyi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1733" y="2838989"/>
            <a:ext cx="4464496" cy="5609153"/>
          </a:xfrm>
          <a:prstGeom prst="rect">
            <a:avLst/>
          </a:prstGeom>
          <a:noFill/>
          <a:effectLst>
            <a:softEdge rad="635000"/>
          </a:effectLst>
          <a:scene3d>
            <a:camera prst="isometricOffAxis1Top"/>
            <a:lightRig rig="threePt" dir="t"/>
          </a:scene3d>
        </p:spPr>
      </p:pic>
      <p:sp>
        <p:nvSpPr>
          <p:cNvPr id="6" name="Прямоугольник 5"/>
          <p:cNvSpPr/>
          <p:nvPr/>
        </p:nvSpPr>
        <p:spPr>
          <a:xfrm>
            <a:off x="0" y="1500174"/>
            <a:ext cx="9144000" cy="403187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это торжественная песня или мелодия, которая исполняется в особых, торжественных случаях: во время национальных праздников, подъема Государственного флага РФ, торжественных собраний, во время проведения воинских ритуалов и спортивных соревнований. 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D:\ДОКУМЕНТЫ Светы\Работа\ПВМО\2011-2012 уч.год\1 сетября\символика в картинках\rk_P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D:\ДОКУМЕНТЫ Светы\Работа\ПВМО\2011-2012 уч.год\1 сетября\символика в картинках\08218d696400586532dbde255fd0577d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586700"/>
            <a:ext cx="4572000" cy="3439551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5123" name="Picture 3" descr="D:\ДОКУМЕНТЫ Светы\Работа\ПВМО\2011-2012 уч.год\1 сетября\символика в картинках\78656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000504"/>
            <a:ext cx="4645713" cy="3071810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5122" name="Picture 2" descr="D:\ДОКУМЕНТЫ Светы\Работа\ПВМО\2011-2012 уч.год\1 сетября\символика в картинках\panorama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2143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71480"/>
            <a:ext cx="9144000" cy="609600"/>
          </a:xfrm>
          <a:ln>
            <a:miter lim="800000"/>
            <a:headEnd/>
            <a:tailEnd/>
          </a:ln>
          <a:scene3d>
            <a:camera prst="orthographicFront"/>
            <a:lightRig rig="flat" dir="tl">
              <a:rot lat="0" lon="0" rev="6600000"/>
            </a:lightRig>
          </a:scene3d>
          <a:sp3d>
            <a:bevelT/>
          </a:sp3d>
          <a:extLst/>
        </p:spPr>
        <p:txBody>
          <a:bodyPr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Олицетворяют родную землю</a:t>
            </a:r>
            <a:b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- ее символы</a:t>
            </a:r>
            <a:endParaRPr lang="ru-RU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5127" name="Содержимое 2"/>
          <p:cNvSpPr>
            <a:spLocks noGrp="1"/>
          </p:cNvSpPr>
          <p:nvPr>
            <p:ph idx="1"/>
          </p:nvPr>
        </p:nvSpPr>
        <p:spPr>
          <a:xfrm>
            <a:off x="1143000" y="928688"/>
            <a:ext cx="7062788" cy="5410200"/>
          </a:xfrm>
        </p:spPr>
        <p:txBody>
          <a:bodyPr/>
          <a:lstStyle/>
          <a:p>
            <a:pPr eaLnBrk="1" hangingPunct="1"/>
            <a:endParaRPr lang="ru-RU" altLang="ru-RU" smtClean="0"/>
          </a:p>
          <a:p>
            <a:pPr eaLnBrk="1" hangingPunct="1"/>
            <a:endParaRPr lang="ru-RU" altLang="ru-RU" smtClean="0"/>
          </a:p>
          <a:p>
            <a:pPr eaLnBrk="1" hangingPunct="1">
              <a:buFontTx/>
              <a:buNone/>
            </a:pPr>
            <a:endParaRPr lang="ru-RU" altLang="ru-RU" sz="36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altLang="ru-RU" sz="3600" smtClean="0">
                <a:latin typeface="Times New Roman" pitchFamily="18" charset="0"/>
                <a:cs typeface="Times New Roman" pitchFamily="18" charset="0"/>
              </a:rPr>
              <a:t>Как вы понимаете слово «символ»?</a:t>
            </a:r>
          </a:p>
          <a:p>
            <a:pPr eaLnBrk="1" hangingPunct="1"/>
            <a:endParaRPr lang="ru-RU" altLang="ru-RU" sz="36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altLang="ru-RU" sz="3600" smtClean="0">
                <a:latin typeface="Times New Roman" pitchFamily="18" charset="0"/>
                <a:cs typeface="Times New Roman" pitchFamily="18" charset="0"/>
              </a:rPr>
              <a:t>Какие символы  вы  знаете?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355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ru-RU" altLang="ru-RU" smtClean="0"/>
          </a:p>
          <a:p>
            <a:pPr eaLnBrk="1" hangingPunct="1">
              <a:buFontTx/>
              <a:buNone/>
            </a:pPr>
            <a:endParaRPr lang="ru-RU" altLang="ru-RU" smtClean="0"/>
          </a:p>
          <a:p>
            <a:pPr eaLnBrk="1" hangingPunct="1">
              <a:buFontTx/>
              <a:buNone/>
            </a:pPr>
            <a:endParaRPr lang="ru-RU" altLang="ru-RU" smtClean="0"/>
          </a:p>
          <a:p>
            <a:pPr eaLnBrk="1" hangingPunct="1">
              <a:buFontTx/>
              <a:buNone/>
            </a:pPr>
            <a:endParaRPr lang="ru-RU" altLang="ru-RU" smtClean="0"/>
          </a:p>
        </p:txBody>
      </p:sp>
      <p:pic>
        <p:nvPicPr>
          <p:cNvPr id="23556" name="Picture 5" descr="Картинка 17 из 347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16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7" descr="http://img1.liveinternet.ru/images/attach/c/2/72/500/72500646_047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4625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Прямоугольник 4"/>
          <p:cNvSpPr>
            <a:spLocks noChangeArrowheads="1"/>
          </p:cNvSpPr>
          <p:nvPr/>
        </p:nvSpPr>
        <p:spPr bwMode="auto">
          <a:xfrm>
            <a:off x="179512" y="5085184"/>
            <a:ext cx="864095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</a:rPr>
              <a:t>Преображенский марш </a:t>
            </a:r>
            <a:br>
              <a:rPr lang="ru-RU" alt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</a:rPr>
            </a:br>
            <a:r>
              <a:rPr lang="ru-RU" alt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</a:rPr>
              <a:t>Петра Великого</a:t>
            </a:r>
          </a:p>
        </p:txBody>
      </p:sp>
      <p:pic>
        <p:nvPicPr>
          <p:cNvPr id="2" name="Преображенский марш Петра Великого - Лейб-гвардии Преображенского Его Величества полка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888" y="6248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Картинка 16 из 767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35" y="167477"/>
            <a:ext cx="4525615" cy="522797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7" descr="Картинка 4 из 1008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550" y="1484314"/>
            <a:ext cx="3739154" cy="516824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80528" y="5395449"/>
            <a:ext cx="5760640" cy="144655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alt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Жуковский </a:t>
            </a:r>
          </a:p>
          <a:p>
            <a:pPr algn="ctr">
              <a:defRPr/>
            </a:pPr>
            <a:r>
              <a:rPr lang="ru-RU" alt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Василий Андреевич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95931" y="0"/>
            <a:ext cx="5376985" cy="181588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alt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Львов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alt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Алексей Федорович</a:t>
            </a:r>
          </a:p>
          <a:p>
            <a:pPr algn="ctr"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61" name="Picture 13" descr="http://stat17.privet.ru/lr/0a0a8bd91eececb634c8d37595ec4c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212" y="165872"/>
            <a:ext cx="5092785" cy="6575496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9" name="Picture 11" descr="http://alchevskpravoslavniy.ru/wp-content/uploads/2010/05/i52080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4964"/>
            <a:ext cx="4509819" cy="623731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музыкa гимна князь Львов слова поэт Жуковский - Гимн Российской Империи - Боже, Царя храни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223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3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5" descr="http://gorod.tomsk.ru/uploads/46133/1266507891/pl2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358" y="0"/>
            <a:ext cx="4680358" cy="68548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8681" name="Picture 9" descr="http://www.imageup.ru/img253/1165241/yach21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16409"/>
            <a:ext cx="4587955" cy="6874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Интернационал - Международный коммунистический гимн, первый государственный гимн РСФСР и СССР (рус., сокр.).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60928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Хор И Оркестр Красной Армии - Гимн СССР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2452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0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29600" cy="765175"/>
          </a:xfrm>
        </p:spPr>
        <p:txBody>
          <a:bodyPr/>
          <a:lstStyle/>
          <a:p>
            <a:pPr algn="ctr" eaLnBrk="1" hangingPunct="1"/>
            <a:r>
              <a:rPr lang="ru-RU" altLang="ru-RU" sz="4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ГИМН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714375"/>
            <a:ext cx="8229600" cy="4530725"/>
          </a:xfrm>
        </p:spPr>
        <p:txBody>
          <a:bodyPr/>
          <a:lstStyle/>
          <a:p>
            <a:pPr indent="19050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000" smtClean="0">
                <a:solidFill>
                  <a:srgbClr val="091EB7"/>
                </a:solidFill>
                <a:latin typeface="Times New Roman" pitchFamily="18" charset="0"/>
              </a:rPr>
              <a:t>Россия — священная наша держава.</a:t>
            </a:r>
          </a:p>
          <a:p>
            <a:pPr indent="19050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000" smtClean="0">
                <a:solidFill>
                  <a:srgbClr val="091EB7"/>
                </a:solidFill>
                <a:latin typeface="Times New Roman" pitchFamily="18" charset="0"/>
              </a:rPr>
              <a:t>Россия — любимая наша страна.</a:t>
            </a:r>
          </a:p>
          <a:p>
            <a:pPr indent="19050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000" smtClean="0">
                <a:solidFill>
                  <a:srgbClr val="091EB7"/>
                </a:solidFill>
                <a:latin typeface="Times New Roman" pitchFamily="18" charset="0"/>
              </a:rPr>
              <a:t>Могучая воля, великая слава </a:t>
            </a:r>
          </a:p>
          <a:p>
            <a:pPr indent="19050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000" smtClean="0">
                <a:solidFill>
                  <a:srgbClr val="091EB7"/>
                </a:solidFill>
                <a:latin typeface="Times New Roman" pitchFamily="18" charset="0"/>
              </a:rPr>
              <a:t>Твое достоянье на все времена!</a:t>
            </a:r>
            <a:endParaRPr lang="ru-RU" altLang="ru-RU" sz="2000" i="1" smtClean="0">
              <a:solidFill>
                <a:srgbClr val="091EB7"/>
              </a:solidFill>
              <a:latin typeface="Times New Roman" pitchFamily="18" charset="0"/>
            </a:endParaRPr>
          </a:p>
          <a:p>
            <a:pPr indent="19050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000" i="1" smtClean="0">
                <a:solidFill>
                  <a:srgbClr val="091EB7"/>
                </a:solidFill>
                <a:latin typeface="Times New Roman" pitchFamily="18" charset="0"/>
              </a:rPr>
              <a:t>Припев.</a:t>
            </a:r>
            <a:endParaRPr lang="ru-RU" altLang="ru-RU" sz="2000" smtClean="0">
              <a:solidFill>
                <a:srgbClr val="091EB7"/>
              </a:solidFill>
              <a:latin typeface="Times New Roman" pitchFamily="18" charset="0"/>
            </a:endParaRPr>
          </a:p>
          <a:p>
            <a:pPr indent="19050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000" smtClean="0">
                <a:solidFill>
                  <a:srgbClr val="091EB7"/>
                </a:solidFill>
                <a:latin typeface="Times New Roman" pitchFamily="18" charset="0"/>
              </a:rPr>
              <a:t>Славься, Отечество наше свободное,</a:t>
            </a:r>
          </a:p>
          <a:p>
            <a:pPr indent="19050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000" smtClean="0">
                <a:solidFill>
                  <a:srgbClr val="091EB7"/>
                </a:solidFill>
                <a:latin typeface="Times New Roman" pitchFamily="18" charset="0"/>
              </a:rPr>
              <a:t>Братских народов союз вековой,</a:t>
            </a:r>
          </a:p>
          <a:p>
            <a:pPr indent="19050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000" smtClean="0">
                <a:solidFill>
                  <a:srgbClr val="091EB7"/>
                </a:solidFill>
                <a:latin typeface="Times New Roman" pitchFamily="18" charset="0"/>
              </a:rPr>
              <a:t>Предками данная мудрость народная!</a:t>
            </a:r>
          </a:p>
          <a:p>
            <a:pPr indent="19050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000" smtClean="0">
                <a:solidFill>
                  <a:srgbClr val="091EB7"/>
                </a:solidFill>
                <a:latin typeface="Times New Roman" pitchFamily="18" charset="0"/>
              </a:rPr>
              <a:t>Славься, страна! Мы гордимся тобой!</a:t>
            </a:r>
          </a:p>
          <a:p>
            <a:pPr indent="1905000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altLang="ru-RU" sz="2000" smtClean="0">
              <a:solidFill>
                <a:srgbClr val="091EB7"/>
              </a:solidFill>
              <a:latin typeface="Times New Roman" pitchFamily="18" charset="0"/>
            </a:endParaRPr>
          </a:p>
          <a:p>
            <a:pPr indent="19050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000" smtClean="0">
                <a:solidFill>
                  <a:srgbClr val="091EB7"/>
                </a:solidFill>
                <a:latin typeface="Times New Roman" pitchFamily="18" charset="0"/>
              </a:rPr>
              <a:t>От южных морей до полярного края</a:t>
            </a:r>
          </a:p>
          <a:p>
            <a:pPr indent="19050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000" smtClean="0">
                <a:solidFill>
                  <a:srgbClr val="091EB7"/>
                </a:solidFill>
                <a:latin typeface="Times New Roman" pitchFamily="18" charset="0"/>
              </a:rPr>
              <a:t>Раскинулись наши леса и поля.</a:t>
            </a:r>
          </a:p>
          <a:p>
            <a:pPr indent="19050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000" smtClean="0">
                <a:solidFill>
                  <a:srgbClr val="091EB7"/>
                </a:solidFill>
                <a:latin typeface="Times New Roman" pitchFamily="18" charset="0"/>
              </a:rPr>
              <a:t>Одна ты на свете! Одна ты такая —</a:t>
            </a:r>
          </a:p>
          <a:p>
            <a:pPr indent="19050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000" smtClean="0">
                <a:solidFill>
                  <a:srgbClr val="091EB7"/>
                </a:solidFill>
                <a:latin typeface="Times New Roman" pitchFamily="18" charset="0"/>
              </a:rPr>
              <a:t>Хранимая Богом родная земля!</a:t>
            </a:r>
            <a:endParaRPr lang="ru-RU" altLang="ru-RU" sz="2000" i="1" smtClean="0">
              <a:solidFill>
                <a:srgbClr val="091EB7"/>
              </a:solidFill>
              <a:latin typeface="Times New Roman" pitchFamily="18" charset="0"/>
            </a:endParaRPr>
          </a:p>
          <a:p>
            <a:pPr indent="19050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000" i="1" smtClean="0">
                <a:solidFill>
                  <a:srgbClr val="091EB7"/>
                </a:solidFill>
                <a:latin typeface="Times New Roman" pitchFamily="18" charset="0"/>
              </a:rPr>
              <a:t>Припев.</a:t>
            </a:r>
            <a:endParaRPr lang="ru-RU" altLang="ru-RU" sz="2000" smtClean="0">
              <a:solidFill>
                <a:srgbClr val="091EB7"/>
              </a:solidFill>
              <a:latin typeface="Times New Roman" pitchFamily="18" charset="0"/>
            </a:endParaRPr>
          </a:p>
          <a:p>
            <a:pPr indent="19050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000" smtClean="0">
                <a:solidFill>
                  <a:srgbClr val="091EB7"/>
                </a:solidFill>
                <a:latin typeface="Times New Roman" pitchFamily="18" charset="0"/>
              </a:rPr>
              <a:t>Широкий простор для мечты и для жизни</a:t>
            </a:r>
          </a:p>
          <a:p>
            <a:pPr indent="19050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000" smtClean="0">
                <a:solidFill>
                  <a:srgbClr val="091EB7"/>
                </a:solidFill>
                <a:latin typeface="Times New Roman" pitchFamily="18" charset="0"/>
              </a:rPr>
              <a:t>Грядущие нам открывают года.</a:t>
            </a:r>
          </a:p>
          <a:p>
            <a:pPr indent="19050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000" smtClean="0">
                <a:solidFill>
                  <a:srgbClr val="091EB7"/>
                </a:solidFill>
                <a:latin typeface="Times New Roman" pitchFamily="18" charset="0"/>
              </a:rPr>
              <a:t>Нам силу дает наша верность Отчизне.</a:t>
            </a:r>
          </a:p>
          <a:p>
            <a:pPr indent="19050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000" smtClean="0">
                <a:solidFill>
                  <a:srgbClr val="091EB7"/>
                </a:solidFill>
                <a:latin typeface="Times New Roman" pitchFamily="18" charset="0"/>
              </a:rPr>
              <a:t>Так было, так есть и так будет всегда!</a:t>
            </a:r>
          </a:p>
          <a:p>
            <a:pPr indent="19050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000" smtClean="0">
                <a:solidFill>
                  <a:srgbClr val="091EB7"/>
                </a:solidFill>
                <a:latin typeface="Times New Roman" pitchFamily="18" charset="0"/>
              </a:rPr>
              <a:t>(муз. А. Александрова, сл. С. Михалкова)</a:t>
            </a:r>
          </a:p>
        </p:txBody>
      </p:sp>
      <p:pic>
        <p:nvPicPr>
          <p:cNvPr id="2" name="Гимн России - Государственный Академический Симфонический оркестр России, сводный хор Большого театра России и Московского музыкального театра им. К.С.Станиславского и В.И.Немировича-Данченко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1880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0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02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02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024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024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024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1024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024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1024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1024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26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24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D:\РАБОТА\ПВМО\2011-2012 уч.год\1 сетября\символика в картинках\1275215321_rrrr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/>
            </a:r>
            <a:br>
              <a:rPr lang="ru-RU" altLang="ru-RU" smtClean="0"/>
            </a:br>
            <a:endParaRPr lang="ru-RU" altLang="ru-RU" smtClean="0"/>
          </a:p>
        </p:txBody>
      </p:sp>
      <p:pic>
        <p:nvPicPr>
          <p:cNvPr id="3072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4189">
            <a:off x="550851" y="653616"/>
            <a:ext cx="3562350" cy="4667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3423">
            <a:off x="5014752" y="1732019"/>
            <a:ext cx="3562350" cy="4667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714612" y="0"/>
            <a:ext cx="3921779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Викторина</a:t>
            </a:r>
          </a:p>
          <a:p>
            <a:pPr algn="ctr"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«ГИМН»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Вопрос №1</a:t>
            </a:r>
          </a:p>
        </p:txBody>
      </p:sp>
      <p:sp>
        <p:nvSpPr>
          <p:cNvPr id="29699" name="Rectangle 1"/>
          <p:cNvSpPr>
            <a:spLocks noChangeArrowheads="1"/>
          </p:cNvSpPr>
          <p:nvPr/>
        </p:nvSpPr>
        <p:spPr bwMode="auto">
          <a:xfrm>
            <a:off x="357188" y="2971800"/>
            <a:ext cx="7586662" cy="333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marL="457200" indent="-457200" eaLnBrk="0" hangingPunct="0">
              <a:spcBef>
                <a:spcPct val="20000"/>
              </a:spcBef>
              <a:buSzPct val="300000"/>
              <a:buChar char="•"/>
              <a:defRPr sz="2400"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300000"/>
              <a:buChar char="–"/>
              <a:defRPr sz="2000"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300000"/>
              <a:buChar char="•"/>
              <a:defRPr sz="2400"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SzPct val="300000"/>
              <a:buChar char="–"/>
              <a:defRPr sz="1600"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300000"/>
              <a:buChar char="»"/>
              <a:defRPr sz="1600"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300000"/>
              <a:buChar char="»"/>
              <a:defRPr sz="1600"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300000"/>
              <a:buChar char="»"/>
              <a:defRPr sz="1600"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300000"/>
              <a:buChar char="»"/>
              <a:defRPr sz="1600"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300000"/>
              <a:buChar char="»"/>
              <a:defRPr sz="16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SzTx/>
            </a:pPr>
            <a:r>
              <a:rPr lang="ru-RU" altLang="ru-RU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>
                <a:latin typeface="Times New Roman" pitchFamily="18" charset="0"/>
                <a:cs typeface="Times New Roman" pitchFamily="18" charset="0"/>
              </a:rPr>
              <a:t>Гимн РФ;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SzTx/>
            </a:pPr>
            <a:r>
              <a:rPr lang="ru-RU" altLang="ru-RU" sz="2800">
                <a:latin typeface="Times New Roman" pitchFamily="18" charset="0"/>
                <a:cs typeface="Times New Roman" pitchFamily="18" charset="0"/>
              </a:rPr>
              <a:t> «Боже, царя храни»;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SzTx/>
            </a:pPr>
            <a:r>
              <a:rPr lang="ru-RU" altLang="ru-RU" sz="2800">
                <a:latin typeface="Times New Roman" pitchFamily="18" charset="0"/>
                <a:cs typeface="Times New Roman" pitchFamily="18" charset="0"/>
              </a:rPr>
              <a:t> Гимн СССР;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SzTx/>
            </a:pPr>
            <a:r>
              <a:rPr lang="ru-RU" altLang="ru-RU" sz="2800">
                <a:latin typeface="Times New Roman" pitchFamily="18" charset="0"/>
                <a:cs typeface="Times New Roman" pitchFamily="18" charset="0"/>
              </a:rPr>
              <a:t> Интернационал;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SzTx/>
            </a:pPr>
            <a:r>
              <a:rPr lang="ru-RU" altLang="ru-RU" sz="2800">
                <a:latin typeface="Times New Roman" pitchFamily="18" charset="0"/>
                <a:cs typeface="Times New Roman" pitchFamily="18" charset="0"/>
              </a:rPr>
              <a:t>«Преображенский марш Петра Великого».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428604"/>
            <a:ext cx="9144000" cy="230832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Расставить названия гимнов в  порядке появления в свет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Вопрос № 2</a:t>
            </a:r>
          </a:p>
        </p:txBody>
      </p:sp>
      <p:sp>
        <p:nvSpPr>
          <p:cNvPr id="30723" name="Прямоугольник 3"/>
          <p:cNvSpPr>
            <a:spLocks noChangeArrowheads="1"/>
          </p:cNvSpPr>
          <p:nvPr/>
        </p:nvSpPr>
        <p:spPr bwMode="auto">
          <a:xfrm>
            <a:off x="2286000" y="3105150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300000"/>
              <a:buChar char="•"/>
              <a:defRPr sz="2400"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300000"/>
              <a:buChar char="–"/>
              <a:defRPr sz="2000"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300000"/>
              <a:buChar char="•"/>
              <a:defRPr sz="2400"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SzPct val="300000"/>
              <a:buChar char="–"/>
              <a:defRPr sz="1600"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300000"/>
              <a:buChar char="»"/>
              <a:defRPr sz="1600"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300000"/>
              <a:buChar char="»"/>
              <a:defRPr sz="1600"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300000"/>
              <a:buChar char="»"/>
              <a:defRPr sz="1600"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300000"/>
              <a:buChar char="»"/>
              <a:defRPr sz="1600"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300000"/>
              <a:buChar char="»"/>
              <a:defRPr sz="16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ru-RU" altLang="ru-RU" sz="1800" b="0">
                <a:latin typeface="Arial" charset="0"/>
              </a:rPr>
              <a:t>. </a:t>
            </a:r>
          </a:p>
        </p:txBody>
      </p:sp>
      <p:sp>
        <p:nvSpPr>
          <p:cNvPr id="30724" name="Rectangle 1"/>
          <p:cNvSpPr>
            <a:spLocks noChangeArrowheads="1"/>
          </p:cNvSpPr>
          <p:nvPr/>
        </p:nvSpPr>
        <p:spPr bwMode="auto">
          <a:xfrm>
            <a:off x="179388" y="2247900"/>
            <a:ext cx="8678862" cy="461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SzPct val="300000"/>
              <a:buChar char="•"/>
              <a:defRPr sz="2400"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300000"/>
              <a:buChar char="–"/>
              <a:defRPr sz="2000"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300000"/>
              <a:buChar char="•"/>
              <a:defRPr sz="2400"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SzPct val="300000"/>
              <a:buChar char="–"/>
              <a:defRPr sz="1600"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300000"/>
              <a:buChar char="»"/>
              <a:defRPr sz="1600"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300000"/>
              <a:buChar char="»"/>
              <a:defRPr sz="1600"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300000"/>
              <a:buChar char="»"/>
              <a:defRPr sz="1600"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300000"/>
              <a:buChar char="»"/>
              <a:defRPr sz="1600"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300000"/>
              <a:buChar char="»"/>
              <a:defRPr sz="16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SzTx/>
            </a:pPr>
            <a:r>
              <a:rPr lang="ru-RU" altLang="ru-RU" sz="2800">
                <a:latin typeface="Times New Roman" pitchFamily="18" charset="0"/>
                <a:cs typeface="Times New Roman" pitchFamily="18" charset="0"/>
              </a:rPr>
              <a:t> М.И. Глинки; </a:t>
            </a:r>
            <a:endParaRPr lang="ru-RU" altLang="ru-RU" sz="140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SzTx/>
            </a:pPr>
            <a:r>
              <a:rPr lang="ru-RU" altLang="ru-RU" sz="2800">
                <a:latin typeface="Times New Roman" pitchFamily="18" charset="0"/>
                <a:cs typeface="Times New Roman" pitchFamily="18" charset="0"/>
              </a:rPr>
              <a:t> на слова В.А. Жуковского;</a:t>
            </a:r>
          </a:p>
          <a:p>
            <a:pPr>
              <a:lnSpc>
                <a:spcPct val="150000"/>
              </a:lnSpc>
              <a:spcBef>
                <a:spcPct val="0"/>
              </a:spcBef>
              <a:buSzTx/>
            </a:pPr>
            <a:r>
              <a:rPr lang="ru-RU" altLang="ru-RU" sz="2800">
                <a:latin typeface="Times New Roman" pitchFamily="18" charset="0"/>
                <a:cs typeface="Times New Roman" pitchFamily="18" charset="0"/>
              </a:rPr>
              <a:t> композитор А.В. Александров </a:t>
            </a:r>
          </a:p>
          <a:p>
            <a:pPr>
              <a:lnSpc>
                <a:spcPct val="15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ru-RU" sz="2800">
                <a:latin typeface="Times New Roman" pitchFamily="18" charset="0"/>
                <a:cs typeface="Times New Roman" pitchFamily="18" charset="0"/>
              </a:rPr>
              <a:t>   на слова С.В. Михалкова и Г.Г. Эль-Регистана; </a:t>
            </a:r>
          </a:p>
          <a:p>
            <a:pPr>
              <a:lnSpc>
                <a:spcPct val="150000"/>
              </a:lnSpc>
              <a:spcBef>
                <a:spcPct val="0"/>
              </a:spcBef>
              <a:buSzTx/>
            </a:pPr>
            <a:r>
              <a:rPr lang="ru-RU" altLang="ru-RU" sz="2800">
                <a:latin typeface="Times New Roman" pitchFamily="18" charset="0"/>
                <a:cs typeface="Times New Roman" pitchFamily="18" charset="0"/>
              </a:rPr>
              <a:t> П. Дегейтер; </a:t>
            </a:r>
          </a:p>
          <a:p>
            <a:pPr>
              <a:lnSpc>
                <a:spcPct val="150000"/>
              </a:lnSpc>
              <a:spcBef>
                <a:spcPct val="0"/>
              </a:spcBef>
              <a:buSzTx/>
            </a:pPr>
            <a:r>
              <a:rPr lang="ru-RU" altLang="ru-RU" sz="2800">
                <a:latin typeface="Times New Roman" pitchFamily="18" charset="0"/>
                <a:cs typeface="Times New Roman" pitchFamily="18" charset="0"/>
              </a:rPr>
              <a:t> композитор А.В. Александров на слова С.В. Михалкова</a:t>
            </a:r>
            <a:endParaRPr lang="ru-RU" altLang="ru-RU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71480"/>
            <a:ext cx="8858312" cy="212365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Соотнести названия гимнов с именами и фамилиями людей их написавших. 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Вопрос № 3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000108"/>
            <a:ext cx="9144000" cy="258532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Прослушайте отрывок и определите, какой это гимн (название).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ru-RU" altLang="ru-RU" smtClean="0"/>
          </a:p>
        </p:txBody>
      </p:sp>
      <p:pic>
        <p:nvPicPr>
          <p:cNvPr id="32772" name="Picture 5" descr="Картинка 8 из 61506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-25400"/>
            <a:ext cx="9148763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ДОКУМЕНТЫ Светы\Работа\ПВМО\2011-2012 уч.год\1 сетября\символика в картинках\24144b725b9c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effectLst>
            <a:softEdge rad="635000"/>
          </a:effectLst>
        </p:spPr>
      </p:pic>
      <p:pic>
        <p:nvPicPr>
          <p:cNvPr id="3080" name="Picture 8" descr="D:\ДОКУМЕНТЫ Светы\Работа\ПВМО\2011-2012 уч.год\1 сетября\символика в картинках\185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071802" cy="292893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5" name="Picture 5" descr="D:\ДОКУМЕНТЫ Светы\Работа\ПВМО\2011-2012 уч.год\1 сетября\символика в картинках\notyi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18" y="2786058"/>
            <a:ext cx="2782971" cy="4429132"/>
          </a:xfrm>
          <a:prstGeom prst="rect">
            <a:avLst/>
          </a:prstGeom>
          <a:noFill/>
          <a:effectLst>
            <a:softEdge rad="635000"/>
          </a:effectLst>
          <a:scene3d>
            <a:camera prst="perspectiveContrastingRightFacing"/>
            <a:lightRig rig="threePt" dir="t"/>
          </a:scene3d>
        </p:spPr>
      </p:pic>
      <p:pic>
        <p:nvPicPr>
          <p:cNvPr id="3082" name="Picture 10" descr="D:\ДОКУМЕНТЫ Светы\Работа\ПВМО\2011-2012 уч.год\1 сетября\символика в картинках\moscow_cremlin-115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2642715" cy="6858001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3084" name="Picture 12" descr="D:\ДОКУМЕНТЫ Светы\Работа\ПВМО\2011-2012 уч.год\1 сетября\символика в картинках\8b5758cc-a2d4-47a3-b8b9-052138bf8e6c_L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09" y="0"/>
            <a:ext cx="3428992" cy="257174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076" name="Picture 4" descr="D:\ДОКУМЕНТЫ Светы\Работа\ПВМО\2011-2012 уч.год\1 сетября\символика в картинках\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14678" y="2000240"/>
            <a:ext cx="2786043" cy="2786043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1" name="Picture 13" descr="D:\ДОКУМЕНТЫ Светы\Работа\ПВМО\2011-2012 уч.год\1 сетября\символика в картинках\6147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14612" y="0"/>
            <a:ext cx="3901440" cy="26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23" name="TextBox 22"/>
          <p:cNvSpPr txBox="1"/>
          <p:nvPr/>
        </p:nvSpPr>
        <p:spPr>
          <a:xfrm>
            <a:off x="4286248" y="1714488"/>
            <a:ext cx="768159" cy="36933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ГЕРБ</a:t>
            </a:r>
          </a:p>
        </p:txBody>
      </p:sp>
      <p:pic>
        <p:nvPicPr>
          <p:cNvPr id="6159" name="Picture 15" descr="http://www.orenburg-gov.ru/magnoliaPublic/regportal/News/OfficialChronics/2009-11-06-12-34-5/PageContent/0/body_files/file0/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916" y="3614679"/>
            <a:ext cx="2194412" cy="27718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25" name="TextBox 24"/>
          <p:cNvSpPr txBox="1"/>
          <p:nvPr/>
        </p:nvSpPr>
        <p:spPr>
          <a:xfrm>
            <a:off x="2214546" y="2786058"/>
            <a:ext cx="877163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ГИМН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928670"/>
            <a:ext cx="854721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ФЛАГ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143380"/>
            <a:ext cx="8715404" cy="19389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Государственная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символика России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Картинка 5 из 87448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964612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Картинка 15 из 1450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32138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7" descr="Картинка 44 из 14618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33375"/>
            <a:ext cx="2952750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Картинка 47 из 14618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052513"/>
            <a:ext cx="3059112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-30163" y="0"/>
            <a:ext cx="9144001" cy="836613"/>
          </a:xfrm>
          <a:solidFill>
            <a:schemeClr val="accent2"/>
          </a:solidFill>
        </p:spPr>
        <p:txBody>
          <a:bodyPr/>
          <a:lstStyle/>
          <a:p>
            <a:pPr algn="ctr" eaLnBrk="1" hangingPunct="1"/>
            <a:r>
              <a:rPr lang="ru-RU" altLang="ru-RU" b="1" smtClean="0">
                <a:latin typeface="Times New Roman" pitchFamily="18" charset="0"/>
                <a:cs typeface="Times New Roman" pitchFamily="18" charset="0"/>
              </a:rPr>
              <a:t>ГЕРБ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908050"/>
            <a:ext cx="4752975" cy="5410200"/>
          </a:xfrm>
        </p:spPr>
        <p:txBody>
          <a:bodyPr/>
          <a:lstStyle/>
          <a:p>
            <a:pPr eaLnBrk="1" hangingPunct="1">
              <a:defRPr/>
            </a:pPr>
            <a:endParaRPr lang="ru-RU" altLang="ru-RU" sz="2800" dirty="0" smtClean="0"/>
          </a:p>
          <a:p>
            <a:pPr marL="0" indent="0" eaLnBrk="1" hangingPunct="1">
              <a:buFontTx/>
              <a:buNone/>
              <a:defRPr/>
            </a:pPr>
            <a:r>
              <a:rPr lang="ru-RU" altLang="ru-RU" sz="44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Герб</a:t>
            </a:r>
            <a:r>
              <a:rPr lang="ru-RU" alt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знак отличия, важнейшая эмблема государства, города, области, а также отдельных лиц и родов.</a:t>
            </a:r>
          </a:p>
        </p:txBody>
      </p:sp>
      <p:pic>
        <p:nvPicPr>
          <p:cNvPr id="9220" name="Picture 5" descr="Картинка 1 из 12305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557338"/>
            <a:ext cx="3900488" cy="457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nimBg="1"/>
      <p:bldP spid="7170" grpId="1" animBg="1"/>
      <p:bldP spid="717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350"/>
            <a:ext cx="8229600" cy="1139825"/>
          </a:xfrm>
        </p:spPr>
        <p:txBody>
          <a:bodyPr/>
          <a:lstStyle/>
          <a:p>
            <a:pPr algn="ctr" eaLnBrk="1" hangingPunct="1"/>
            <a:r>
              <a:rPr lang="ru-RU" altLang="ru-RU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Святой Георгий Победоносец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5003800" y="1341438"/>
            <a:ext cx="4038600" cy="4530725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ru-RU" altLang="ru-RU" sz="2800" smtClean="0">
                <a:latin typeface="Times New Roman" pitchFamily="18" charset="0"/>
                <a:cs typeface="Times New Roman" pitchFamily="18" charset="0"/>
              </a:rPr>
              <a:t>Изображение всадника, пронзающего копьем змея, называют Святым Георгием Победоносцем. </a:t>
            </a:r>
          </a:p>
          <a:p>
            <a:pPr marL="0" indent="0" eaLnBrk="1" hangingPunct="1">
              <a:buFontTx/>
              <a:buNone/>
            </a:pPr>
            <a:endParaRPr lang="ru-RU" altLang="ru-RU" sz="280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buFontTx/>
              <a:buNone/>
            </a:pPr>
            <a:r>
              <a:rPr lang="ru-RU" altLang="ru-RU" sz="2800" smtClean="0">
                <a:latin typeface="Times New Roman" pitchFamily="18" charset="0"/>
                <a:cs typeface="Times New Roman" pitchFamily="18" charset="0"/>
              </a:rPr>
              <a:t>Это изображение напоминает об одном из самых известных его подвигов.</a:t>
            </a:r>
          </a:p>
        </p:txBody>
      </p:sp>
      <p:pic>
        <p:nvPicPr>
          <p:cNvPr id="10244" name="Picture 10" descr="Картинка 9 из 41039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52513"/>
            <a:ext cx="4787900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98" decel="100000" fill="hold"/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98" decel="100000" fill="hold"/>
                                        <p:tgtEl>
                                          <p:spTgt spid="8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Картинка 1 из 12305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88" y="260350"/>
            <a:ext cx="5616575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Картинка 87 из 32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84" y="287"/>
            <a:ext cx="4569224" cy="67134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5" name="Picture 7" descr="http://domfis.narod.ru/RusianHistory/BIOGRAPH/45-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340" y="0"/>
            <a:ext cx="4608660" cy="67136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4337646" y="4889486"/>
            <a:ext cx="5004048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alt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СОФЬЯ ПАЛЕОЛОГ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5720482"/>
            <a:ext cx="3672408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alt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alt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ИВАН </a:t>
            </a:r>
            <a:r>
              <a:rPr lang="en-US" alt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silly_mi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illy_mime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illy_mi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ly_mi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ly_mi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ly_mi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ly_mi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ly_mi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ly_mi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ly_mi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ly_mi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ly_mi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ly_mi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ly_mi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Vet@</dc:creator>
  <cp:lastModifiedBy>Светлана</cp:lastModifiedBy>
  <cp:revision>96</cp:revision>
  <dcterms:modified xsi:type="dcterms:W3CDTF">2014-01-22T13:17:06Z</dcterms:modified>
</cp:coreProperties>
</file>