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328" r:id="rId2"/>
    <p:sldId id="335" r:id="rId3"/>
    <p:sldId id="341" r:id="rId4"/>
    <p:sldId id="264" r:id="rId5"/>
    <p:sldId id="269" r:id="rId6"/>
    <p:sldId id="271" r:id="rId7"/>
    <p:sldId id="272" r:id="rId8"/>
    <p:sldId id="274" r:id="rId9"/>
    <p:sldId id="344" r:id="rId10"/>
    <p:sldId id="349" r:id="rId11"/>
    <p:sldId id="350" r:id="rId12"/>
    <p:sldId id="346" r:id="rId13"/>
    <p:sldId id="319" r:id="rId14"/>
    <p:sldId id="321" r:id="rId15"/>
    <p:sldId id="273" r:id="rId16"/>
    <p:sldId id="281" r:id="rId17"/>
    <p:sldId id="277" r:id="rId18"/>
    <p:sldId id="259" r:id="rId19"/>
    <p:sldId id="284" r:id="rId20"/>
    <p:sldId id="283" r:id="rId21"/>
    <p:sldId id="257" r:id="rId22"/>
    <p:sldId id="258" r:id="rId23"/>
    <p:sldId id="318" r:id="rId24"/>
    <p:sldId id="352" r:id="rId25"/>
    <p:sldId id="35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FFCC"/>
    <a:srgbClr val="000099"/>
    <a:srgbClr val="800000"/>
    <a:srgbClr val="000066"/>
    <a:srgbClr val="FFFF00"/>
    <a:srgbClr val="66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3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8303C3-B324-48F4-A9D5-31FCDCA8AF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6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0F61-3E23-4C98-ACDF-8AB716E05178}" type="slidenum">
              <a:rPr lang="ru-RU"/>
              <a:pPr/>
              <a:t>19</a:t>
            </a:fld>
            <a:endParaRPr lang="ru-RU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719B16-7619-414E-AB9F-E2BE01060693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Анимация на слайде по щелчку. Щелчок для продолжения. 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45771F-D579-4D74-9776-1FA6E2B5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38C-201E-4089-82A6-39FF9CDA6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5383-E4E6-4B90-9775-CCC959464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E7DEB8-9FDA-4100-919C-C9BB1E22D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C72E-9849-4FCF-BCA3-384AE3CDB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165E-DCC4-4B05-9B3F-1AA1C413A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947-5108-4E76-8C59-CD8421125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8AF-7E4C-4C4D-B9D2-BB6227D65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5B42-E387-473E-AA4F-3119335C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6DF6-1EDF-4018-873F-4296A9CA7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2946-09D8-4358-A3EE-911992A2D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D44AB3-13DB-4803-8089-FE3C73D3A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796E20-3A9F-410E-A662-52302A0FB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838200" y="5105400"/>
            <a:ext cx="220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</a:rPr>
              <a:t>(1799 – 1837)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962400" y="1524000"/>
            <a:ext cx="487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День памяти </a:t>
            </a:r>
          </a:p>
          <a:p>
            <a:pPr algn="ctr"/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Пушкина </a:t>
            </a:r>
            <a:endParaRPr lang="ru-RU" sz="60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10 февраля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2362200" y="4953000"/>
            <a:ext cx="6248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/>
              <a:t>                                                                 </a:t>
            </a:r>
          </a:p>
          <a:p>
            <a:pPr algn="r"/>
            <a:r>
              <a:rPr lang="ru-RU" sz="2000" b="1" i="1" dirty="0">
                <a:solidFill>
                  <a:schemeClr val="accent2"/>
                </a:solidFill>
              </a:rPr>
              <a:t>                                        </a:t>
            </a:r>
            <a:r>
              <a:rPr lang="ru-RU" sz="2000" b="1" i="1" dirty="0" smtClean="0"/>
              <a:t>Подготовила </a:t>
            </a:r>
            <a:r>
              <a:rPr lang="ru-RU" sz="2000" b="1" i="1" smtClean="0"/>
              <a:t>и провела: </a:t>
            </a:r>
            <a:r>
              <a:rPr lang="ru-RU" sz="2000" b="1" i="1" dirty="0" err="1" smtClean="0"/>
              <a:t>Алькина</a:t>
            </a:r>
            <a:r>
              <a:rPr lang="ru-RU" sz="2000" b="1" i="1" dirty="0" smtClean="0"/>
              <a:t> Н.А.    </a:t>
            </a:r>
            <a:endParaRPr lang="ru-RU" sz="2000" b="1" i="1" dirty="0"/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96298"/>
            <a:ext cx="3643313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3768386"/>
            <a:ext cx="4500562" cy="3089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4838" cy="4414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14282" y="5000636"/>
            <a:ext cx="2714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Церковь </a:t>
            </a:r>
            <a:r>
              <a:rPr lang="ru-RU" sz="2000" b="1" dirty="0">
                <a:solidFill>
                  <a:srgbClr val="000099"/>
                </a:solidFill>
              </a:rPr>
              <a:t>Спаса </a:t>
            </a:r>
            <a:r>
              <a:rPr lang="ru-RU" sz="2000" b="1" dirty="0" smtClean="0">
                <a:solidFill>
                  <a:srgbClr val="000099"/>
                </a:solidFill>
              </a:rPr>
              <a:t>Нерукотворного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Образа </a:t>
            </a:r>
            <a:r>
              <a:rPr lang="ru-RU" sz="2000" b="1" dirty="0">
                <a:solidFill>
                  <a:srgbClr val="000099"/>
                </a:solidFill>
              </a:rPr>
              <a:t>в Конюшенной</a:t>
            </a:r>
            <a:r>
              <a:rPr lang="ru-RU" sz="2400" dirty="0">
                <a:solidFill>
                  <a:srgbClr val="000099"/>
                </a:solidFill>
              </a:rPr>
              <a:t>        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786314" y="533400"/>
            <a:ext cx="3976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Некролог  В.Ф. Одоевского 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на смерть А.С. Пушкина</a:t>
            </a:r>
            <a:r>
              <a:rPr lang="ru-RU" sz="2400" dirty="0">
                <a:solidFill>
                  <a:srgbClr val="000099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  <p:bldP spid="2068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5000">
              <a:srgbClr val="181CC7"/>
            </a:gs>
            <a:gs pos="30001">
              <a:srgbClr val="0A128C"/>
            </a:gs>
            <a:gs pos="50000">
              <a:srgbClr val="000000"/>
            </a:gs>
            <a:gs pos="70000">
              <a:srgbClr val="0A128C"/>
            </a:gs>
            <a:gs pos="85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23570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756025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4419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90000"/>
                  </a:schemeClr>
                </a:solidFill>
              </a:rPr>
              <a:t>Святогорский</a:t>
            </a:r>
            <a:r>
              <a:rPr lang="ru-RU" sz="2000" b="1" dirty="0">
                <a:solidFill>
                  <a:schemeClr val="bg2">
                    <a:lumMod val="90000"/>
                  </a:schemeClr>
                </a:solidFill>
              </a:rPr>
              <a:t> Успенский монастырь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        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62000" y="5632976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</a:rPr>
              <a:t>                          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Могила Пушкина</a:t>
            </a:r>
            <a:r>
              <a:rPr lang="ru-RU" sz="2000" b="1" dirty="0">
                <a:solidFill>
                  <a:schemeClr val="bg2">
                    <a:lumMod val="90000"/>
                  </a:schemeClr>
                </a:solidFill>
              </a:rPr>
              <a:t>  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                 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                         </a:t>
            </a:r>
            <a:r>
              <a:rPr lang="ru-RU" sz="1800" b="1" i="1" dirty="0" err="1">
                <a:solidFill>
                  <a:schemeClr val="bg2">
                    <a:lumMod val="90000"/>
                  </a:schemeClr>
                </a:solidFill>
              </a:rPr>
              <a:t>Худож</a:t>
            </a:r>
            <a:r>
              <a:rPr lang="ru-RU" sz="1800" b="1" i="1" dirty="0">
                <a:solidFill>
                  <a:schemeClr val="bg2">
                    <a:lumMod val="90000"/>
                  </a:schemeClr>
                </a:solidFill>
              </a:rPr>
              <a:t>. П.Ф. Соколов. Конец 1830-х </a:t>
            </a:r>
            <a:r>
              <a:rPr lang="ru-RU" sz="1800" b="1" i="1" dirty="0" smtClean="0">
                <a:solidFill>
                  <a:schemeClr val="bg2">
                    <a:lumMod val="90000"/>
                  </a:schemeClr>
                </a:solidFill>
              </a:rPr>
              <a:t>гг</a:t>
            </a:r>
            <a:r>
              <a:rPr lang="ru-RU" sz="1800" b="1" i="1" dirty="0">
                <a:solidFill>
                  <a:schemeClr val="bg2">
                    <a:lumMod val="90000"/>
                  </a:schemeClr>
                </a:solidFill>
              </a:rPr>
              <a:t>.</a:t>
            </a:r>
            <a:r>
              <a:rPr lang="ru-RU" sz="2400" dirty="0" smtClean="0">
                <a:solidFill>
                  <a:srgbClr val="FFFF00"/>
                </a:solidFill>
              </a:rPr>
              <a:t>       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572000" y="3048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0099"/>
                </a:solidFill>
              </a:rPr>
              <a:t>…Нет, весь я не умру – 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                         душа в заветной лире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Мой прах переживёт и тленья 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                                            избежит, -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и славен буду я, 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                    доколь в подлунном мире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Жив будет хоть один пиит.</a:t>
            </a:r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 i="1">
                <a:solidFill>
                  <a:srgbClr val="000099"/>
                </a:solidFill>
              </a:rPr>
              <a:t>                                         А.С. Пушкин</a:t>
            </a:r>
            <a:r>
              <a:rPr lang="ru-RU" sz="2400" b="1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95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3309938"/>
            <a:ext cx="5486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427050">
            <a:off x="228600" y="3657600"/>
            <a:ext cx="28971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Мировое достояние культуры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4724400" cy="5943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  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Сохранилось почти 70 черновых тетрадей, несколько сот отдельных листов, 800 писем. </a:t>
            </a:r>
          </a:p>
          <a:p>
            <a:pPr>
              <a:buFontTx/>
              <a:buNone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       Рукописное наследие Пушкина является одним из величайших сокровищ русской культуры. </a:t>
            </a:r>
          </a:p>
          <a:p>
            <a:pPr>
              <a:buFontTx/>
              <a:buNone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      Рукописи хранятся для потомков в специальных сейфах. 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7250" y="990600"/>
            <a:ext cx="44767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1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4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371600" y="1752600"/>
            <a:ext cx="6629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Много раз Пушкин изображал себя сам.</a:t>
            </a:r>
          </a:p>
          <a:p>
            <a:r>
              <a:rPr lang="ru-RU" sz="2400" b="1">
                <a:solidFill>
                  <a:srgbClr val="0000CC"/>
                </a:solidFill>
              </a:rPr>
              <a:t>Он был отличным портретистом – графистом. </a:t>
            </a:r>
          </a:p>
          <a:p>
            <a:r>
              <a:rPr lang="ru-RU" sz="2400" b="1">
                <a:solidFill>
                  <a:srgbClr val="0000CC"/>
                </a:solidFill>
              </a:rPr>
              <a:t>Рисовал точно, верно, хорошо знал своё лицо. </a:t>
            </a:r>
          </a:p>
          <a:p>
            <a:r>
              <a:rPr lang="ru-RU" sz="2400" b="1">
                <a:solidFill>
                  <a:srgbClr val="0000CC"/>
                </a:solidFill>
              </a:rPr>
              <a:t>Сохранилось около 90 автопортретов.</a:t>
            </a:r>
          </a:p>
          <a:p>
            <a:pPr eaLnBrk="0" hangingPunct="0"/>
            <a:endParaRPr lang="ru-RU" sz="18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704975"/>
            <a:ext cx="12985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29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1981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0290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7242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2819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3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3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3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3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3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rgbClr val="0000FF"/>
                </a:solidFill>
                <a:latin typeface="Times New Roman" pitchFamily="18" charset="0"/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Адрес музея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г. Санкт-Петербург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                                           ул. Мойка, 12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latin typeface="Times New Roman" pitchFamily="18" charset="0"/>
              </a:rPr>
              <a:t/>
            </a:r>
            <a:br>
              <a:rPr lang="ru-RU" sz="4000" i="1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Музей-квартира А.С. Пушкина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629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582738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148388" y="1371600"/>
            <a:ext cx="299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sz="2000" b="1">
                <a:solidFill>
                  <a:srgbClr val="000066"/>
                </a:solidFill>
              </a:rPr>
              <a:t>Мемориальная доска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8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88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76800" y="457200"/>
            <a:ext cx="4024313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832225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257800" y="5715000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latin typeface="Arial" charset="0"/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Уголок кабинета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01723">
            <a:off x="6096000" y="1066800"/>
            <a:ext cx="1798638" cy="2225675"/>
          </a:xfrm>
          <a:noFill/>
          <a:ln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Личные вещи поэта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068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1200" y="4008438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838200" y="3917950"/>
            <a:ext cx="339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Чернильный прибор</a:t>
            </a:r>
            <a:r>
              <a:rPr lang="ru-RU" sz="2000" b="1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211763" y="3276600"/>
            <a:ext cx="393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Карманные часы поэта</a:t>
            </a:r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791200" y="5791200"/>
            <a:ext cx="3167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Ножницы </a:t>
            </a:r>
          </a:p>
          <a:p>
            <a:pPr algn="ctr">
              <a:tabLst>
                <a:tab pos="733425" algn="l"/>
              </a:tabLst>
            </a:pPr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и кожаный футляр</a:t>
            </a: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-228600" y="5334000"/>
            <a:ext cx="289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Бумажник  </a:t>
            </a:r>
          </a:p>
          <a:p>
            <a:pPr algn="ctr">
              <a:tabLst>
                <a:tab pos="733425" algn="l"/>
              </a:tabLst>
            </a:pPr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и бронзовый </a:t>
            </a:r>
          </a:p>
          <a:p>
            <a:pPr algn="ctr">
              <a:tabLst>
                <a:tab pos="733425" algn="l"/>
              </a:tabLst>
            </a:pPr>
            <a:r>
              <a:rPr lang="ru-RU" sz="2400" b="1" i="1">
                <a:solidFill>
                  <a:srgbClr val="000099"/>
                </a:solidFill>
                <a:latin typeface="Arial" charset="0"/>
              </a:rPr>
              <a:t>         колокольчик</a:t>
            </a:r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590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57" grpId="0"/>
      <p:bldP spid="87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036" descr="Памятник Пушкину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81200" y="609600"/>
            <a:ext cx="4052888" cy="6248400"/>
          </a:xfrm>
          <a:noFill/>
          <a:ln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2400" y="0"/>
            <a:ext cx="899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Я  памятник  себе  воздвиг          </a:t>
            </a:r>
            <a:b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         нерукотворный…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72200" y="4376738"/>
            <a:ext cx="2971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/>
              <a:t>       </a:t>
            </a:r>
          </a:p>
          <a:p>
            <a:endParaRPr lang="ru-RU" sz="2400" b="1" i="1"/>
          </a:p>
          <a:p>
            <a:endParaRPr lang="ru-RU" sz="2400" b="1" i="1">
              <a:solidFill>
                <a:schemeClr val="accent2"/>
              </a:solidFill>
            </a:endParaRPr>
          </a:p>
          <a:p>
            <a:r>
              <a:rPr lang="ru-RU" sz="2400" b="1" i="1">
                <a:solidFill>
                  <a:srgbClr val="000099"/>
                </a:solidFill>
              </a:rPr>
              <a:t>Скульптор 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             А. Опекушин</a:t>
            </a:r>
          </a:p>
          <a:p>
            <a:pPr eaLnBrk="0" hangingPunct="0"/>
            <a:r>
              <a:rPr lang="ru-RU" sz="2000" b="1" i="1">
                <a:solidFill>
                  <a:srgbClr val="000099"/>
                </a:solidFill>
                <a:latin typeface="Arial" charset="0"/>
              </a:rPr>
              <a:t>Москва</a:t>
            </a: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4590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935413" y="2057400"/>
            <a:ext cx="52085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47610" anchor="ctr">
            <a:spAutoFit/>
          </a:bodyPr>
          <a:lstStyle/>
          <a:p>
            <a:pPr algn="ctr"/>
            <a:r>
              <a:rPr lang="ru-RU" sz="1800" b="1" dirty="0">
                <a:latin typeface="Arial" charset="0"/>
              </a:rPr>
              <a:t>                </a:t>
            </a:r>
            <a:r>
              <a:rPr lang="ru-RU" sz="2000" b="1" dirty="0"/>
              <a:t>Края Москвы, </a:t>
            </a:r>
          </a:p>
          <a:p>
            <a:pPr algn="ctr"/>
            <a:r>
              <a:rPr lang="ru-RU" sz="2000" b="1" dirty="0"/>
              <a:t>                                                      края родные,</a:t>
            </a:r>
          </a:p>
          <a:p>
            <a:pPr algn="ctr"/>
            <a:r>
              <a:rPr lang="ru-RU" sz="2000" b="1" dirty="0"/>
              <a:t>                                 Где на заре цветущих лет</a:t>
            </a:r>
          </a:p>
          <a:p>
            <a:pPr algn="ctr"/>
            <a:r>
              <a:rPr lang="ru-RU" sz="2000" b="1" dirty="0"/>
              <a:t>                      Часы беспечные я </a:t>
            </a:r>
          </a:p>
          <a:p>
            <a:pPr algn="ctr"/>
            <a:r>
              <a:rPr lang="ru-RU" sz="2000" b="1" dirty="0"/>
              <a:t>                                            тратил золотые…</a:t>
            </a:r>
          </a:p>
          <a:p>
            <a:pPr algn="ctr" eaLnBrk="0" hangingPunct="0"/>
            <a:endParaRPr lang="ru-RU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0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038" descr="Памятник Пушкин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225425" y="685800"/>
            <a:ext cx="25209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3" name="Picture 1039" descr="Памятник Пушкину 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172200" y="0"/>
            <a:ext cx="200977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4" name="Picture 1040" descr="Памятник Пушкину 2"/>
          <p:cNvPicPr>
            <a:picLocks noChangeAspect="1" noChangeArrowheads="1"/>
          </p:cNvPicPr>
          <p:nvPr/>
        </p:nvPicPr>
        <p:blipFill>
          <a:blip r:embed="rId5" cstate="print">
            <a:lum bright="-6000" contrast="54000"/>
          </a:blip>
          <a:srcRect/>
          <a:stretch>
            <a:fillRect/>
          </a:stretch>
        </p:blipFill>
        <p:spPr bwMode="auto">
          <a:xfrm>
            <a:off x="7010400" y="3124200"/>
            <a:ext cx="180943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5" name="Picture 1041" descr="Памятник Пушкину 3"/>
          <p:cNvPicPr>
            <a:picLocks noChangeAspect="1" noChangeArrowheads="1"/>
          </p:cNvPicPr>
          <p:nvPr/>
        </p:nvPicPr>
        <p:blipFill>
          <a:blip r:embed="rId6" cstate="print">
            <a:lum contrast="54000"/>
          </a:blip>
          <a:srcRect/>
          <a:stretch>
            <a:fillRect/>
          </a:stretch>
        </p:blipFill>
        <p:spPr bwMode="auto">
          <a:xfrm>
            <a:off x="3429000" y="152400"/>
            <a:ext cx="1908175" cy="280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6" name="Picture 1042" descr="Памятник Пушкину 4"/>
          <p:cNvPicPr>
            <a:picLocks noChangeAspect="1" noChangeArrowheads="1"/>
          </p:cNvPicPr>
          <p:nvPr/>
        </p:nvPicPr>
        <p:blipFill>
          <a:blip r:embed="rId7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267200" y="3581400"/>
            <a:ext cx="2128838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74613" y="495300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Санкт-Петербург. </a:t>
            </a:r>
          </a:p>
          <a:p>
            <a:pPr algn="ct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Площадь А.С. Пушкина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676400" y="5867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 dirty="0">
                <a:solidFill>
                  <a:srgbClr val="996633"/>
                </a:solidFill>
                <a:latin typeface="Arial" charset="0"/>
              </a:rPr>
              <a:t>         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Царское Село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276600" y="3048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Украина. Одесса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5181600" y="2743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 dirty="0">
                <a:solidFill>
                  <a:srgbClr val="996633"/>
                </a:solidFill>
                <a:latin typeface="Arial" charset="0"/>
              </a:rPr>
              <a:t>               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Пушкинские горы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6924675" y="6324600"/>
            <a:ext cx="221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996633"/>
                </a:solidFill>
                <a:latin typeface="Arial" charset="0"/>
              </a:rPr>
              <a:t> 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Украина.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Киев</a:t>
            </a:r>
            <a:endParaRPr lang="ru-RU" sz="1800" b="1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81000"/>
            <a:ext cx="8839200" cy="6400800"/>
          </a:xfrm>
        </p:spPr>
        <p:txBody>
          <a:bodyPr>
            <a:normAutofit/>
          </a:bodyPr>
          <a:lstStyle/>
          <a:p>
            <a:pPr marL="2058988" indent="-255588"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В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феврале 1837 года в пятом часу </a:t>
            </a:r>
            <a:r>
              <a:rPr lang="ru-RU" sz="2400" b="1" dirty="0" smtClean="0">
                <a:latin typeface="Times New Roman" pitchFamily="18" charset="0"/>
              </a:rPr>
              <a:t>пополудни</a:t>
            </a:r>
          </a:p>
          <a:p>
            <a:pPr marL="2058988" indent="-255588"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на окраине Петербурга, </a:t>
            </a:r>
            <a:endParaRPr lang="ru-RU" sz="2400" b="1" dirty="0" smtClean="0">
              <a:latin typeface="Times New Roman" pitchFamily="18" charset="0"/>
            </a:endParaRPr>
          </a:p>
          <a:p>
            <a:pPr marL="2058988" indent="-255588"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близ </a:t>
            </a:r>
            <a:r>
              <a:rPr lang="ru-RU" sz="2400" b="1" dirty="0">
                <a:latin typeface="Times New Roman" pitchFamily="18" charset="0"/>
              </a:rPr>
              <a:t>Чёрной речки, прозвучал выстрел…</a:t>
            </a:r>
          </a:p>
          <a:p>
            <a:pPr marL="2058988" indent="-255588"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10 </a:t>
            </a:r>
            <a:r>
              <a:rPr lang="ru-RU" sz="2400" b="1" dirty="0">
                <a:latin typeface="Times New Roman" pitchFamily="18" charset="0"/>
              </a:rPr>
              <a:t>февраля в два часа сорок пять </a:t>
            </a:r>
            <a:r>
              <a:rPr lang="ru-RU" sz="2400" b="1" dirty="0" smtClean="0">
                <a:latin typeface="Times New Roman" pitchFamily="18" charset="0"/>
              </a:rPr>
              <a:t>минут</a:t>
            </a:r>
          </a:p>
          <a:p>
            <a:pPr marL="2058988" indent="-255588"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 России не стало ПУШКИНА…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</a:rPr>
              <a:t>всей стране в этот день проходят мероприятия, посвящённые </a:t>
            </a:r>
            <a:r>
              <a:rPr lang="ru-RU" sz="2400" b="1" dirty="0" smtClean="0">
                <a:latin typeface="Times New Roman" pitchFamily="18" charset="0"/>
              </a:rPr>
              <a:t>этой </a:t>
            </a:r>
            <a:r>
              <a:rPr lang="ru-RU" sz="2400" b="1" dirty="0">
                <a:latin typeface="Times New Roman" pitchFamily="18" charset="0"/>
              </a:rPr>
              <a:t>дате - </a:t>
            </a:r>
            <a:r>
              <a:rPr lang="ru-RU" sz="2400" b="1" dirty="0" smtClean="0">
                <a:latin typeface="Times New Roman" pitchFamily="18" charset="0"/>
              </a:rPr>
              <a:t>выставки</a:t>
            </a:r>
            <a:r>
              <a:rPr lang="ru-RU" sz="2400" b="1" dirty="0">
                <a:latin typeface="Times New Roman" pitchFamily="18" charset="0"/>
              </a:rPr>
              <a:t>, встречи, собрания.</a:t>
            </a:r>
            <a:endParaRPr lang="ru-RU" sz="2400" b="1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Идут и идут годы, а   пушкинские  строки бегут, как   волны, сквозь время, радуют нас, дарят нам силу, красоту и учат любить жизнь – любить друзей, свой народ и родную землю.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Сегодня мы лишь соприкоснёмся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 жизнью великого русского поэта,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познакомимся с некоторыми страницами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его биографии.</a:t>
            </a:r>
          </a:p>
          <a:p>
            <a:pPr>
              <a:buFontTx/>
              <a:buNone/>
            </a:pPr>
            <a:endParaRPr lang="ru-RU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662113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7" name="Picture 1043" descr="Памятник Пушкину и Натали на Арбат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1524000" y="0"/>
            <a:ext cx="5257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858000" y="4953000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000099"/>
                </a:solidFill>
                <a:latin typeface="Arial" charset="0"/>
              </a:rPr>
              <a:t>Александр </a:t>
            </a:r>
          </a:p>
          <a:p>
            <a:r>
              <a:rPr lang="ru-RU" sz="1800" b="1" i="1">
                <a:solidFill>
                  <a:srgbClr val="000099"/>
                </a:solidFill>
                <a:latin typeface="Arial" charset="0"/>
              </a:rPr>
              <a:t>            и Натали</a:t>
            </a:r>
          </a:p>
          <a:p>
            <a:endParaRPr lang="ru-RU" sz="1800" b="1" i="1">
              <a:solidFill>
                <a:srgbClr val="000099"/>
              </a:solidFill>
              <a:latin typeface="Arial" charset="0"/>
            </a:endParaRPr>
          </a:p>
          <a:p>
            <a:endParaRPr lang="ru-RU" sz="1800" b="1" i="1">
              <a:solidFill>
                <a:srgbClr val="000099"/>
              </a:solidFill>
              <a:latin typeface="Arial" charset="0"/>
            </a:endParaRPr>
          </a:p>
          <a:p>
            <a:r>
              <a:rPr lang="ru-RU" sz="1800" b="1" i="1">
                <a:solidFill>
                  <a:srgbClr val="000099"/>
                </a:solidFill>
                <a:latin typeface="Arial" charset="0"/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962400"/>
            <a:ext cx="4343400" cy="2590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        </a:t>
            </a: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             </a:t>
            </a:r>
            <a:endParaRPr lang="ru-RU" sz="2000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2895600"/>
            <a:ext cx="3810000" cy="3733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                             </a:t>
            </a:r>
          </a:p>
          <a:p>
            <a:pPr>
              <a:buFontTx/>
              <a:buNone/>
            </a:pPr>
            <a:r>
              <a:rPr lang="ru-RU" sz="2800"/>
              <a:t>          </a:t>
            </a:r>
          </a:p>
          <a:p>
            <a:pPr>
              <a:buFontTx/>
              <a:buNone/>
            </a:pPr>
            <a:r>
              <a:rPr lang="ru-RU" sz="2800"/>
              <a:t>               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3911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871663" cy="270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90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209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81000" y="3886200"/>
            <a:ext cx="236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Новороссийск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95400" y="5638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Таганрог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6962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Томск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096000" y="6324600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Ростов-на-Дону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5000">
              <a:srgbClr val="C4D6EB"/>
            </a:gs>
            <a:gs pos="30001">
              <a:srgbClr val="85C2FF"/>
            </a:gs>
            <a:gs pos="50000">
              <a:srgbClr val="5E9EFF"/>
            </a:gs>
            <a:gs pos="70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151188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70815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2887663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657600" y="4495800"/>
            <a:ext cx="3216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CC6600"/>
                </a:solidFill>
                <a:latin typeface="Arial" charset="0"/>
              </a:rPr>
              <a:t>        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Владикавказ.</a:t>
            </a: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Республика Алания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09600" y="5334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Челябинск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8768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    Санкт-Петербург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8000">
              <a:srgbClr val="FAC77D"/>
            </a:gs>
            <a:gs pos="30500">
              <a:srgbClr val="FBA97D"/>
            </a:gs>
            <a:gs pos="41001">
              <a:srgbClr val="FBD49C"/>
            </a:gs>
            <a:gs pos="50000">
              <a:srgbClr val="FEE7F2"/>
            </a:gs>
            <a:gs pos="59000">
              <a:srgbClr val="FBD49C"/>
            </a:gs>
            <a:gs pos="69500">
              <a:srgbClr val="FBA97D"/>
            </a:gs>
            <a:gs pos="82000">
              <a:srgbClr val="FAC77D"/>
            </a:gs>
            <a:gs pos="91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96100">
            <a:off x="5028317" y="3819701"/>
            <a:ext cx="2994478" cy="23236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581400" y="685800"/>
            <a:ext cx="5257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Тебя 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ж, 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как 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первую  любовь,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России 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сердце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не 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забудет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!!!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408363" cy="4605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om\Desktop\школа фото\DSC03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om\Desktop\школа фото\DSC0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Пушкин ребе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990600"/>
            <a:ext cx="3133725" cy="4086225"/>
          </a:xfrm>
          <a:noFill/>
          <a:ln/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Пушкин-ребёнок</a:t>
            </a:r>
            <a:r>
              <a:rPr lang="ru-RU" sz="4800" b="1" i="1" dirty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ru-RU" sz="4800" b="1" i="1" dirty="0">
                <a:solidFill>
                  <a:srgbClr val="003300"/>
                </a:solidFill>
                <a:latin typeface="Times New Roman" pitchFamily="18" charset="0"/>
              </a:rPr>
            </a:br>
            <a:endParaRPr lang="ru-RU" sz="48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533400" y="5105400"/>
            <a:ext cx="1905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800">
                <a:latin typeface="Arial" charset="0"/>
              </a:rPr>
              <a:t>   </a:t>
            </a:r>
            <a:r>
              <a:rPr lang="ru-RU" sz="2400">
                <a:solidFill>
                  <a:srgbClr val="003300"/>
                </a:solidFill>
              </a:rPr>
              <a:t>1800 - 1802</a:t>
            </a: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7590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622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4724400" cy="7921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РОДИТЕЛИ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2249488" cy="3048000"/>
          </a:xfrm>
          <a:ln/>
        </p:spPr>
      </p:pic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2438400" y="914400"/>
            <a:ext cx="4191000" cy="5486400"/>
          </a:xfrm>
        </p:spPr>
        <p:txBody>
          <a:bodyPr>
            <a:normAutofit lnSpcReduction="10000"/>
          </a:bodyPr>
          <a:lstStyle/>
          <a:p>
            <a:endParaRPr lang="ru-RU" sz="14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          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Сергей Львович Пушкин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 -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 отец поэта. Был потомок знатного рода. Любил литературу, был дружен с известными тогда русскими писателями, собрал большую библиотеку.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Надежда Осиповна  Пушкина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 – мать поэта. Была образована, остроумна, хороша собой, любила развлечения и блистала на балах.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405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1295400" y="4319588"/>
            <a:ext cx="5791200" cy="25384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 algn="ctr"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               </a:t>
            </a:r>
            <a:r>
              <a:rPr lang="ru-RU" sz="2000" b="1" i="1" dirty="0">
                <a:latin typeface="Times New Roman" pitchFamily="18" charset="0"/>
              </a:rPr>
              <a:t>…Куда бы нас не бросила судьбина</a:t>
            </a:r>
          </a:p>
          <a:p>
            <a:pPr algn="ctr"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  И счастье куда б ни повело,</a:t>
            </a:r>
          </a:p>
          <a:p>
            <a:pPr algn="ctr"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                      Всё те же мы: нам целый мир чужбина;</a:t>
            </a:r>
          </a:p>
          <a:p>
            <a:pPr algn="ctr"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 Отечество нам Царское Село.</a:t>
            </a:r>
            <a:r>
              <a:rPr lang="ru-RU" sz="2400" dirty="0"/>
              <a:t>                          </a:t>
            </a:r>
          </a:p>
          <a:p>
            <a:pPr algn="ctr">
              <a:buFontTx/>
              <a:buNone/>
            </a:pPr>
            <a:r>
              <a:rPr lang="ru-RU" sz="2400" dirty="0"/>
              <a:t>      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                      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5720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400800" y="38862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" charset="0"/>
              </a:rPr>
              <a:t>                </a:t>
            </a:r>
            <a:r>
              <a:rPr lang="ru-RU" sz="2000" b="1" dirty="0">
                <a:solidFill>
                  <a:srgbClr val="0000FF"/>
                </a:solidFill>
              </a:rPr>
              <a:t>Пушкин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      в лицейские годы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             1810-е гг.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590800" y="9906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i="1" dirty="0">
                <a:solidFill>
                  <a:schemeClr val="accent2"/>
                </a:solidFill>
                <a:latin typeface="Arial" charset="0"/>
              </a:rPr>
              <a:t>       </a:t>
            </a:r>
            <a:r>
              <a:rPr lang="ru-RU" sz="36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годы учёбы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667000" y="0"/>
            <a:ext cx="373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 i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 И Ц Е Й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27432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19 октября – день Лицея</a:t>
            </a:r>
            <a:r>
              <a:rPr lang="ru-RU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Пушкин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2632075"/>
            <a:ext cx="17256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12" descr="i_pushki_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730375" cy="1981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8612" name="WordArt 13"/>
          <p:cNvSpPr>
            <a:spLocks noChangeArrowheads="1" noChangeShapeType="1" noTextEdit="1"/>
          </p:cNvSpPr>
          <p:nvPr/>
        </p:nvSpPr>
        <p:spPr bwMode="auto">
          <a:xfrm>
            <a:off x="152400" y="3886200"/>
            <a:ext cx="3781425" cy="1098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Арина  Родионовна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419600" y="152400"/>
            <a:ext cx="3962400" cy="83820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НЯНЯ ПОЭТА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733800" y="990600"/>
            <a:ext cx="5410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     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        Няня – простая русская женщина, мастерица народной речи, знаток русских былин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пословиц.</a:t>
            </a:r>
          </a:p>
          <a:p>
            <a:pPr marL="365125" indent="-635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Арина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Родионовна первая познакомила Пушкина с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365125" indent="-635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русскими сказками.</a:t>
            </a:r>
          </a:p>
          <a:p>
            <a:pPr marL="365125" indent="-635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Многие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рассказы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он</a:t>
            </a:r>
          </a:p>
          <a:p>
            <a:pPr marL="355600" indent="-635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записывал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а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потом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350" indent="-635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использовал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в своих сказках.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         </a:t>
            </a: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1432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1981200" y="57912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96938" indent="-896938"/>
            <a:r>
              <a:rPr lang="ru-RU" sz="2400" b="1" dirty="0">
                <a:solidFill>
                  <a:srgbClr val="000099"/>
                </a:solidFill>
              </a:rPr>
              <a:t>     Ей мы  обязаны появлением на  свет  любимых сказок  нашего детства.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2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8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3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80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30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700"/>
                            </p:stCondLst>
                            <p:childTnLst>
                              <p:par>
                                <p:cTn id="6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6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100"/>
                            </p:stCondLst>
                            <p:childTnLst>
                              <p:par>
                                <p:cTn id="7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447800"/>
            <a:ext cx="4495800" cy="46783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Подруга дней моих суровых,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Голубка дряхлая моя!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Одна в глуши лесов сосновых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Давно, давно ты ждёшь меня.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Ты под окном своей светлицы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Горюешь, будто на часах,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И медлят поминутно спицы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В твоих наморщенных руках.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Глядишь в забытые вороты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На чёрный отдалённый путь;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Тоска, предчувствия, заботы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Теснят твою всечасно грудь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                   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572000" cy="47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4724400" y="228600"/>
            <a:ext cx="37338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26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Няне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5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5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350"/>
                            </p:stCondLst>
                            <p:childTnLst>
                              <p:par>
                                <p:cTn id="6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850"/>
                            </p:stCondLst>
                            <p:childTnLst>
                              <p:par>
                                <p:cTn id="6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450"/>
                            </p:stCondLst>
                            <p:childTnLst>
                              <p:par>
                                <p:cTn id="7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150"/>
                            </p:stCondLst>
                            <p:childTnLst>
                              <p:par>
                                <p:cTn id="8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   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Пушкин за работой   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email">
            <a:lum bright="12000"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238500" cy="3581400"/>
          </a:xfrm>
          <a:prstGeom prst="rect">
            <a:avLst/>
          </a:prstGeom>
          <a:noFill/>
          <a:ln w="28575">
            <a:solidFill>
              <a:srgbClr val="666699"/>
            </a:solidFill>
            <a:miter lim="800000"/>
            <a:headEnd/>
            <a:tailEnd/>
          </a:ln>
          <a:effectLst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04800" y="4419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ru-RU" sz="2000" b="1">
                <a:solidFill>
                  <a:srgbClr val="000099"/>
                </a:solidFill>
              </a:rPr>
              <a:t>Бюро А.С. Пушкина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733800" y="1447800"/>
            <a:ext cx="541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И мысли в голове волнуются в отваге,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И рифмы лёгкие навстречу им бегут,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И пальцы просятся к перу, перо – к  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                                                        бумаге 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Минута – и стихи свободно потекут.</a:t>
            </a: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95960">
            <a:off x="6324600" y="3429000"/>
            <a:ext cx="2441575" cy="320040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1800" y="3824288"/>
            <a:ext cx="2941638" cy="3033712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975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3472</TotalTime>
  <Words>717</Words>
  <Application>Microsoft Office PowerPoint</Application>
  <PresentationFormat>Экран (4:3)</PresentationFormat>
  <Paragraphs>179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Пушкин-ребёнок </vt:lpstr>
      <vt:lpstr>РОДИТЕЛИ</vt:lpstr>
      <vt:lpstr> </vt:lpstr>
      <vt:lpstr>НЯНЯ ПОЭТА</vt:lpstr>
      <vt:lpstr>Слайд 7</vt:lpstr>
      <vt:lpstr>                    Пушкин за работой   </vt:lpstr>
      <vt:lpstr>Слайд 9</vt:lpstr>
      <vt:lpstr>Слайд 10</vt:lpstr>
      <vt:lpstr>Слайд 11</vt:lpstr>
      <vt:lpstr>Слайд 12</vt:lpstr>
      <vt:lpstr>Мировое достояние культуры </vt:lpstr>
      <vt:lpstr>Слайд 14</vt:lpstr>
      <vt:lpstr> </vt:lpstr>
      <vt:lpstr>Слайд 16</vt:lpstr>
      <vt:lpstr>Личные вещи поэта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38 космическая</dc:creator>
  <cp:lastModifiedBy>Doom</cp:lastModifiedBy>
  <cp:revision>72</cp:revision>
  <cp:lastPrinted>1601-01-01T00:00:00Z</cp:lastPrinted>
  <dcterms:created xsi:type="dcterms:W3CDTF">1601-01-01T00:00:00Z</dcterms:created>
  <dcterms:modified xsi:type="dcterms:W3CDTF">2026-02-09T15:50:27Z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