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81" r:id="rId11"/>
    <p:sldId id="268" r:id="rId12"/>
    <p:sldId id="269" r:id="rId13"/>
    <p:sldId id="307" r:id="rId14"/>
    <p:sldId id="270" r:id="rId15"/>
    <p:sldId id="278" r:id="rId16"/>
    <p:sldId id="279" r:id="rId17"/>
    <p:sldId id="276" r:id="rId18"/>
    <p:sldId id="282" r:id="rId19"/>
    <p:sldId id="283" r:id="rId20"/>
    <p:sldId id="284" r:id="rId21"/>
    <p:sldId id="285" r:id="rId22"/>
    <p:sldId id="286" r:id="rId23"/>
    <p:sldId id="30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65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07F-ABAF-4690-988B-833BE554191C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AC8-EE54-435D-A3AE-1C6DACDA8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07F-ABAF-4690-988B-833BE554191C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AC8-EE54-435D-A3AE-1C6DACDA8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07F-ABAF-4690-988B-833BE554191C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AC8-EE54-435D-A3AE-1C6DACDA8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CA7598-D206-4205-86C2-155F7E9B5E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52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8EE401-55A8-41C8-8178-B62B42B8D1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8451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5F7E77A7-222E-40F1-A4B3-46BABA8A2F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88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07F-ABAF-4690-988B-833BE554191C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AC8-EE54-435D-A3AE-1C6DACDA8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07F-ABAF-4690-988B-833BE554191C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A70AC8-EE54-435D-A3AE-1C6DACDA8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07F-ABAF-4690-988B-833BE554191C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AC8-EE54-435D-A3AE-1C6DACDA8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07F-ABAF-4690-988B-833BE554191C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AC8-EE54-435D-A3AE-1C6DACDA8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07F-ABAF-4690-988B-833BE554191C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AC8-EE54-435D-A3AE-1C6DACDA8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07F-ABAF-4690-988B-833BE554191C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AC8-EE54-435D-A3AE-1C6DACDA8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07F-ABAF-4690-988B-833BE554191C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AC8-EE54-435D-A3AE-1C6DACDA8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07F-ABAF-4690-988B-833BE554191C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AC8-EE54-435D-A3AE-1C6DACDA8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71207F-ABAF-4690-988B-833BE554191C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A70AC8-EE54-435D-A3AE-1C6DACDA8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470450" cy="2633464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Туда, где не слышно голоса 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5837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Подготовил и провел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Алямкин</a:t>
            </a:r>
            <a:r>
              <a:rPr lang="ru-RU" dirty="0" smtClean="0"/>
              <a:t> А.Т., учитель математики УКП при ИК-5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95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Г. Маркони и его изобретения</a:t>
            </a:r>
          </a:p>
        </p:txBody>
      </p:sp>
      <p:pic>
        <p:nvPicPr>
          <p:cNvPr id="116739" name="Picture 3" descr="маркони и его ради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1484313"/>
            <a:ext cx="4175125" cy="2736850"/>
          </a:xfrm>
        </p:spPr>
      </p:pic>
      <p:pic>
        <p:nvPicPr>
          <p:cNvPr id="116740" name="Picture 4" descr="Маркони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3800" y="1484313"/>
            <a:ext cx="3794125" cy="21732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41" name="Picture 5" descr="Маркон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08400" y="3590925"/>
            <a:ext cx="4176713" cy="31353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23850" y="4365625"/>
            <a:ext cx="30956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 радиостанция</a:t>
            </a:r>
          </a:p>
          <a:p>
            <a:pPr>
              <a:spcBef>
                <a:spcPct val="50000"/>
              </a:spcBef>
            </a:pPr>
            <a:r>
              <a:rPr lang="ru-RU"/>
              <a:t>2 радиотелеграф</a:t>
            </a:r>
          </a:p>
          <a:p>
            <a:pPr>
              <a:spcBef>
                <a:spcPct val="50000"/>
              </a:spcBef>
            </a:pPr>
            <a:r>
              <a:rPr lang="ru-RU"/>
              <a:t>3 радиоаппаратура для флота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3924300" y="170021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8459788" y="145891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3708400" y="371633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28894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Генрих Герц</a:t>
            </a:r>
            <a:endParaRPr lang="ru-RU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dirty="0" err="1"/>
              <a:t>Ге́нрих</a:t>
            </a:r>
            <a:r>
              <a:rPr lang="ru-RU" dirty="0"/>
              <a:t> </a:t>
            </a:r>
            <a:r>
              <a:rPr lang="ru-RU" dirty="0" err="1"/>
              <a:t>Ру́дольф</a:t>
            </a:r>
            <a:r>
              <a:rPr lang="ru-RU" dirty="0"/>
              <a:t> Герц (</a:t>
            </a:r>
            <a:r>
              <a:rPr lang="ru-RU" dirty="0" smtClean="0"/>
              <a:t>22 </a:t>
            </a:r>
            <a:r>
              <a:rPr lang="ru-RU" dirty="0"/>
              <a:t>февраля 1857, Гамбург — 1 января 1894, Бонн) — немецкий </a:t>
            </a:r>
            <a:r>
              <a:rPr lang="ru-RU" dirty="0" smtClean="0"/>
              <a:t>физик. С </a:t>
            </a:r>
            <a:r>
              <a:rPr lang="ru-RU" dirty="0"/>
              <a:t>1885 по 1889 гг. был профессором физики Университета в Карлсруэ. С 1889 года — профессор физики университета в Бонне</a:t>
            </a:r>
            <a:r>
              <a:rPr lang="ru-RU" dirty="0">
                <a:solidFill>
                  <a:schemeClr val="hlink"/>
                </a:solidFill>
              </a:rPr>
              <a:t>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19700" y="1196975"/>
            <a:ext cx="3695700" cy="4679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10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Эдвин </a:t>
            </a:r>
            <a:r>
              <a:rPr lang="ru-RU" dirty="0" err="1" smtClean="0"/>
              <a:t>Армстронг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584" y="1773777"/>
            <a:ext cx="3227832" cy="4178808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err="1"/>
              <a:t>Э́двин</a:t>
            </a:r>
            <a:r>
              <a:rPr lang="ru-RU" dirty="0"/>
              <a:t> </a:t>
            </a:r>
            <a:r>
              <a:rPr lang="ru-RU" dirty="0" err="1"/>
              <a:t>Го́вард</a:t>
            </a:r>
            <a:r>
              <a:rPr lang="ru-RU" dirty="0"/>
              <a:t> </a:t>
            </a:r>
            <a:r>
              <a:rPr lang="ru-RU" dirty="0" err="1"/>
              <a:t>А́рмстронг</a:t>
            </a:r>
            <a:r>
              <a:rPr lang="ru-RU" dirty="0"/>
              <a:t> </a:t>
            </a:r>
            <a:r>
              <a:rPr lang="ru-RU" dirty="0" smtClean="0"/>
              <a:t>(18 </a:t>
            </a:r>
            <a:r>
              <a:rPr lang="ru-RU" dirty="0"/>
              <a:t>декабря 1890, Нью-Йорк — 31 января 1954, там же) — выдающийся американский радиоинженер и изобретатель. Родился в Нью-Йорке, окончил Колумбийский университет, в котором впоследствии занимал должность профессора.</a:t>
            </a:r>
          </a:p>
        </p:txBody>
      </p:sp>
    </p:spTree>
    <p:extLst>
      <p:ext uri="{BB962C8B-B14F-4D97-AF65-F5344CB8AC3E}">
        <p14:creationId xmlns:p14="http://schemas.microsoft.com/office/powerpoint/2010/main" xmlns="" val="15610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2_100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19304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928670"/>
            <a:ext cx="89297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в 1859г. На Урале в городе Краснотурьинск. 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Учился в начальном духовном училище. В детстве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любил мастерить игрушки и простые технические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устройства. После окончания  общеобразовательных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классов поступил на физико-математический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факультет Петербургского университета. Успешно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окончив в 1882г. университет, А.С.Попов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поступил преподавателем в Минный офицерский  класс в Кронштадте. Свободное время он посвящает физическим опытам и изучению электромагнитных колебаний. В 1901г. Попов стал профессором Петербургского электротехнического института, а в 1905г. его выбрали директором этого института. Ему пришлось бороться с царскими чиновниками за демографические права студентов. Это подорвало силы учёного и он скоропостижно скончался в 1906 году.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47228" y="285728"/>
            <a:ext cx="5911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 smtClean="0">
                <a:latin typeface="Calibri" pitchFamily="34" charset="0"/>
              </a:rPr>
              <a:t>Александр Степанович Попов</a:t>
            </a:r>
            <a:endParaRPr lang="ru-RU" sz="3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277813"/>
            <a:ext cx="8229600" cy="70326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mtClean="0">
                <a:solidFill>
                  <a:schemeClr val="tx1"/>
                </a:solidFill>
              </a:rPr>
              <a:t>Радиоприемник  А.С.Попова</a:t>
            </a:r>
            <a:endParaRPr lang="ru-RU" sz="40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57200" y="1125538"/>
            <a:ext cx="4038600" cy="5005387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smtClean="0"/>
              <a:t>После кропотливых экспериментов и усовершенствований Попов сделал этот индикатор достаточно чувствительным.</a:t>
            </a:r>
          </a:p>
          <a:p>
            <a:r>
              <a:rPr lang="ru-RU" sz="2000" b="1" smtClean="0"/>
              <a:t>Использовав когерер, реле, электрический звонок попов создал прибор для обнаружения и регистрации электрических колебаний </a:t>
            </a:r>
            <a:r>
              <a:rPr lang="ru-RU" sz="2000" b="1" u="sng" smtClean="0"/>
              <a:t>радиоприемник</a:t>
            </a:r>
            <a:endParaRPr lang="ru-RU" sz="2000" b="1" u="sng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56100" y="1196975"/>
            <a:ext cx="4608513" cy="4679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72000" y="5876925"/>
            <a:ext cx="457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dirty="0"/>
              <a:t>Радиоприемник </a:t>
            </a:r>
            <a:r>
              <a:rPr lang="ru-RU" dirty="0" err="1"/>
              <a:t>А.С.Попова</a:t>
            </a:r>
            <a:r>
              <a:rPr lang="ru-RU" dirty="0"/>
              <a:t>  хранится в Центральном музее связи  в </a:t>
            </a:r>
            <a:r>
              <a:rPr lang="ru-RU" dirty="0" smtClean="0"/>
              <a:t>Санкт-Петербурге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70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r>
              <a:rPr lang="ru-RU"/>
              <a:t>Оценка вклада Попова в науку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28775"/>
            <a:ext cx="4398963" cy="4114800"/>
          </a:xfrm>
        </p:spPr>
        <p:txBody>
          <a:bodyPr/>
          <a:lstStyle/>
          <a:p>
            <a:r>
              <a:rPr lang="ru-RU" sz="2400"/>
              <a:t>В 1945 г. в СССР установлен праздник День радио - 7 мая</a:t>
            </a:r>
            <a:r>
              <a:rPr lang="en-US" sz="2400"/>
              <a:t>.</a:t>
            </a:r>
            <a:endParaRPr lang="ru-RU" sz="2400"/>
          </a:p>
          <a:p>
            <a:r>
              <a:rPr lang="ru-RU" sz="2400"/>
              <a:t>Именем Попова названы: </a:t>
            </a:r>
            <a:br>
              <a:rPr lang="ru-RU" sz="2400"/>
            </a:br>
            <a:r>
              <a:rPr lang="ru-RU" sz="2400"/>
              <a:t>-астероид</a:t>
            </a:r>
            <a:r>
              <a:rPr lang="en-US" sz="2400"/>
              <a:t>,</a:t>
            </a:r>
            <a:r>
              <a:rPr lang="ru-RU" sz="2400"/>
              <a:t> </a:t>
            </a:r>
            <a:br>
              <a:rPr lang="ru-RU" sz="2400"/>
            </a:br>
            <a:r>
              <a:rPr lang="ru-RU" sz="2400"/>
              <a:t>-кратер на Луне</a:t>
            </a:r>
            <a:r>
              <a:rPr lang="en-US" sz="2400"/>
              <a:t>,</a:t>
            </a:r>
            <a:r>
              <a:rPr lang="ru-RU" sz="2400"/>
              <a:t> </a:t>
            </a:r>
            <a:br>
              <a:rPr lang="ru-RU" sz="2400"/>
            </a:br>
            <a:r>
              <a:rPr lang="ru-RU" sz="2400"/>
              <a:t>-музей связи в Москве</a:t>
            </a:r>
            <a:r>
              <a:rPr lang="en-US" sz="2400"/>
              <a:t>,</a:t>
            </a:r>
            <a:r>
              <a:rPr lang="ru-RU" sz="2400"/>
              <a:t> </a:t>
            </a:r>
            <a:br>
              <a:rPr lang="ru-RU" sz="2400"/>
            </a:br>
            <a:r>
              <a:rPr lang="ru-RU" sz="2400"/>
              <a:t>-приборостроительный </a:t>
            </a:r>
            <a:br>
              <a:rPr lang="ru-RU" sz="2400"/>
            </a:br>
            <a:r>
              <a:rPr lang="ru-RU" sz="2400"/>
              <a:t>   завод в Омске</a:t>
            </a:r>
            <a:r>
              <a:rPr lang="en-US" sz="2400"/>
              <a:t>,</a:t>
            </a:r>
            <a:r>
              <a:rPr lang="ru-RU" sz="2400"/>
              <a:t> </a:t>
            </a:r>
            <a:br>
              <a:rPr lang="ru-RU" sz="2400"/>
            </a:br>
            <a:r>
              <a:rPr lang="ru-RU" sz="2400"/>
              <a:t>-улицы в разных городах</a:t>
            </a:r>
            <a:r>
              <a:rPr lang="en-US" sz="2400"/>
              <a:t>.</a:t>
            </a:r>
            <a:endParaRPr lang="ru-RU" sz="2400"/>
          </a:p>
        </p:txBody>
      </p:sp>
      <p:pic>
        <p:nvPicPr>
          <p:cNvPr id="56327" name="Picture 7" descr="Popov_Monument_Краснотурьинс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1196975"/>
            <a:ext cx="3835400" cy="51847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0" y="6381750"/>
            <a:ext cx="4751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Памятник А</a:t>
            </a:r>
            <a:r>
              <a:rPr lang="en-US"/>
              <a:t>.</a:t>
            </a:r>
            <a:r>
              <a:rPr lang="ru-RU"/>
              <a:t>С</a:t>
            </a:r>
            <a:r>
              <a:rPr lang="en-US"/>
              <a:t>.</a:t>
            </a:r>
            <a:r>
              <a:rPr lang="ru-RU"/>
              <a:t> Попову в Краснотурьинске</a:t>
            </a:r>
          </a:p>
        </p:txBody>
      </p:sp>
    </p:spTree>
    <p:extLst>
      <p:ext uri="{BB962C8B-B14F-4D97-AF65-F5344CB8AC3E}">
        <p14:creationId xmlns:p14="http://schemas.microsoft.com/office/powerpoint/2010/main" xmlns="" val="2700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8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107950" y="381000"/>
            <a:ext cx="8928100" cy="887413"/>
          </a:xfrm>
        </p:spPr>
        <p:txBody>
          <a:bodyPr>
            <a:normAutofit fontScale="90000"/>
          </a:bodyPr>
          <a:lstStyle/>
          <a:p>
            <a:r>
              <a:rPr lang="ru-RU" sz="4000"/>
              <a:t>Почтовые марки, посвященные Попову А</a:t>
            </a:r>
            <a:r>
              <a:rPr lang="en-US" sz="4000"/>
              <a:t>.</a:t>
            </a:r>
            <a:r>
              <a:rPr lang="ru-RU" sz="4000"/>
              <a:t>С</a:t>
            </a:r>
            <a:r>
              <a:rPr lang="en-US" sz="4000"/>
              <a:t>.</a:t>
            </a:r>
            <a:endParaRPr lang="ru-RU" sz="4000"/>
          </a:p>
        </p:txBody>
      </p:sp>
      <p:pic>
        <p:nvPicPr>
          <p:cNvPr id="58385" name="Picture 17" descr="1989_CPA_61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908050"/>
            <a:ext cx="2220913" cy="3097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87" name="Picture 19" descr="Stamp_Popo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68538" y="3213100"/>
            <a:ext cx="2354262" cy="33131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88" name="Picture 20" descr="USSR_stamp_1945_CPA_97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4076700"/>
            <a:ext cx="1863725" cy="25923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89" name="Picture 21" descr="Космическая_радиосвяз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789363"/>
            <a:ext cx="215900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386" name="Picture 18" descr="A_s_popov_zegel_k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27538" y="1484313"/>
            <a:ext cx="2312987" cy="3724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24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НФОРМАТИKА 13\Desktop\внеклассное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682" y="278226"/>
            <a:ext cx="7180844" cy="49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744" y="5598940"/>
            <a:ext cx="820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Отличный связист </a:t>
            </a:r>
            <a:r>
              <a:rPr lang="ru-RU" sz="2400"/>
              <a:t>красноармеец </a:t>
            </a:r>
            <a:r>
              <a:rPr lang="ru-RU" sz="2400" smtClean="0"/>
              <a:t>Н.И</a:t>
            </a:r>
            <a:r>
              <a:rPr lang="ru-RU" sz="2400" dirty="0" smtClean="0"/>
              <a:t>. Иванов </a:t>
            </a:r>
            <a:r>
              <a:rPr lang="ru-RU" sz="2400" dirty="0"/>
              <a:t>под огнем противника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7828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НФОРМАТИKА 13\Desktop\внеклассное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934" y="404664"/>
            <a:ext cx="754443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751196" y="5620598"/>
            <a:ext cx="7544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Советские </a:t>
            </a:r>
            <a:r>
              <a:rPr lang="ru-RU" sz="2800" b="1" dirty="0"/>
              <a:t>связисты</a:t>
            </a:r>
            <a:r>
              <a:rPr lang="ru-RU" sz="2800" dirty="0"/>
              <a:t> прокладывают кабель на наблюдательный пункт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430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ФОРМАТИKА 13\Desktop\внеклассное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5471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58924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Связисты 8-ой гвардейской стрелковой дивизии прокладывают связь</a:t>
            </a:r>
          </a:p>
        </p:txBody>
      </p:sp>
    </p:spTree>
    <p:extLst>
      <p:ext uri="{BB962C8B-B14F-4D97-AF65-F5344CB8AC3E}">
        <p14:creationId xmlns:p14="http://schemas.microsoft.com/office/powerpoint/2010/main" xmlns="" val="901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Необычные средства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ru-RU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400" dirty="0" smtClean="0"/>
              <a:t>С </a:t>
            </a:r>
            <a:r>
              <a:rPr lang="ru-RU" sz="2400" dirty="0"/>
              <a:t>древних времен человечество искало и совершенствовало средства обмена информацией.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400" dirty="0"/>
              <a:t> На малые расстояния сообщения передавались жестами и речью.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400" dirty="0"/>
              <a:t>Для передачи сообщений на большие расстояния использовали дым костров, звуки барабанов.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ru-RU" dirty="0"/>
          </a:p>
          <a:p>
            <a:pPr>
              <a:lnSpc>
                <a:spcPct val="80000"/>
              </a:lnSpc>
              <a:defRPr/>
            </a:pPr>
            <a:endParaRPr lang="ru-RU" dirty="0"/>
          </a:p>
          <a:p>
            <a:pPr marL="137160" indent="0">
              <a:lnSpc>
                <a:spcPct val="80000"/>
              </a:lnSpc>
              <a:buNone/>
              <a:defRPr/>
            </a:pPr>
            <a:endParaRPr lang="ru-RU" dirty="0"/>
          </a:p>
          <a:p>
            <a:pPr>
              <a:lnSpc>
                <a:spcPct val="80000"/>
              </a:lnSpc>
              <a:defRPr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8" descr="jemb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14120" y="4869160"/>
            <a:ext cx="2016125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QCAZFMY8NCAOD1SGLCAEMMSUICAV198LGCA1D3GQ3CA6BZV36CA4FEUR7CAKH2L1VCAD5C1RXCASFRXYYCAHWE1L4CAE7BADVCATECHOLCAATMQWMCAVGGTA0CAP8Q21ECAWW0JD1CA47829SCAYP0A0HCAMH9Z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0621" y="1196752"/>
            <a:ext cx="14954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68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НФОРМАТИKА 13\Desktop\внеклассное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939" y="260648"/>
            <a:ext cx="7704856" cy="50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44522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Советские связисты прокладывают линию связи во время уличных боев в Тарту (Эстония).</a:t>
            </a:r>
          </a:p>
        </p:txBody>
      </p:sp>
    </p:spTree>
    <p:extLst>
      <p:ext uri="{BB962C8B-B14F-4D97-AF65-F5344CB8AC3E}">
        <p14:creationId xmlns:p14="http://schemas.microsoft.com/office/powerpoint/2010/main" xmlns="" val="2728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НФОРМАТИKА 13\Desktop\внеклассное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2988"/>
            <a:ext cx="7776864" cy="514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7348" y="5661248"/>
            <a:ext cx="4077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Бои в Будапеште. 1945 г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023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НФОРМАТИKА 13\Desktop\внеклассное\Памятник связис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530762"/>
            <a:ext cx="5832648" cy="38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Памятник в честь военных связистов (г. Можайск)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5473005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Вечная память воинам-связистам, павшим на полях сражений в годы Великой Отечественной войны  1941 – 1945 </a:t>
            </a:r>
            <a:r>
              <a:rPr lang="ru-RU" sz="2800" dirty="0" smtClean="0"/>
              <a:t>гг.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857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1026" name="Picture 2" descr="C:\Users\Doom\Desktop\школа фото\DSC03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602208"/>
            <a:ext cx="6143668" cy="5850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57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Самый очевидный способ передачи информации </a:t>
            </a:r>
            <a:br>
              <a:rPr lang="ru-RU" sz="2700" dirty="0"/>
            </a:br>
            <a:r>
              <a:rPr lang="ru-RU" sz="2700" dirty="0"/>
              <a:t>на большие дистанции — это посылка гонцов</a:t>
            </a:r>
            <a:r>
              <a:rPr lang="ru-RU" dirty="0"/>
              <a:t>.</a:t>
            </a: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3"/>
            <a:ext cx="398791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76056" y="1484783"/>
            <a:ext cx="3382962" cy="4752975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27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Узелковое письмо</a:t>
            </a:r>
          </a:p>
        </p:txBody>
      </p:sp>
      <p:pic>
        <p:nvPicPr>
          <p:cNvPr id="6" name="Рисунок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168352" cy="45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7334" y="2276872"/>
            <a:ext cx="465680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25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3838" y="1697037"/>
            <a:ext cx="8688387" cy="1081087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2400" smtClean="0"/>
              <a:t>Связь с помощью зажигаемых на возвышенностях огней была очень распространена в древности.</a:t>
            </a: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ru-RU" sz="2000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395950" y="5872162"/>
            <a:ext cx="4708525" cy="649287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  <a:defRPr/>
            </a:pPr>
            <a:r>
              <a:rPr lang="ru-RU" sz="1800" i="1" smtClean="0"/>
              <a:t>Факельный телеграф в Древней Греции.</a:t>
            </a:r>
            <a:endParaRPr lang="ru-RU" sz="1800" smtClean="0"/>
          </a:p>
          <a:p>
            <a:pPr lvl="1">
              <a:lnSpc>
                <a:spcPct val="80000"/>
              </a:lnSpc>
              <a:defRPr/>
            </a:pPr>
            <a:endParaRPr lang="ru-RU" dirty="0" smtClean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262725" y="3619499"/>
            <a:ext cx="3273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/>
              <a:t>          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74788" y="5729287"/>
            <a:ext cx="4221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i="1"/>
              <a:t>Костровая</a:t>
            </a:r>
            <a:r>
              <a:rPr lang="ru-RU" b="1" i="1"/>
              <a:t> </a:t>
            </a:r>
            <a:r>
              <a:rPr lang="ru-RU" i="1"/>
              <a:t>связь на Кавказе</a:t>
            </a:r>
            <a:r>
              <a:rPr lang="ru-RU" sz="2400" i="1"/>
              <a:t>.</a:t>
            </a:r>
            <a:endParaRPr lang="ru-RU" sz="240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013" y="2947987"/>
            <a:ext cx="419893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caesar_fig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2363" y="2947987"/>
            <a:ext cx="38512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Световая связь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22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Александр Степанович </a:t>
            </a:r>
            <a:r>
              <a:rPr lang="ru-RU" dirty="0" smtClean="0"/>
              <a:t>Попов</a:t>
            </a:r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4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5183188" cy="4530725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(4 (16) марта 1859, посёлок </a:t>
            </a:r>
            <a:r>
              <a:rPr lang="ru-RU" dirty="0" err="1" smtClean="0"/>
              <a:t>Турьинские</a:t>
            </a:r>
            <a:r>
              <a:rPr lang="ru-RU" dirty="0" smtClean="0"/>
              <a:t> Рудники Пермской губернии (ныне город Краснотурьинск, Свердловская область) — 31 декабря 1905 (13 января 1906), Петербург) — русский физик и электротехник, профессор. </a:t>
            </a:r>
          </a:p>
        </p:txBody>
      </p:sp>
      <p:pic>
        <p:nvPicPr>
          <p:cNvPr id="5" name="Picture 4" descr="250px-Pop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76925" y="1730375"/>
            <a:ext cx="27305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13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 Тесла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132856"/>
            <a:ext cx="4038600" cy="3317201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65103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Ни́кола</a:t>
            </a:r>
            <a:r>
              <a:rPr lang="ru-RU" dirty="0"/>
              <a:t> </a:t>
            </a:r>
            <a:r>
              <a:rPr lang="ru-RU" dirty="0" err="1" smtClean="0"/>
              <a:t>Те́сла</a:t>
            </a:r>
            <a:r>
              <a:rPr lang="ru-RU" dirty="0" smtClean="0"/>
              <a:t>,  </a:t>
            </a:r>
            <a:r>
              <a:rPr lang="ru-RU" dirty="0"/>
              <a:t>10 июля 1856, </a:t>
            </a:r>
            <a:r>
              <a:rPr lang="ru-RU" dirty="0" err="1"/>
              <a:t>Смилян</a:t>
            </a:r>
            <a:r>
              <a:rPr lang="ru-RU" dirty="0"/>
              <a:t>, Австрийская империя, ныне в Хорватии — 7 января 1943, Нью-Йорк, </a:t>
            </a:r>
            <a:r>
              <a:rPr lang="ru-RU" dirty="0" smtClean="0"/>
              <a:t>США </a:t>
            </a:r>
            <a:r>
              <a:rPr lang="ru-RU" dirty="0"/>
              <a:t>— изобретатель в области </a:t>
            </a:r>
            <a:r>
              <a:rPr lang="ru-RU" dirty="0" smtClean="0"/>
              <a:t>электротехники и радиотехники, инженер</a:t>
            </a:r>
            <a:r>
              <a:rPr lang="ru-RU" dirty="0"/>
              <a:t>, физик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82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Эдуард Бранли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060848"/>
            <a:ext cx="4122286" cy="294449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/>
              <a:t>Эдуа́рд</a:t>
            </a:r>
            <a:r>
              <a:rPr lang="ru-RU" dirty="0"/>
              <a:t> </a:t>
            </a:r>
            <a:r>
              <a:rPr lang="ru-RU" dirty="0" smtClean="0"/>
              <a:t>Бранли́; </a:t>
            </a:r>
            <a:r>
              <a:rPr lang="ru-RU" dirty="0"/>
              <a:t>23 октября 1844 — 24 марта 1940) — французский изобретатель, физик и инженер; один из изобретателей радио. Член Французской академии наук (1911).</a:t>
            </a:r>
          </a:p>
        </p:txBody>
      </p:sp>
    </p:spTree>
    <p:extLst>
      <p:ext uri="{BB962C8B-B14F-4D97-AF65-F5344CB8AC3E}">
        <p14:creationId xmlns:p14="http://schemas.microsoft.com/office/powerpoint/2010/main" xmlns="" val="17893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200px-Guglielmo_Marco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68144" y="1914040"/>
            <a:ext cx="2940447" cy="41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Гульельмо</a:t>
            </a:r>
            <a:r>
              <a:rPr lang="ru-RU" dirty="0" smtClean="0"/>
              <a:t> Маркони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00337" y="1966130"/>
            <a:ext cx="4968552" cy="4616450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err="1" smtClean="0"/>
              <a:t>Гульельмо</a:t>
            </a:r>
            <a:r>
              <a:rPr lang="ru-RU" dirty="0" smtClean="0"/>
              <a:t> Маркони (25 апреля 1874, Болонья — 20 июля 1937, Рим) — маркиз, итальянский радиотехник и предприниматель, один из изобретателей радио; лауреат Нобелевской премии по физике за 1909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40315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282</TotalTime>
  <Words>423</Words>
  <Application>Microsoft Office PowerPoint</Application>
  <PresentationFormat>Экран (4:3)</PresentationFormat>
  <Paragraphs>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Туда, где не слышно голоса </vt:lpstr>
      <vt:lpstr>Необычные средства связи</vt:lpstr>
      <vt:lpstr>Самый очевидный способ передачи информации  на большие дистанции — это посылка гонцов.</vt:lpstr>
      <vt:lpstr>Узелковое письмо</vt:lpstr>
      <vt:lpstr>Световая связь</vt:lpstr>
      <vt:lpstr>Александр Степанович Попов</vt:lpstr>
      <vt:lpstr>Никола Тесла</vt:lpstr>
      <vt:lpstr>Эдуард Бранли</vt:lpstr>
      <vt:lpstr>Гульельмо Маркони</vt:lpstr>
      <vt:lpstr>Г. Маркони и его изобретения</vt:lpstr>
      <vt:lpstr>Генрих Герц</vt:lpstr>
      <vt:lpstr>Эдвин Армстронг</vt:lpstr>
      <vt:lpstr>Слайд 13</vt:lpstr>
      <vt:lpstr>Слайд 14</vt:lpstr>
      <vt:lpstr>Оценка вклада Попова в науку</vt:lpstr>
      <vt:lpstr>Почтовые марки, посвященные Попову А.С.</vt:lpstr>
      <vt:lpstr>Слайд 17</vt:lpstr>
      <vt:lpstr>Слайд 18</vt:lpstr>
      <vt:lpstr>Слайд 19</vt:lpstr>
      <vt:lpstr>Слайд 20</vt:lpstr>
      <vt:lpstr>Слайд 21</vt:lpstr>
      <vt:lpstr>Памятник в честь военных связистов (г. Можайск)</vt:lpstr>
      <vt:lpstr>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Туда, где не слышно голоса</dc:title>
  <dc:creator>ИНФОРМАТИKА 13</dc:creator>
  <cp:lastModifiedBy>Doom</cp:lastModifiedBy>
  <cp:revision>26</cp:revision>
  <dcterms:created xsi:type="dcterms:W3CDTF">2015-02-06T10:54:24Z</dcterms:created>
  <dcterms:modified xsi:type="dcterms:W3CDTF">2026-02-11T15:44:12Z</dcterms:modified>
</cp:coreProperties>
</file>