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9"/>
  </p:notesMasterIdLst>
  <p:sldIdLst>
    <p:sldId id="256" r:id="rId2"/>
    <p:sldId id="263" r:id="rId3"/>
    <p:sldId id="257" r:id="rId4"/>
    <p:sldId id="258" r:id="rId5"/>
    <p:sldId id="259" r:id="rId6"/>
    <p:sldId id="266" r:id="rId7"/>
    <p:sldId id="261" r:id="rId8"/>
    <p:sldId id="265" r:id="rId9"/>
    <p:sldId id="262" r:id="rId10"/>
    <p:sldId id="264" r:id="rId11"/>
    <p:sldId id="267" r:id="rId12"/>
    <p:sldId id="268" r:id="rId13"/>
    <p:sldId id="269" r:id="rId14"/>
    <p:sldId id="270" r:id="rId15"/>
    <p:sldId id="272" r:id="rId16"/>
    <p:sldId id="273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61838-668D-4736-A7D7-32457404D4FF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13428-BA34-4057-947C-223B1002FC1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13428-BA34-4057-947C-223B1002FC1D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13428-BA34-4057-947C-223B1002FC1D}" type="slidenum">
              <a:rPr lang="ru-RU" smtClean="0"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C57E4-F34A-410F-ACA8-9A4358B11A1D}" type="datetimeFigureOut">
              <a:rPr lang="ru-RU" smtClean="0"/>
              <a:pPr/>
              <a:t>11.02.2026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E9EEBE8-5E3D-479A-BD9E-DC51CF459A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C57E4-F34A-410F-ACA8-9A4358B11A1D}" type="datetimeFigureOut">
              <a:rPr lang="ru-RU" smtClean="0"/>
              <a:pPr/>
              <a:t>11.02.2026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EEBE8-5E3D-479A-BD9E-DC51CF459A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C57E4-F34A-410F-ACA8-9A4358B11A1D}" type="datetimeFigureOut">
              <a:rPr lang="ru-RU" smtClean="0"/>
              <a:pPr/>
              <a:t>11.02.2026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EEBE8-5E3D-479A-BD9E-DC51CF459A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C57E4-F34A-410F-ACA8-9A4358B11A1D}" type="datetimeFigureOut">
              <a:rPr lang="ru-RU" smtClean="0"/>
              <a:pPr/>
              <a:t>11.02.2026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E9EEBE8-5E3D-479A-BD9E-DC51CF459A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C57E4-F34A-410F-ACA8-9A4358B11A1D}" type="datetimeFigureOut">
              <a:rPr lang="ru-RU" smtClean="0"/>
              <a:pPr/>
              <a:t>11.02.2026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EEBE8-5E3D-479A-BD9E-DC51CF459A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C57E4-F34A-410F-ACA8-9A4358B11A1D}" type="datetimeFigureOut">
              <a:rPr lang="ru-RU" smtClean="0"/>
              <a:pPr/>
              <a:t>11.02.2026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EEBE8-5E3D-479A-BD9E-DC51CF459A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C57E4-F34A-410F-ACA8-9A4358B11A1D}" type="datetimeFigureOut">
              <a:rPr lang="ru-RU" smtClean="0"/>
              <a:pPr/>
              <a:t>11.02.2026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E9EEBE8-5E3D-479A-BD9E-DC51CF459A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C57E4-F34A-410F-ACA8-9A4358B11A1D}" type="datetimeFigureOut">
              <a:rPr lang="ru-RU" smtClean="0"/>
              <a:pPr/>
              <a:t>11.02.2026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EEBE8-5E3D-479A-BD9E-DC51CF459A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C57E4-F34A-410F-ACA8-9A4358B11A1D}" type="datetimeFigureOut">
              <a:rPr lang="ru-RU" smtClean="0"/>
              <a:pPr/>
              <a:t>11.02.2026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EEBE8-5E3D-479A-BD9E-DC51CF459A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C57E4-F34A-410F-ACA8-9A4358B11A1D}" type="datetimeFigureOut">
              <a:rPr lang="ru-RU" smtClean="0"/>
              <a:pPr/>
              <a:t>11.02.2026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EEBE8-5E3D-479A-BD9E-DC51CF459A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C57E4-F34A-410F-ACA8-9A4358B11A1D}" type="datetimeFigureOut">
              <a:rPr lang="ru-RU" smtClean="0"/>
              <a:pPr/>
              <a:t>11.02.2026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EEBE8-5E3D-479A-BD9E-DC51CF459A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FCC57E4-F34A-410F-ACA8-9A4358B11A1D}" type="datetimeFigureOut">
              <a:rPr lang="ru-RU" smtClean="0"/>
              <a:pPr/>
              <a:t>11.02.2026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E9EEBE8-5E3D-479A-BD9E-DC51CF459A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sevents.ru/prazdnik/den-pamyati-voinov-internacionalistov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804" y="1431188"/>
            <a:ext cx="6397436" cy="4374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476672"/>
            <a:ext cx="7560840" cy="835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effectLst/>
                <a:latin typeface="Times New Roman"/>
                <a:ea typeface="Times New Roman"/>
              </a:rPr>
              <a:t>«</a:t>
            </a:r>
            <a:r>
              <a:rPr lang="ru-RU" sz="2400" b="1" u="none" strike="noStrike" dirty="0" smtClean="0">
                <a:solidFill>
                  <a:srgbClr val="0000FF"/>
                </a:solidFill>
                <a:effectLst/>
                <a:latin typeface="open_sanssemibold"/>
                <a:ea typeface="Times New Roman"/>
                <a:hlinkClick r:id="rId3"/>
              </a:rPr>
              <a:t>День памяти воинов-интернационалистов</a:t>
            </a:r>
            <a:r>
              <a:rPr lang="ru-RU" sz="2400" b="1" dirty="0" smtClean="0">
                <a:effectLst/>
                <a:latin typeface="Times New Roman"/>
                <a:ea typeface="Times New Roman"/>
              </a:rPr>
              <a:t>»</a:t>
            </a:r>
            <a:endParaRPr lang="ru-RU" sz="2400" dirty="0" smtClean="0">
              <a:effectLst/>
              <a:latin typeface="Times New Roman"/>
              <a:ea typeface="Calibri"/>
            </a:endParaRPr>
          </a:p>
          <a:p>
            <a:pPr algn="ctr">
              <a:lnSpc>
                <a:spcPct val="115000"/>
              </a:lnSpc>
              <a:spcAft>
                <a:spcPts val="375"/>
              </a:spcAft>
            </a:pPr>
            <a:r>
              <a:rPr lang="ru-RU" b="1" i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(посвященное дате вывода советских войск из Афганистана)</a:t>
            </a:r>
            <a:endParaRPr lang="ru-RU" b="1" dirty="0">
              <a:effectLst/>
              <a:latin typeface="Times New Roman"/>
              <a:ea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56176" y="3140968"/>
            <a:ext cx="2843808" cy="1787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375"/>
              </a:spcAft>
            </a:pPr>
            <a:r>
              <a:rPr lang="ru-RU" b="1" i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Вспомним всех поименно,</a:t>
            </a:r>
            <a:endParaRPr lang="ru-RU" dirty="0" smtClean="0">
              <a:effectLst/>
              <a:latin typeface="Times New Roman"/>
              <a:ea typeface="Calibri"/>
            </a:endParaRPr>
          </a:p>
          <a:p>
            <a:pPr>
              <a:lnSpc>
                <a:spcPct val="115000"/>
              </a:lnSpc>
              <a:spcAft>
                <a:spcPts val="375"/>
              </a:spcAft>
            </a:pPr>
            <a:r>
              <a:rPr lang="ru-RU" b="1" i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Вспомним сердцем своим.</a:t>
            </a:r>
            <a:endParaRPr lang="ru-RU" dirty="0"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375"/>
              </a:spcAft>
            </a:pPr>
            <a:r>
              <a:rPr lang="ru-RU" b="1" i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Это нужно не мертвым,</a:t>
            </a:r>
            <a:endParaRPr lang="ru-RU" dirty="0" smtClean="0">
              <a:effectLst/>
              <a:latin typeface="Times New Roman"/>
              <a:ea typeface="Calibri"/>
            </a:endParaRPr>
          </a:p>
          <a:p>
            <a:pPr>
              <a:lnSpc>
                <a:spcPct val="115000"/>
              </a:lnSpc>
              <a:spcAft>
                <a:spcPts val="375"/>
              </a:spcAft>
            </a:pPr>
            <a:r>
              <a:rPr lang="ru-RU" b="1" i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Это нужно живым….</a:t>
            </a:r>
            <a:endParaRPr lang="ru-RU" dirty="0" smtClean="0">
              <a:effectLst/>
              <a:latin typeface="Times New Roman"/>
              <a:ea typeface="Calibri"/>
            </a:endParaRPr>
          </a:p>
          <a:p>
            <a:pPr algn="r"/>
            <a:r>
              <a:rPr lang="ru-RU" sz="1400" b="1" i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Р. Рождественский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707904" y="6093296"/>
            <a:ext cx="5292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Подготовила: </a:t>
            </a:r>
            <a:r>
              <a:rPr lang="ru-RU" sz="1600" dirty="0" err="1" smtClean="0"/>
              <a:t>Алькина</a:t>
            </a:r>
            <a:r>
              <a:rPr lang="ru-RU" sz="1600" dirty="0" smtClean="0"/>
              <a:t> Нина Александровна </a:t>
            </a:r>
          </a:p>
          <a:p>
            <a:r>
              <a:rPr lang="ru-RU" sz="1600" dirty="0" smtClean="0"/>
              <a:t> учитель истории и обществознания УКП при ИК-5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110585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Рисунок 1" descr="Описание: http://cs7056.vk.me/c540103/v540103041/42244/S4wpn5JRcU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1068"/>
            <a:ext cx="6408712" cy="3317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132856"/>
            <a:ext cx="6336704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68495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02.rl0.ru/pgc/432x288/516d9ac3-53ed-a186-53ed-a189e869f051.photo.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7992888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14444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693" y="476672"/>
            <a:ext cx="8280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dirty="0" smtClean="0">
                <a:solidFill>
                  <a:srgbClr val="0B008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15 </a:t>
            </a:r>
            <a:r>
              <a:rPr lang="ru-RU" dirty="0">
                <a:solidFill>
                  <a:srgbClr val="0B008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февраля</a:t>
            </a:r>
            <a:r>
              <a:rPr lang="ru-RU" dirty="0">
                <a:solidFill>
                  <a:srgbClr val="000000"/>
                </a:solidFill>
                <a:latin typeface="Calibri"/>
                <a:ea typeface="Times New Roman" pitchFamily="18" charset="0"/>
                <a:cs typeface="Arial" pitchFamily="34" charset="0"/>
              </a:rPr>
              <a:t> —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из Афганистана полностью выведены советские войска.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Демократической Республике Афганистан, руководство Афганистана фактически проиграло борьбу с мятежниками за свой народ, не могло стабилизировать обстановку в стране, хотя располагало 300-тысячными военными формированиями (армия, милиция, госбезопасность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).</a:t>
            </a:r>
            <a:endParaRPr lang="ru-RU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3" name="Picture 3" descr="http://img0.liveinternet.ru/images/attach/c/2/66/292/66292505_GromovBorisVsevolod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036556"/>
            <a:ext cx="3384376" cy="398473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11693" y="1906133"/>
            <a:ext cx="365625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После ухода советских войск из Афганистана существенно осложнилась обстановка на советско-афганской границе: имели место обстрелы территории СССР, попытки проникновения на территорию СССР (только в 1989 году имели место около 250 попыток проникновения на территорию СССР), вооружённые нападения на советских пограничников, минирование советской 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территории.</a:t>
            </a:r>
            <a:endParaRPr lang="ru-RU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52152" y="6021288"/>
            <a:ext cx="4140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>
                <a:solidFill>
                  <a:srgbClr val="002060"/>
                </a:solidFill>
                <a:latin typeface="Calibri"/>
              </a:rPr>
              <a:t>Громов Борис Всеволодович</a:t>
            </a:r>
          </a:p>
        </p:txBody>
      </p:sp>
    </p:spTree>
    <p:extLst>
      <p:ext uri="{BB962C8B-B14F-4D97-AF65-F5344CB8AC3E}">
        <p14:creationId xmlns:p14="http://schemas.microsoft.com/office/powerpoint/2010/main" xmlns="" val="2809772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ПРЕЗ №1\75a3b2182a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776864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113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3" y="2924944"/>
            <a:ext cx="5184576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2" y="1124744"/>
            <a:ext cx="5832648" cy="1877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375"/>
              </a:spcAft>
            </a:pPr>
            <a:r>
              <a:rPr lang="ru-RU" sz="2000" b="1" dirty="0">
                <a:latin typeface="Times New Roman"/>
                <a:ea typeface="Times New Roman"/>
              </a:rPr>
              <a:t>Оставшиеся будут неустанно </a:t>
            </a:r>
            <a:br>
              <a:rPr lang="ru-RU" sz="2000" b="1" dirty="0">
                <a:latin typeface="Times New Roman"/>
                <a:ea typeface="Times New Roman"/>
              </a:rPr>
            </a:br>
            <a:r>
              <a:rPr lang="ru-RU" sz="2000" b="1" dirty="0">
                <a:latin typeface="Times New Roman"/>
                <a:ea typeface="Times New Roman"/>
              </a:rPr>
              <a:t>Бессмертный подвиг молодости славить... </a:t>
            </a:r>
            <a:br>
              <a:rPr lang="ru-RU" sz="2000" b="1" dirty="0">
                <a:latin typeface="Times New Roman"/>
                <a:ea typeface="Times New Roman"/>
              </a:rPr>
            </a:br>
            <a:r>
              <a:rPr lang="ru-RU" sz="2000" b="1" dirty="0">
                <a:latin typeface="Times New Roman"/>
                <a:ea typeface="Times New Roman"/>
              </a:rPr>
              <a:t>Между Россией и Афганистаном </a:t>
            </a:r>
            <a:br>
              <a:rPr lang="ru-RU" sz="2000" b="1" dirty="0">
                <a:latin typeface="Times New Roman"/>
                <a:ea typeface="Times New Roman"/>
              </a:rPr>
            </a:br>
            <a:r>
              <a:rPr lang="ru-RU" sz="2000" b="1" dirty="0">
                <a:latin typeface="Times New Roman"/>
                <a:ea typeface="Times New Roman"/>
              </a:rPr>
              <a:t>Лежит пространство под названьем ПАМЯТЬ. </a:t>
            </a:r>
            <a:endParaRPr lang="ru-RU" sz="2000" b="1" dirty="0">
              <a:latin typeface="Times New Roman"/>
              <a:ea typeface="Calibri"/>
            </a:endParaRPr>
          </a:p>
          <a:p>
            <a:pPr algn="just">
              <a:lnSpc>
                <a:spcPct val="115000"/>
              </a:lnSpc>
              <a:spcAft>
                <a:spcPts val="375"/>
              </a:spcAft>
            </a:pPr>
            <a:r>
              <a:rPr lang="ru-RU" dirty="0">
                <a:latin typeface="Times New Roman"/>
                <a:ea typeface="Times New Roman"/>
              </a:rPr>
              <a:t> </a:t>
            </a:r>
            <a:endParaRPr lang="ru-RU" dirty="0"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8963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oom\Desktop\школа фото\DSC030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571480"/>
            <a:ext cx="6786610" cy="52864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7005768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oom\Desktop\школа фото\DSC030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785794"/>
            <a:ext cx="7239083" cy="5429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7005768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844824"/>
            <a:ext cx="65527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 за внимание!</a:t>
            </a:r>
            <a:endParaRPr lang="ru-RU" sz="54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648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03176"/>
            <a:ext cx="871296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12 декабря 1979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было принято решение о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советской военной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помощи Афганистану. </a:t>
            </a:r>
            <a:r>
              <a:rPr lang="ru-RU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По неоднократной просьбе афганской стороны.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Всего с сентября по 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декабрь</a:t>
            </a:r>
            <a:r>
              <a:rPr lang="ru-RU" dirty="0" smtClean="0">
                <a:solidFill>
                  <a:srgbClr val="000000"/>
                </a:solidFill>
                <a:latin typeface="Calibri"/>
                <a:ea typeface="Calibri" pitchFamily="34" charset="0"/>
                <a:cs typeface="Arial" pitchFamily="34" charset="0"/>
              </a:rPr>
              <a:t> 1979 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было 7 таких обращений.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25 декабря 1979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года ограниченный контингент советской армии вступил на территорию  Афганистана.</a:t>
            </a:r>
            <a:endParaRPr lang="ru-RU" dirty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	В 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начале декабря 1979 года в Баграм</a:t>
            </a:r>
            <a:r>
              <a:rPr lang="ru-RU" dirty="0">
                <a:solidFill>
                  <a:srgbClr val="000000"/>
                </a:solidFill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был направлен так называемый </a:t>
            </a:r>
            <a:r>
              <a:rPr lang="ru-RU" dirty="0">
                <a:solidFill>
                  <a:srgbClr val="000000"/>
                </a:solidFill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lang="ru-RU" dirty="0">
                <a:solidFill>
                  <a:srgbClr val="0B008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мусульманский батальон</a:t>
            </a:r>
            <a:r>
              <a:rPr lang="ru-RU" dirty="0">
                <a:solidFill>
                  <a:srgbClr val="000000"/>
                </a:solidFill>
                <a:latin typeface="Calibri"/>
                <a:ea typeface="Calibri" pitchFamily="34" charset="0"/>
                <a:cs typeface="Arial" pitchFamily="34" charset="0"/>
              </a:rPr>
              <a:t>» —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отряд особого назначения ГРУ</a:t>
            </a:r>
            <a:r>
              <a:rPr lang="ru-RU" dirty="0">
                <a:solidFill>
                  <a:srgbClr val="000000"/>
                </a:solidFill>
                <a:latin typeface="Calibri"/>
                <a:ea typeface="Calibri" pitchFamily="34" charset="0"/>
                <a:cs typeface="Arial" pitchFamily="34" charset="0"/>
              </a:rPr>
              <a:t>—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специально созданный летом 1979 года из советских военнослужащих </a:t>
            </a:r>
            <a:r>
              <a:rPr lang="ru-RU" dirty="0">
                <a:solidFill>
                  <a:srgbClr val="000000"/>
                </a:solidFill>
                <a:latin typeface="Calibri"/>
                <a:ea typeface="Calibri" pitchFamily="34" charset="0"/>
                <a:cs typeface="Arial" pitchFamily="34" charset="0"/>
              </a:rPr>
              <a:t>среднеазиатского 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происхождения для охраны Тараки и выполнения особых задач в Афганистане.</a:t>
            </a:r>
            <a:endParaRPr lang="ru-RU" dirty="0">
              <a:solidFill>
                <a:prstClr val="black"/>
              </a:solidFill>
              <a:latin typeface="Arial" pitchFamily="34" charset="0"/>
              <a:ea typeface="Times New Roman" pitchFamily="18" charset="0"/>
            </a:endParaRPr>
          </a:p>
        </p:txBody>
      </p:sp>
      <p:pic>
        <p:nvPicPr>
          <p:cNvPr id="3" name="Picture 2" descr="http://img190.imageshack.us/img190/8669/225378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588608"/>
            <a:ext cx="5904656" cy="30087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24254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132856"/>
            <a:ext cx="828092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2000" b="1" dirty="0">
                <a:solidFill>
                  <a:prstClr val="black"/>
                </a:solidFill>
                <a:latin typeface="Calibri"/>
              </a:rPr>
              <a:t>Причины войны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:</a:t>
            </a:r>
            <a:endParaRPr lang="ru-RU" sz="2000" b="1" dirty="0">
              <a:solidFill>
                <a:prstClr val="black"/>
              </a:solidFill>
              <a:latin typeface="Calibri"/>
            </a:endParaRPr>
          </a:p>
          <a:p>
            <a:pPr lvl="0">
              <a:lnSpc>
                <a:spcPct val="150000"/>
              </a:lnSpc>
            </a:pPr>
            <a:r>
              <a:rPr lang="ru-RU" b="1" dirty="0">
                <a:solidFill>
                  <a:prstClr val="black"/>
                </a:solidFill>
                <a:latin typeface="Calibri"/>
              </a:rPr>
              <a:t>1.Поддержка сторонников концепции социализма в Афганистане  2.Предотвратить возможное укрепление в регионе исламского фундаментализма. Само по себе падение просоветского правительства означало бы сильный удар по внешнеполитическим позициям СССР, поскольку, случилось такое, это был первый в послевоенной истории случай низложения просоветского правительства. </a:t>
            </a:r>
          </a:p>
          <a:p>
            <a:pPr lvl="0">
              <a:lnSpc>
                <a:spcPct val="150000"/>
              </a:lnSpc>
            </a:pPr>
            <a:r>
              <a:rPr lang="ru-RU" b="1" dirty="0">
                <a:solidFill>
                  <a:prstClr val="black"/>
                </a:solidFill>
                <a:latin typeface="Calibri"/>
              </a:rPr>
              <a:t>3. Помимо прямых последствий, распространение фундаментализма могло через афганских таджиков существенно дестабилизировать советскую Среднюю Азию. На международном уровне было заявлено о том, что СССР руководствуется принципами «пролетарского интернационализма».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476672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5400" b="1" cap="all" dirty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Calibri"/>
              </a:rPr>
              <a:t>война  в Афганистане</a:t>
            </a:r>
          </a:p>
          <a:p>
            <a:pPr lvl="0" algn="ctr"/>
            <a:r>
              <a:rPr lang="ru-RU" sz="5400" b="1" cap="all" dirty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Calibri"/>
              </a:rPr>
              <a:t>1979-1989</a:t>
            </a:r>
          </a:p>
        </p:txBody>
      </p:sp>
    </p:spTree>
    <p:extLst>
      <p:ext uri="{BB962C8B-B14F-4D97-AF65-F5344CB8AC3E}">
        <p14:creationId xmlns:p14="http://schemas.microsoft.com/office/powerpoint/2010/main" xmlns="" val="251686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932452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36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+mj-cs"/>
              </a:rPr>
              <a:t>15 февраля </a:t>
            </a:r>
            <a:r>
              <a:rPr lang="ru-RU" altLang="ru-RU" sz="36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+mj-cs"/>
              </a:rPr>
              <a:t>2026 </a:t>
            </a:r>
            <a:r>
              <a:rPr lang="ru-RU" altLang="ru-RU" sz="36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+mj-cs"/>
              </a:rPr>
              <a:t>года  </a:t>
            </a:r>
            <a:r>
              <a:rPr lang="ru-RU" altLang="ru-RU" sz="2400" b="1" kern="0" dirty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+mj-cs"/>
              </a:rPr>
              <a:t/>
            </a:r>
            <a:br>
              <a:rPr lang="ru-RU" altLang="ru-RU" sz="2400" b="1" kern="0" dirty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+mj-cs"/>
              </a:rPr>
            </a:br>
            <a:r>
              <a:rPr lang="ru-RU" altLang="ru-RU" sz="2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+mj-cs"/>
              </a:rPr>
              <a:t>37 </a:t>
            </a:r>
            <a:r>
              <a:rPr lang="ru-RU" altLang="ru-RU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+mj-cs"/>
              </a:rPr>
              <a:t>лет</a:t>
            </a:r>
            <a:br>
              <a:rPr lang="ru-RU" altLang="ru-RU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+mj-cs"/>
              </a:rPr>
            </a:br>
            <a:r>
              <a:rPr lang="ru-RU" altLang="ru-RU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+mj-cs"/>
              </a:rPr>
              <a:t>со дня вывода </a:t>
            </a:r>
            <a:r>
              <a:rPr lang="ru-RU" altLang="ru-RU" sz="2800" b="1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+mj-cs"/>
              </a:rPr>
              <a:t>советских войск из </a:t>
            </a:r>
            <a:r>
              <a:rPr lang="ru-RU" altLang="ru-RU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+mj-cs"/>
              </a:rPr>
              <a:t>Афганистана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8568951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1147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1-tub-ru.yandex.net/i?id=9cf7e345f2a2675622da4748ddd7614c&amp;n=33&amp;h=215&amp;w=3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4680520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48064" y="620688"/>
            <a:ext cx="37444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  <a:t>в Афганистане, советские люди оставили добрый след: строили больницы, школы, дороги, открывали заводы, фабрики. До 60 процентов наших задач были миротворческими. Афганцы этого не забыли до сих пор!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1802" y="4293096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  <a:t>Советский солдат в стране гор и пустынь противостоял продвижению </a:t>
            </a:r>
            <a:r>
              <a:rPr lang="ru-RU" sz="2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международного 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  <a:t>терроризма и наркобизнеса к </a:t>
            </a:r>
            <a:r>
              <a:rPr lang="ru-RU" sz="2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границам 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  <a:t>Отчизны, и в этом – его большая </a:t>
            </a:r>
            <a:r>
              <a:rPr lang="ru-RU" sz="2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заслуга. 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942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600" b="1" u="sng" dirty="0">
                <a:solidFill>
                  <a:srgbClr val="002060"/>
                </a:solidFill>
                <a:latin typeface="Times New Roman"/>
                <a:ea typeface="Times New Roman"/>
              </a:rPr>
              <a:t>Война в Афганистане продолжалась</a:t>
            </a:r>
            <a:endParaRPr lang="ru-RU" sz="3600" b="1" u="sng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475" y="1628799"/>
            <a:ext cx="7620000" cy="4799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11674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640960" cy="654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</a:rPr>
              <a:t>После окончания войны 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ea typeface="Calibri"/>
              </a:rPr>
              <a:t>17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</a:rPr>
              <a:t>августа 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ea typeface="Calibri"/>
              </a:rPr>
              <a:t>1989 в 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</a:rPr>
              <a:t>СССР были опубликованы цифры погибших советских солдат с разбивкой по годам:</a:t>
            </a:r>
          </a:p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atin typeface="Times New Roman"/>
                <a:ea typeface="Calibri"/>
              </a:rPr>
              <a:t>1979 год	86 человек</a:t>
            </a:r>
          </a:p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atin typeface="Times New Roman"/>
                <a:ea typeface="Calibri"/>
              </a:rPr>
              <a:t>1980 год	1484 человека</a:t>
            </a:r>
          </a:p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atin typeface="Times New Roman"/>
                <a:ea typeface="Calibri"/>
              </a:rPr>
              <a:t>1981 год	1298 человек</a:t>
            </a:r>
          </a:p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atin typeface="Times New Roman"/>
                <a:ea typeface="Calibri"/>
              </a:rPr>
              <a:t>1982 год	1948 человек</a:t>
            </a:r>
          </a:p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atin typeface="Times New Roman"/>
                <a:ea typeface="Calibri"/>
              </a:rPr>
              <a:t>1983 год	1448 человек</a:t>
            </a:r>
          </a:p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atin typeface="Times New Roman"/>
                <a:ea typeface="Calibri"/>
              </a:rPr>
              <a:t>1984 год	2343 человека</a:t>
            </a:r>
          </a:p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atin typeface="Times New Roman"/>
                <a:ea typeface="Calibri"/>
              </a:rPr>
              <a:t>1985 год	1868 человек</a:t>
            </a:r>
          </a:p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atin typeface="Times New Roman"/>
                <a:ea typeface="Calibri"/>
              </a:rPr>
              <a:t>1986 год	1333 человека</a:t>
            </a:r>
          </a:p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atin typeface="Times New Roman"/>
                <a:ea typeface="Calibri"/>
              </a:rPr>
              <a:t>1987 год	1215 человек</a:t>
            </a:r>
          </a:p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atin typeface="Times New Roman"/>
                <a:ea typeface="Calibri"/>
              </a:rPr>
              <a:t>1988 год	759 человек</a:t>
            </a:r>
          </a:p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atin typeface="Times New Roman"/>
                <a:ea typeface="Calibri"/>
              </a:rPr>
              <a:t>1989 год	53 человека</a:t>
            </a:r>
          </a:p>
          <a:p>
            <a:r>
              <a:rPr lang="ru-RU" sz="2000" b="1" dirty="0">
                <a:solidFill>
                  <a:srgbClr val="C00000"/>
                </a:solidFill>
                <a:latin typeface="Times New Roman"/>
                <a:ea typeface="Calibri"/>
              </a:rPr>
              <a:t>Итого — 13 835 человек.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9500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60648"/>
            <a:ext cx="4536504" cy="5011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15000"/>
              </a:lnSpc>
              <a:spcAft>
                <a:spcPts val="1000"/>
              </a:spcAft>
            </a:pPr>
            <a:endParaRPr lang="ru-RU" sz="2000" b="1" dirty="0" smtClean="0">
              <a:latin typeface="Times New Roman"/>
              <a:ea typeface="Calibri"/>
            </a:endParaRPr>
          </a:p>
          <a:p>
            <a:pPr indent="449580">
              <a:lnSpc>
                <a:spcPct val="115000"/>
              </a:lnSpc>
              <a:spcAft>
                <a:spcPts val="1000"/>
              </a:spcAft>
            </a:pPr>
            <a:endParaRPr lang="ru-RU" sz="2000" b="1" dirty="0">
              <a:latin typeface="Times New Roman"/>
              <a:ea typeface="Calibri"/>
            </a:endParaRPr>
          </a:p>
          <a:p>
            <a:pPr indent="449580">
              <a:lnSpc>
                <a:spcPct val="115000"/>
              </a:lnSpc>
              <a:spcAft>
                <a:spcPts val="1000"/>
              </a:spcAft>
            </a:pPr>
            <a:endParaRPr lang="ru-RU" sz="2000" b="1" dirty="0">
              <a:latin typeface="Times New Roman"/>
              <a:ea typeface="Calibri"/>
            </a:endParaRPr>
          </a:p>
          <a:p>
            <a:pPr indent="449580">
              <a:lnSpc>
                <a:spcPct val="115000"/>
              </a:lnSpc>
              <a:spcAft>
                <a:spcPts val="1000"/>
              </a:spcAft>
            </a:pPr>
            <a:endParaRPr lang="ru-RU" sz="2000" b="1" dirty="0" smtClean="0">
              <a:latin typeface="Times New Roman"/>
              <a:ea typeface="Calibri"/>
            </a:endParaRPr>
          </a:p>
          <a:p>
            <a:pPr indent="449580">
              <a:lnSpc>
                <a:spcPct val="115000"/>
              </a:lnSpc>
              <a:spcAft>
                <a:spcPts val="1000"/>
              </a:spcAft>
            </a:pPr>
            <a:endParaRPr lang="ru-RU" sz="2000" b="1" dirty="0">
              <a:latin typeface="Times New Roman"/>
              <a:ea typeface="Calibri"/>
            </a:endParaRPr>
          </a:p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latin typeface="Times New Roman"/>
                <a:ea typeface="Calibri"/>
              </a:rPr>
              <a:t>Советская Армия – 14 427</a:t>
            </a:r>
            <a:endParaRPr lang="ru-RU" sz="2400" b="1" dirty="0">
              <a:latin typeface="Times New Roman"/>
              <a:ea typeface="Calibri"/>
            </a:endParaRPr>
          </a:p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latin typeface="Times New Roman"/>
                <a:ea typeface="Calibri"/>
              </a:rPr>
              <a:t>КГБ - 576 (в том числе 514 военнослужащих погранвойск)</a:t>
            </a:r>
            <a:endParaRPr lang="ru-RU" sz="2400" b="1" dirty="0">
              <a:latin typeface="Times New Roman"/>
              <a:ea typeface="Calibri"/>
            </a:endParaRPr>
          </a:p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latin typeface="Times New Roman"/>
                <a:ea typeface="Calibri"/>
              </a:rPr>
              <a:t>МВД - 28</a:t>
            </a:r>
          </a:p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Calibri"/>
              </a:rPr>
              <a:t>Итого-15 </a:t>
            </a:r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</a:rPr>
              <a:t>031 человек.</a:t>
            </a:r>
            <a:endParaRPr lang="ru-RU" sz="2400" b="1" dirty="0">
              <a:solidFill>
                <a:srgbClr val="C00000"/>
              </a:solidFill>
              <a:effectLst/>
              <a:latin typeface="Times New Roman"/>
              <a:ea typeface="Calibri"/>
            </a:endParaRPr>
          </a:p>
        </p:txBody>
      </p:sp>
      <p:pic>
        <p:nvPicPr>
          <p:cNvPr id="3" name="Picture 3" descr="http://www.zhaba.ru/site_data/10667/objects_images/c/8/7/view/c87bc658e1a2307342b9450120596550_573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7708" y="2636912"/>
            <a:ext cx="4558788" cy="408999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7544" y="548680"/>
            <a:ext cx="8208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</a:rPr>
              <a:t>В дальнейшем итоговая цифра несколько увеличилась. По состоянию на 1 января 1999 года безвозвратные потери 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Calibri"/>
              </a:rPr>
              <a:t>в Афганской 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</a:rPr>
              <a:t>войне (убитые, умершие от ран, болезней и в происшествиях, пропавшие без вести) оценивались следующим образом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5051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E:\ПРЕЗ №1\wpid-NgmQC_eOq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8064896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018944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164</TotalTime>
  <Words>378</Words>
  <Application>Microsoft Office PowerPoint</Application>
  <PresentationFormat>Экран (4:3)</PresentationFormat>
  <Paragraphs>54</Paragraphs>
  <Slides>17</Slides>
  <Notes>2</Notes>
  <HiddenSlides>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Doom</cp:lastModifiedBy>
  <cp:revision>19</cp:revision>
  <dcterms:created xsi:type="dcterms:W3CDTF">2016-02-09T18:28:00Z</dcterms:created>
  <dcterms:modified xsi:type="dcterms:W3CDTF">2026-02-11T15:22:50Z</dcterms:modified>
</cp:coreProperties>
</file>