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66" r:id="rId2"/>
    <p:sldId id="265" r:id="rId3"/>
    <p:sldId id="258" r:id="rId4"/>
    <p:sldId id="259" r:id="rId5"/>
    <p:sldId id="267" r:id="rId6"/>
    <p:sldId id="268" r:id="rId7"/>
    <p:sldId id="269" r:id="rId8"/>
    <p:sldId id="270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5" r:id="rId18"/>
    <p:sldId id="287" r:id="rId19"/>
    <p:sldId id="296" r:id="rId20"/>
    <p:sldId id="297" r:id="rId21"/>
    <p:sldId id="298" r:id="rId22"/>
    <p:sldId id="299" r:id="rId23"/>
    <p:sldId id="283" r:id="rId24"/>
    <p:sldId id="294" r:id="rId25"/>
    <p:sldId id="305" r:id="rId26"/>
    <p:sldId id="289" r:id="rId27"/>
    <p:sldId id="307" r:id="rId28"/>
    <p:sldId id="304" r:id="rId29"/>
    <p:sldId id="288" r:id="rId30"/>
    <p:sldId id="306" r:id="rId31"/>
    <p:sldId id="290" r:id="rId32"/>
    <p:sldId id="295" r:id="rId33"/>
    <p:sldId id="308" r:id="rId34"/>
    <p:sldId id="309" r:id="rId35"/>
    <p:sldId id="286" r:id="rId36"/>
    <p:sldId id="291" r:id="rId37"/>
    <p:sldId id="292" r:id="rId38"/>
    <p:sldId id="293" r:id="rId39"/>
    <p:sldId id="31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A4AC7-0B1E-4814-AFAC-82E5D6AFEB92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3DF83-B18A-46B2-B75E-F137EC5356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8%D0%B1%D0%BB%D0%B5%D0%B9%D1%81%D0%BA%D0%B8%D0%B5_%D0%BF%D1%80%D0%BE%D1%80%D0%BE%D0%BA%D0%B8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ru.wikipedia.org/wiki/%D0%A0%D0%B0%D1%81%D0%BF%D1%8F%D1%82%D0%B8%D0%B5_%D0%A5%D1%80%D0%B8%D1%81%D1%82%D0%BE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://ru.wikipedia.org/wiki/%D0%92%D0%B5%D1%82%D1%85%D0%B8%D0%B9_%D0%97%D0%B0%D0%B2%D0%B5%D1%8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1%80%D0%B8%D1%81%D1%82%D0%B8%D0%B0%D0%BD%D1%81%D0%BA%D0%B0%D1%8F_%D1%86%D0%B5%D1%80%D0%BA%D0%BE%D0%B2%D1%8C" TargetMode="External"/><Relationship Id="rId2" Type="http://schemas.openxmlformats.org/officeDocument/2006/relationships/hyperlink" Target="http://ru.wikipedia.org/wiki/%D0%A1%D1%82%D1%80%D0%B0%D0%B4%D0%B0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ru.wikipedia.org/wiki/%D0%A1%D1%82%D1%80%D0%B0%D1%81%D1%82%D0%BD%D0%B0%D1%8F_%D1%81%D0%B5%D0%B4%D0%BC%D0%B8%D1%86%D0%B0" TargetMode="External"/><Relationship Id="rId4" Type="http://schemas.openxmlformats.org/officeDocument/2006/relationships/hyperlink" Target="http://ru.wikipedia.org/wiki/%D0%9F%D0%B0%D1%81%D1%85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ассный час  Праздник светлой Пасх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8512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28650" y="111125"/>
            <a:ext cx="7886700" cy="145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Воскресение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Христа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— </a:t>
            </a: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важнейший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и </a:t>
            </a: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основополагающий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догмат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всей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христианской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веры</a:t>
            </a:r>
            <a:r>
              <a:rPr lang="en-US" sz="36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 </a:t>
            </a:r>
            <a:endParaRPr/>
          </a:p>
        </p:txBody>
      </p:sp>
      <p:pic>
        <p:nvPicPr>
          <p:cNvPr id="150" name="Google Shape;150;p2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524000" y="1668462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218516" y="1166813"/>
            <a:ext cx="4139698" cy="50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>
            <a:spLocks noGrp="1"/>
          </p:cNvSpPr>
          <p:nvPr>
            <p:ph type="body" idx="4294967295"/>
          </p:nvPr>
        </p:nvSpPr>
        <p:spPr>
          <a:xfrm>
            <a:off x="0" y="457200"/>
            <a:ext cx="3286125" cy="611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Пасхе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предшествует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Великий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православии</a:t>
            </a:r>
            <a:r>
              <a:rPr lang="ru-RU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средство</a:t>
            </a:r>
            <a:r>
              <a:rPr lang="en-US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сцеления</a:t>
            </a:r>
            <a:r>
              <a:rPr lang="en-US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недугов</a:t>
            </a:r>
            <a:r>
              <a:rPr lang="en-US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греховности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</a:t>
            </a:r>
            <a:r>
              <a:rPr lang="en-US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очищает</a:t>
            </a:r>
            <a:r>
              <a:rPr lang="en-US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действия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загрязняющих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мыслей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утончает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тело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приближает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областям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высшего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блаженства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244700" y="1166813"/>
            <a:ext cx="4899300" cy="511970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>
            <a:spLocks noGrp="1"/>
          </p:cNvSpPr>
          <p:nvPr>
            <p:ph type="body" idx="4294967295"/>
          </p:nvPr>
        </p:nvSpPr>
        <p:spPr>
          <a:xfrm>
            <a:off x="0" y="285750"/>
            <a:ext cx="3490913" cy="642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Страстной</a:t>
            </a:r>
            <a:r>
              <a:rPr lang="en-US" sz="32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понедельник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Возвращаясь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Иерусалима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гору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Елеон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ученики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заметили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засохшую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смоковницу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которую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проклял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Христос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приносит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плодов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жизнь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православных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дарованная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Господом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духовно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пуста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страстной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понедельник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христиане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размышляют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приближении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Божьего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суда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733425" y="179388"/>
            <a:ext cx="2949178" cy="11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94" name="Google Shape;194;p30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209452" y="1166813"/>
            <a:ext cx="4934547" cy="483395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>
            <a:spLocks noGrp="1"/>
          </p:cNvSpPr>
          <p:nvPr>
            <p:ph type="body" idx="4294967295"/>
          </p:nvPr>
        </p:nvSpPr>
        <p:spPr>
          <a:xfrm>
            <a:off x="0" y="471488"/>
            <a:ext cx="2949575" cy="5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Страстной</a:t>
            </a:r>
            <a:r>
              <a:rPr lang="en-US" sz="30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вторник</a:t>
            </a:r>
            <a:endParaRPr sz="3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вторник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вспоминаются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Спасителя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Иерусалимском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храме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последних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дней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которые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общался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народом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учениками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174641" y="1166813"/>
            <a:ext cx="4755077" cy="511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>
            <a:spLocks noGrp="1"/>
          </p:cNvSpPr>
          <p:nvPr>
            <p:ph type="body" idx="4294967295"/>
          </p:nvPr>
        </p:nvSpPr>
        <p:spPr>
          <a:xfrm>
            <a:off x="0" y="285750"/>
            <a:ext cx="3475038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Страстная</a:t>
            </a:r>
            <a:r>
              <a:rPr lang="en-US" sz="32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среда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Страстная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имеет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особый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смысл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великого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поклонения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Иисусу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низкого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предательства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Женщина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получившая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прощение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грехи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купила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скопленные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деньги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ароматное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масло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омыла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ноги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ученик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имени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Иуда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договаривался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предательстве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30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серебреников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указав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воинам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своим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поцелуем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Избранный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грешница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человека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поцелуя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любовь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предательство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077329" y="1166813"/>
            <a:ext cx="4780951" cy="526258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>
            <a:spLocks noGrp="1"/>
          </p:cNvSpPr>
          <p:nvPr>
            <p:ph type="body" idx="4294967295"/>
          </p:nvPr>
        </p:nvSpPr>
        <p:spPr>
          <a:xfrm>
            <a:off x="0" y="277813"/>
            <a:ext cx="3567113" cy="636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Страстной</a:t>
            </a:r>
            <a:r>
              <a:rPr lang="en-US" sz="24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четверг</a:t>
            </a:r>
            <a:endParaRPr sz="24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Страстной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четверг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Церкви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Именно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Тайной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вечере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установил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таинство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святого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причастия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необходимый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верующих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обряд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воссоединения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Господом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Великий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называют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Чистый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четверг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происходит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уборка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купание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этого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убираться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Воскресенья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4227837" y="1166813"/>
            <a:ext cx="4273253" cy="50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body" idx="4294967295"/>
          </p:nvPr>
        </p:nvSpPr>
        <p:spPr>
          <a:xfrm>
            <a:off x="0" y="290513"/>
            <a:ext cx="3438525" cy="642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Страстная</a:t>
            </a:r>
            <a:r>
              <a:rPr lang="en-US" sz="28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пятница</a:t>
            </a:r>
            <a:endParaRPr sz="2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Страшный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христианства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схвачен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подвергнут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страшным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истязаниям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распят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Спасителя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били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кожаными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плетями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концах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которых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крюки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выдиравшие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куски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мяса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Ужасные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картины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пыток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страшное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распятие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являются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поводом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прожить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трауре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рядом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Живой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Воскресший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ныне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среди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память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Страстях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Христовых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христиане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принимают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пищу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выноса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храма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плащаницы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>
                <a:hlinkClick r:id="rId2" tooltip="Распятие Христово"/>
              </a:rPr>
              <a:t>Распятие</a:t>
            </a:r>
            <a:r>
              <a:rPr lang="ru-RU" sz="1800" b="1"/>
              <a:t> — кульминационный момент Страстей Христовых. Христиане верят, что многие из Страстей были предсказаны </a:t>
            </a:r>
            <a:r>
              <a:rPr lang="ru-RU" sz="1800" b="1">
                <a:hlinkClick r:id="rId3" tooltip="Библейские пророки"/>
              </a:rPr>
              <a:t>пророками</a:t>
            </a:r>
            <a:r>
              <a:rPr lang="ru-RU" sz="1800" b="1"/>
              <a:t> </a:t>
            </a:r>
            <a:r>
              <a:rPr lang="ru-RU" sz="1800" b="1">
                <a:hlinkClick r:id="rId4" tooltip="Ветхий Завет"/>
              </a:rPr>
              <a:t>Ветхого Завета</a:t>
            </a:r>
            <a:r>
              <a:rPr lang="ru-RU" sz="1800" b="1"/>
              <a:t> и самим Иисусом Христом.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65350" y="1600200"/>
            <a:ext cx="5613300" cy="4708525"/>
          </a:xfrm>
          <a:noFill/>
          <a:ln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38638"/>
            <a:ext cx="31321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142985"/>
            <a:ext cx="32146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2205038"/>
            <a:ext cx="8964612" cy="4652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/>
              <a:t>    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79388" y="0"/>
            <a:ext cx="5329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Страстная Пятница - страдания Иисуса Христа; погребение Его Тела; </a:t>
            </a:r>
            <a:b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Великая Суббота - день печали и ожидания Воскресения Христова; 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и, наконец, - Светлое Воскресение Христово.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0"/>
            <a:ext cx="4211637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3100"/>
            <a:ext cx="45005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46434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стория праздника. на третий день, грянуло великое землетрясение и покинул он свою гробницу не отодвинув камня закрывавшего её и оставшись незамеченным стражей охранявшей её. После распятия Иисуса Христа,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412" y="1143000"/>
            <a:ext cx="6099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2349500"/>
          </a:xfrm>
        </p:spPr>
        <p:txBody>
          <a:bodyPr>
            <a:normAutofit fontScale="90000"/>
          </a:bodyPr>
          <a:lstStyle/>
          <a:p>
            <a:r>
              <a:rPr lang="ru-RU" sz="2800"/>
              <a:t>Пасха - праздник Светлого Христова воскресения. Это главное событие  в духовной жизни христианина. </a:t>
            </a:r>
            <a:br>
              <a:rPr lang="ru-RU" sz="2800"/>
            </a:br>
            <a:r>
              <a:rPr lang="ru-RU" sz="2800"/>
              <a:t>Пасха является также самым первым христианским праздником.</a:t>
            </a:r>
            <a:r>
              <a:rPr lang="ru-RU"/>
              <a:t> </a:t>
            </a:r>
          </a:p>
        </p:txBody>
      </p:sp>
      <p:pic>
        <p:nvPicPr>
          <p:cNvPr id="4" name="Текст 3" descr="http://www.moikompas.ru/img/compas/2008-04-11/pasha_v_semje/609324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349500"/>
            <a:ext cx="6192838" cy="4508500"/>
          </a:xfrm>
          <a:noFill/>
          <a:ln/>
        </p:spPr>
      </p:pic>
      <p:pic>
        <p:nvPicPr>
          <p:cNvPr id="5" name="Рисунок 4" descr="5363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205038"/>
            <a:ext cx="64087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вился т ут к ним ангел в белом одеянии и возвестил: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тавшись одна, Мария Магдалина присела на камень и принялась горько плакать, но вдруг почувствовала рядом чье-то присутствие. Обернувшись, она увидела Его и, упав на колени, протянула руки к нему. 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66846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к все христиане узнали о воскрешении господа своего Иисуса Христа. И сотни людей со всего света потянулись посмотреть на воскресшего господа… Воскрешение Господа Иисуса Христ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00166" y="428604"/>
            <a:ext cx="6286544" cy="583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420938"/>
            <a:ext cx="3671888" cy="4437062"/>
          </a:xfrm>
          <a:noFill/>
          <a:ln/>
        </p:spPr>
      </p:pic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779838" y="0"/>
            <a:ext cx="5364162" cy="3141663"/>
          </a:xfrm>
        </p:spPr>
        <p:txBody>
          <a:bodyPr/>
          <a:lstStyle/>
          <a:p>
            <a:r>
              <a:rPr lang="ru-RU" sz="2800" dirty="0"/>
              <a:t>Празднование Пасхи на Руси начиналось троекратным лобызаньем и приветствием друг друга словами “Христос </a:t>
            </a:r>
            <a:r>
              <a:rPr lang="ru-RU" sz="2800" dirty="0" err="1"/>
              <a:t>воскресе</a:t>
            </a:r>
            <a:r>
              <a:rPr lang="ru-RU" sz="2800" dirty="0"/>
              <a:t>” и ответным “Воистину </a:t>
            </a:r>
            <a:r>
              <a:rPr lang="ru-RU" sz="2800" dirty="0" err="1"/>
              <a:t>воскресе</a:t>
            </a:r>
            <a:r>
              <a:rPr lang="ru-RU" sz="2800" dirty="0"/>
              <a:t>”. 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141663"/>
            <a:ext cx="47164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 преданию, именно Мария Магдалена после воскрешения Иисуса отправилась в Рим и поднесла императору Тиберию простое яйцо. Конечно, выбрала она яйцо со смыслом. Яйцо всегда было символом жизни: в крепкой скорлупе находится скрытая от глаз жизнь, которая в свой час вырвется из известкового плена в виде маленького желтого цыпленочка. Мария Магдалена сказала при этом “Христос воскрес!”.  Мария Магдале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009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6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 cstate="print">
            <a:alphaModFix/>
          </a:blip>
          <a:stretch/>
        </p:blipFill>
        <p:spPr>
          <a:xfrm>
            <a:off x="4174218" y="1166813"/>
            <a:ext cx="3969682" cy="447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 txBox="1">
            <a:spLocks noGrp="1"/>
          </p:cNvSpPr>
          <p:nvPr>
            <p:ph type="body" idx="4294967295"/>
          </p:nvPr>
        </p:nvSpPr>
        <p:spPr>
          <a:xfrm>
            <a:off x="0" y="720725"/>
            <a:ext cx="2949575" cy="514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Христово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Воскресение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праздничный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стол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подаются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особенные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блюда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готовящиеся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только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однажды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году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пышный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кулич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пасха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творога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крашеные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яйца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улич занимает важное место в пасхальном ритуале. Он символизирует память о том, что Иисус Христос после Воскресения вкушал пищу вместе с апостолами. Причём апостолы во время трапезы не занимали среднее место за столом, а ставили перед ним часть хлеба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71517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 тех самых пор на праздник печётся пасха, как символ хлеба, который ел Иисус со своими учениками. И по сей день это радостное событие празднуется, и его обычаи и традиции передаются из поколения в поколение. История этого светлого праздника хранится веками, её нужно помнить и чтить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099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 descr="http://www.pravmir.ru/uploads/31-06-04-20kulich.jp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2771775" cy="2881313"/>
          </a:xfrm>
          <a:noFill/>
          <a:ln/>
        </p:spPr>
      </p:pic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3716338"/>
            <a:ext cx="8229600" cy="314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На Пасху всегда печется сладкая творожная пасха. Печется пасха в четверг перед праздником. Пасхальный кулич символизирует то, как Христос вкушал с учениками хлеб, чтобы они уверовали в его воскрешение. Выпекается пасхальный кулич из дрожжевого теста в больших цилиндрических формах. Пасхальный кулич может храниться до 40 дней. В наше время этот обычай, в основном, сохранили наши бабушки. В древности, кусочек от освященного кулича считался лечебным, сейчас же многие об этом даже не знают. В ночь с субботы на воскресенье освещаются куличи и пасхи.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88913"/>
            <a:ext cx="3168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188913"/>
            <a:ext cx="2627312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асха - это главный праздник в году для всех верующих христианского мира.  В России Пасха считается семейным праздником; за праздничным столом собираются все родственники, приветствуя друг друга словами: «Христос воскресе» и  «Во истину воскресе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ряду с натуральными (куриными, лебедиными, гусиными, голубиными, утиными) крашеными яйцами были деревянные и костяные, резные и расписные. Естественно, своеобразным эталоном для размера яиц из дерева, кости, фарфора, стекла, камня был размер яиц натуральных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285720" y="1285860"/>
            <a:ext cx="3179793" cy="385765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9"/>
          <p:cNvSpPr txBox="1">
            <a:spLocks noGrp="1"/>
          </p:cNvSpPr>
          <p:nvPr>
            <p:ph sz="half" idx="1"/>
          </p:nvPr>
        </p:nvSpPr>
        <p:spPr>
          <a:xfrm flipH="1">
            <a:off x="3786182" y="500042"/>
            <a:ext cx="4286280" cy="621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Творожная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пасочка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которая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готовится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домашнего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жирного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творога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яиц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имеет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символический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смысл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делается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специальной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конусообразной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символизирует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Гроб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Господен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котором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пребывал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Своего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Воскресения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боках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творожной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пасочки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выдавливаются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буквы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ХВ,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означающие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пасхальное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приветствие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Христос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Воскресе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!», а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копья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иногда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цветы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характеризуют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страдания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Христа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последующее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воскрешение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1"/>
            <a:ext cx="8374063" cy="13827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Пасхальный стол отличался от праздничного великолепием, был вкусным, обильным   и  очень красивым.. Всю Светлую неделю, длился праздник, стол оставался накрытым, приглашали к столу тех, кто не мог или не имел такой возможности.</a:t>
            </a:r>
          </a:p>
        </p:txBody>
      </p:sp>
      <p:pic>
        <p:nvPicPr>
          <p:cNvPr id="6" name="Текст 5" descr="0811b2995601318b29a513bfea6550d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3429000"/>
            <a:ext cx="3500462" cy="3286148"/>
          </a:xfrm>
          <a:noFill/>
          <a:ln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565400"/>
            <a:ext cx="47625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357563"/>
            <a:ext cx="1403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28802"/>
            <a:ext cx="1692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785926"/>
            <a:ext cx="1584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1916113"/>
            <a:ext cx="1584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0.12037 L 0.02153 0.45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1507 L -0.02361 0.4840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мым главным атрибутом Пасхи является, конечно же икона, изображающая лик Иисуса Христа. Ведь именно его воскрешение празднуется в этот замечательный праздник. Икона символизирует вечную жизнь 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 чужбине свято наблюдаю Родной обычай старины: На волю птичку выпускаю При светлом празднике весны. Я стал доступен утешенью; За что на Бога мне роптать, Когда хоть одному творенью Я мог свободу даровать!  А.С. Пушки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2636838"/>
          </a:xfrm>
        </p:spPr>
        <p:txBody>
          <a:bodyPr/>
          <a:lstStyle/>
          <a:p>
            <a:r>
              <a:rPr lang="ru-RU" sz="2000"/>
              <a:t>Русская Пасха характеризуется целым рядом обычаев, которые вошли в быт как игры, праздничные развлечения. Большинству известен обычай битья яиц на Пасху. Игра совсем простая: один держит в руке яйцо носиком вверх, а другой бьет его носиком другого яйца. Тот, у которого яйцо остается целым, продолжает игру уже с другим участником. А вот еще несколько интересных: игр катание яиц, хороводы, катание на качелях, горелки и другие игры как непременные принадлежности этого праздника.</a:t>
            </a:r>
          </a:p>
        </p:txBody>
      </p:sp>
      <p:pic>
        <p:nvPicPr>
          <p:cNvPr id="6" name="Текст 5" descr="bcd4f12513a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924175"/>
            <a:ext cx="3132138" cy="3390900"/>
          </a:xfrm>
          <a:noFill/>
          <a:ln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437063"/>
            <a:ext cx="27368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508500"/>
            <a:ext cx="27352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349500"/>
            <a:ext cx="2447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628650" y="138113"/>
            <a:ext cx="78867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Пасхальные забавы для детей</a:t>
            </a:r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sz="half" idx="1"/>
          </p:nvPr>
        </p:nvSpPr>
        <p:spPr>
          <a:xfrm>
            <a:off x="285720" y="858838"/>
            <a:ext cx="4286280" cy="53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Традиционная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пасхальная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игра-Игра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«в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каточки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 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освобождали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ровное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пространство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устанавливали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деревянный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либо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картонный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желобок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которого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запускали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пути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раскладывали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всевозможные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маленькие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игрушки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сувениры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очереди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катили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желобу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забирали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себе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игрушку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которой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сталкивалось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их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64" name="Google Shape;264;p40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0841" y="858837"/>
            <a:ext cx="4074319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629841" y="290512"/>
            <a:ext cx="2949178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Крепкое яйцо. </a:t>
            </a:r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sz="half" idx="2"/>
          </p:nvPr>
        </p:nvSpPr>
        <p:spPr>
          <a:xfrm>
            <a:off x="285720" y="873126"/>
            <a:ext cx="3429024" cy="544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Издавна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существует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традиция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чокаться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другом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яйцами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Яйца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берут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руки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тупым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либо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острым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концом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себя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ударяют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соперника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Выиграет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яйцо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останется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целым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/>
          </a:p>
        </p:txBody>
      </p:sp>
      <p:pic>
        <p:nvPicPr>
          <p:cNvPr id="271" name="Google Shape;271;p4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3187" r="3186"/>
          <a:stretch/>
        </p:blipFill>
        <p:spPr>
          <a:xfrm>
            <a:off x="4189413" y="290513"/>
            <a:ext cx="4954587" cy="602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629841" y="290512"/>
            <a:ext cx="2949178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Найди яйцо. </a:t>
            </a:r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sz="half" idx="2"/>
          </p:nvPr>
        </p:nvSpPr>
        <p:spPr>
          <a:xfrm>
            <a:off x="436959" y="1233487"/>
            <a:ext cx="3142059" cy="50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дети любят искать сюрпризы. Прячут  заранее декоративные яйца дому или саду. Собирают детей вместе и предлагают им найти яйцо-сюрприз. </a:t>
            </a:r>
            <a:endParaRPr/>
          </a:p>
        </p:txBody>
      </p:sp>
      <p:pic>
        <p:nvPicPr>
          <p:cNvPr id="278" name="Google Shape;278;p4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9727" r="9727"/>
          <a:stretch/>
        </p:blipFill>
        <p:spPr>
          <a:xfrm>
            <a:off x="4143372" y="1071546"/>
            <a:ext cx="462915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13787" cy="5688013"/>
          </a:xfrm>
        </p:spPr>
        <p:txBody>
          <a:bodyPr/>
          <a:lstStyle/>
          <a:p>
            <a:r>
              <a:rPr lang="ru-RU" sz="5400" dirty="0"/>
              <a:t>Пасха – любимый праздник на  Руси.</a:t>
            </a:r>
          </a:p>
          <a:p>
            <a:endParaRPr lang="ru-RU" sz="5400" dirty="0"/>
          </a:p>
          <a:p>
            <a:r>
              <a:rPr lang="ru-RU" dirty="0"/>
              <a:t>                                                                                                       </a:t>
            </a:r>
            <a:endParaRPr lang="ru-RU" sz="2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3960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8;p1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1670" y="285728"/>
            <a:ext cx="5080000" cy="61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28650" y="290512"/>
            <a:ext cx="788670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учил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примером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словом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тому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жить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любви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Богу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ближним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/>
          </a:p>
        </p:txBody>
      </p:sp>
      <p:pic>
        <p:nvPicPr>
          <p:cNvPr id="111" name="Google Shape;111;p1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0853" y="1714487"/>
            <a:ext cx="6563915" cy="49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075613" cy="792162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Христианская пасха.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68413"/>
            <a:ext cx="4716463" cy="5589587"/>
          </a:xfrm>
        </p:spPr>
        <p:txBody>
          <a:bodyPr/>
          <a:lstStyle/>
          <a:p>
            <a:r>
              <a:rPr lang="ru-RU"/>
              <a:t>      </a:t>
            </a:r>
            <a:r>
              <a:rPr lang="ru-RU" sz="1800" b="1"/>
              <a:t>Новозаветная, христианская Пасха была установлена апостолами вскоре после крестной смерти и Воскресения Иисуса Христа и наполнилась новым смыслом. Это - праздник победы над смертью. </a:t>
            </a:r>
          </a:p>
          <a:p>
            <a:r>
              <a:rPr lang="ru-RU" sz="1800" b="1"/>
              <a:t>События последних дней земной жизни Иисуса Христа, принёсшие ему физические и духовные </a:t>
            </a:r>
            <a:r>
              <a:rPr lang="ru-RU" sz="1800" b="1">
                <a:hlinkClick r:id="rId2" tooltip="Страдание"/>
              </a:rPr>
              <a:t>страдания</a:t>
            </a:r>
            <a:r>
              <a:rPr lang="ru-RU" sz="1800" b="1"/>
              <a:t>, относят к Страстям (страданиям) Христовым. </a:t>
            </a:r>
            <a:r>
              <a:rPr lang="ru-RU" sz="1800" b="1">
                <a:hlinkClick r:id="rId3" tooltip="Христианская церковь"/>
              </a:rPr>
              <a:t>Церковь</a:t>
            </a:r>
            <a:r>
              <a:rPr lang="ru-RU" sz="1800" b="1"/>
              <a:t> вспоминает их в последние дни перед </a:t>
            </a:r>
            <a:r>
              <a:rPr lang="ru-RU" sz="1800" b="1">
                <a:hlinkClick r:id="rId4" tooltip="Пасха"/>
              </a:rPr>
              <a:t>Пасхой</a:t>
            </a:r>
            <a:r>
              <a:rPr lang="ru-RU" sz="1800" b="1"/>
              <a:t>, в </a:t>
            </a:r>
            <a:r>
              <a:rPr lang="ru-RU" sz="1800" b="1">
                <a:hlinkClick r:id="rId5" tooltip="Страстная седмица"/>
              </a:rPr>
              <a:t>Страстную седмицу</a:t>
            </a:r>
            <a:r>
              <a:rPr lang="ru-RU" sz="1800" b="1"/>
              <a:t>.</a:t>
            </a:r>
          </a:p>
          <a:p>
            <a:endParaRPr lang="ru-RU" sz="1800" b="1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196975"/>
            <a:ext cx="42370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4786314" y="1785926"/>
            <a:ext cx="3008313" cy="253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/>
          </p:cNvSpPr>
          <p:nvPr>
            <p:ph sz="half" idx="1"/>
          </p:nvPr>
        </p:nvSpPr>
        <p:spPr>
          <a:xfrm>
            <a:off x="629841" y="665163"/>
            <a:ext cx="2949178" cy="547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Христос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распят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кресте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Исторически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иудеев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того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времени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такой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способ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казни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считался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самым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позорным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 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нему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приговаривали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только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самых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страшных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отпетых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злодеев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Такая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смерть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была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мучительной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всех</a:t>
            </a:r>
            <a:r>
              <a:rPr lang="en-US" sz="28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print">
            <a:alphaModFix/>
          </a:blip>
          <a:stretch/>
        </p:blipFill>
        <p:spPr>
          <a:xfrm>
            <a:off x="457200" y="2002379"/>
            <a:ext cx="3008313" cy="3645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>
            <a:spLocks noGrp="1"/>
          </p:cNvSpPr>
          <p:nvPr>
            <p:ph sz="half" idx="1"/>
          </p:nvPr>
        </p:nvSpPr>
        <p:spPr>
          <a:xfrm flipH="1">
            <a:off x="4143371" y="571480"/>
            <a:ext cx="4500595" cy="578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Иосиф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Аримафейский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получил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разрешение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снять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Иисуса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 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Креста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похоронить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пещере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Иосиф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имел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свою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пещеру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высеченную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скале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собственного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погребения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однако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большой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любви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 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Иисусу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решил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похоронить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там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3786182" y="1000109"/>
            <a:ext cx="5072097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>
            <a:spLocks noGrp="1"/>
          </p:cNvSpPr>
          <p:nvPr>
            <p:ph type="body" idx="4294967295"/>
          </p:nvPr>
        </p:nvSpPr>
        <p:spPr>
          <a:xfrm>
            <a:off x="0" y="357188"/>
            <a:ext cx="2928938" cy="592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Мария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Магдалина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пришедшая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первой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увидела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пещере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Именно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быстро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вернулась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апостолам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сообщила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новость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снова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отправилась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пещеру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очень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скорбела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должным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образом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позаботиться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Христа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плакать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Интересно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Именно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момент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произошло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первое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явление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Господа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воскрешению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однако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Мария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Магдалина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узнала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611</Words>
  <PresentationFormat>Экран (4:3)</PresentationFormat>
  <Paragraphs>46</Paragraphs>
  <Slides>39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Слайд 1</vt:lpstr>
      <vt:lpstr>Пасха - праздник Светлого Христова воскресения. Это главное событие  в духовной жизни христианина.  Пасха является также самым первым христианским праздником. </vt:lpstr>
      <vt:lpstr>Слайд 3</vt:lpstr>
      <vt:lpstr>Слайд 4</vt:lpstr>
      <vt:lpstr>Иисус учил примером и словом тому, как жить в любви к Богу и ближним.</vt:lpstr>
      <vt:lpstr>Христианская пасха. </vt:lpstr>
      <vt:lpstr>Слайд 7</vt:lpstr>
      <vt:lpstr>Слайд 8</vt:lpstr>
      <vt:lpstr>Слайд 9</vt:lpstr>
      <vt:lpstr>Воскресение Христа — важнейший и основополагающий догмат всей христианской веры.  </vt:lpstr>
      <vt:lpstr>Слайд 11</vt:lpstr>
      <vt:lpstr>Слайд 12</vt:lpstr>
      <vt:lpstr>Слайд 13</vt:lpstr>
      <vt:lpstr>Слайд 14</vt:lpstr>
      <vt:lpstr>Слайд 15</vt:lpstr>
      <vt:lpstr>Слайд 16</vt:lpstr>
      <vt:lpstr>Распятие — кульминационный момент Страстей Христовых. Христиане верят, что многие из Страстей были предсказаны пророками Ветхого Завета и самим Иисусом Христом.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Пасхальный стол отличался от праздничного великолепием, был вкусным, обильным   и  очень красивым.. Всю Светлую неделю, длился праздник, стол оставался накрытым, приглашали к столу тех, кто не мог или не имел такой возможности.</vt:lpstr>
      <vt:lpstr>Слайд 33</vt:lpstr>
      <vt:lpstr>Слайд 34</vt:lpstr>
      <vt:lpstr>Русская Пасха характеризуется целым рядом обычаев, которые вошли в быт как игры, праздничные развлечения. Большинству известен обычай битья яиц на Пасху. Игра совсем простая: один держит в руке яйцо носиком вверх, а другой бьет его носиком другого яйца. Тот, у которого яйцо остается целым, продолжает игру уже с другим участником. А вот еще несколько интересных: игр катание яиц, хороводы, катание на качелях, горелки и другие игры как непременные принадлежности этого праздника.</vt:lpstr>
      <vt:lpstr>Пасхальные забавы для детей</vt:lpstr>
      <vt:lpstr>Крепкое яйцо. </vt:lpstr>
      <vt:lpstr>Найди яйцо. 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Worker</dc:creator>
  <cp:lastModifiedBy>Worker</cp:lastModifiedBy>
  <cp:revision>13</cp:revision>
  <dcterms:created xsi:type="dcterms:W3CDTF">2023-04-18T18:09:36Z</dcterms:created>
  <dcterms:modified xsi:type="dcterms:W3CDTF">2023-04-18T20:06:15Z</dcterms:modified>
</cp:coreProperties>
</file>