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6.jpg" ContentType="image/jpeg"/>
  <Override PartName="/ppt/media/image8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60" r:id="rId5"/>
    <p:sldId id="262" r:id="rId6"/>
    <p:sldId id="267" r:id="rId7"/>
    <p:sldId id="266" r:id="rId8"/>
    <p:sldId id="263" r:id="rId9"/>
    <p:sldId id="264" r:id="rId10"/>
    <p:sldId id="265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8294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2323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078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274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3935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777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3677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3207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4071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8634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233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783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8568952" cy="6264696"/>
          </a:xfrm>
        </p:spPr>
      </p:pic>
      <p:sp>
        <p:nvSpPr>
          <p:cNvPr id="5" name="TextBox 4"/>
          <p:cNvSpPr txBox="1"/>
          <p:nvPr/>
        </p:nvSpPr>
        <p:spPr>
          <a:xfrm>
            <a:off x="1475654" y="2924944"/>
            <a:ext cx="5862705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«СОВРЕМЕННАЯ ТЕХНОЛОГИЯ ЭФФЕКТИВНОЙ СОЦИАЛИЗАЦИИ РЕБЕНКА –</a:t>
            </a:r>
          </a:p>
          <a:p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                  </a:t>
            </a:r>
            <a:r>
              <a:rPr lang="ru-RU" sz="4000" b="1" dirty="0" smtClean="0">
                <a:solidFill>
                  <a:srgbClr val="C00000"/>
                </a:solidFill>
              </a:rPr>
              <a:t>КЛУБНЫЙ ЧАС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»</a:t>
            </a:r>
            <a:endParaRPr lang="ru-RU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52120" y="291235"/>
            <a:ext cx="30124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МАОУ СОШ №2</a:t>
            </a:r>
          </a:p>
          <a:p>
            <a:r>
              <a:rPr lang="ru-RU" dirty="0" smtClean="0"/>
              <a:t> структурное подразделение</a:t>
            </a:r>
          </a:p>
          <a:p>
            <a:r>
              <a:rPr lang="ru-RU" dirty="0"/>
              <a:t>д</a:t>
            </a:r>
            <a:r>
              <a:rPr lang="ru-RU" dirty="0" smtClean="0"/>
              <a:t>етский сад №3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6444208" y="4653136"/>
            <a:ext cx="23762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Выполнила:</a:t>
            </a:r>
          </a:p>
          <a:p>
            <a:r>
              <a:rPr lang="ru-RU" dirty="0"/>
              <a:t>в</a:t>
            </a:r>
            <a:r>
              <a:rPr lang="ru-RU" dirty="0" smtClean="0"/>
              <a:t>оспитатель первой квалификационной категории</a:t>
            </a:r>
          </a:p>
          <a:p>
            <a:r>
              <a:rPr lang="ru-RU" dirty="0" smtClean="0"/>
              <a:t>Барышникова Л.В.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51967" y="6142893"/>
            <a:ext cx="15584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п</a:t>
            </a:r>
            <a:r>
              <a:rPr lang="ru-RU" dirty="0" err="1" smtClean="0"/>
              <a:t>гт</a:t>
            </a:r>
            <a:r>
              <a:rPr lang="ru-RU" dirty="0" smtClean="0"/>
              <a:t> Серышево</a:t>
            </a:r>
          </a:p>
          <a:p>
            <a:r>
              <a:rPr lang="ru-RU" dirty="0" smtClean="0"/>
              <a:t>        2016г.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533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624"/>
            <a:ext cx="9042485" cy="679385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99592" y="513284"/>
            <a:ext cx="741682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ФГОС ДО предоставил возможность поиску, открытию инноваций в дошкольном образовательном учреждении, внедрению современных педагогических технологий.</a:t>
            </a:r>
          </a:p>
        </p:txBody>
      </p:sp>
    </p:spTree>
    <p:extLst>
      <p:ext uri="{BB962C8B-B14F-4D97-AF65-F5344CB8AC3E}">
        <p14:creationId xmlns:p14="http://schemas.microsoft.com/office/powerpoint/2010/main" val="1835483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8568951" cy="6264696"/>
          </a:xfrm>
        </p:spPr>
      </p:pic>
      <p:sp>
        <p:nvSpPr>
          <p:cNvPr id="7" name="TextBox 6"/>
          <p:cNvSpPr txBox="1"/>
          <p:nvPr/>
        </p:nvSpPr>
        <p:spPr>
          <a:xfrm>
            <a:off x="1547664" y="1988840"/>
            <a:ext cx="590465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СОЦИАЛИЗАЦИЯ</a:t>
            </a: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  <a:t> – это процесс вхождения в социальную среду и усвоение индивидом социального опыта</a:t>
            </a:r>
            <a:endParaRPr lang="ru-RU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655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1" y="91403"/>
            <a:ext cx="8784976" cy="6696744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907705" y="533724"/>
            <a:ext cx="54726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</a:rPr>
              <a:t>Причины несформированной  социализации детей  в ДОУ: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552" y="2531473"/>
            <a:ext cx="388843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Предпочтение когнитивному развитию дошкольника в ущерб социально-личностному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32040" y="2552785"/>
            <a:ext cx="331236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Отсутствие  у педагогов времени, необходимых знаний </a:t>
            </a:r>
          </a:p>
        </p:txBody>
      </p:sp>
      <p:sp>
        <p:nvSpPr>
          <p:cNvPr id="11" name="Стрелка вниз 10"/>
          <p:cNvSpPr/>
          <p:nvPr/>
        </p:nvSpPr>
        <p:spPr>
          <a:xfrm>
            <a:off x="2827931" y="1401748"/>
            <a:ext cx="432048" cy="7827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5724128" y="1381418"/>
            <a:ext cx="360040" cy="7827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522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36496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49532" y="2924944"/>
            <a:ext cx="7128792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7030A0"/>
                </a:solidFill>
              </a:rPr>
              <a:t>КЛУБНЫЙ ЧАС </a:t>
            </a:r>
            <a:r>
              <a:rPr lang="ru-RU" sz="2800" b="1" dirty="0" smtClean="0">
                <a:solidFill>
                  <a:srgbClr val="0070C0"/>
                </a:solidFill>
              </a:rPr>
              <a:t>– современная педагогическая технология </a:t>
            </a:r>
          </a:p>
          <a:p>
            <a:r>
              <a:rPr lang="ru-RU" sz="2800" b="1" dirty="0" smtClean="0">
                <a:solidFill>
                  <a:srgbClr val="0070C0"/>
                </a:solidFill>
              </a:rPr>
              <a:t>ст. научного сотрудника ИС РАН</a:t>
            </a:r>
          </a:p>
          <a:p>
            <a:r>
              <a:rPr lang="ru-RU" sz="2800" b="1" dirty="0" smtClean="0">
                <a:solidFill>
                  <a:srgbClr val="0070C0"/>
                </a:solidFill>
              </a:rPr>
              <a:t>Гришаевой Н.П. и педагога-психолога</a:t>
            </a:r>
          </a:p>
          <a:p>
            <a:r>
              <a:rPr lang="ru-RU" sz="2800" b="1" dirty="0" smtClean="0">
                <a:solidFill>
                  <a:srgbClr val="0070C0"/>
                </a:solidFill>
              </a:rPr>
              <a:t>ГБОУ №2620 Струковой Л.М.</a:t>
            </a:r>
            <a:endParaRPr lang="ru-RU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009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" y="0"/>
            <a:ext cx="912785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03260" y="260648"/>
            <a:ext cx="5617756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ОСНОВНАЯ ЦЕЛЬ КЛУБНОГО ЧАСА: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1340768"/>
            <a:ext cx="76328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РАЗВИТИЕ СВОБОДНОЙ САМОСТОЯТЕЛЬНОЙ ДЕТСКОЙ </a:t>
            </a:r>
            <a:br>
              <a:rPr lang="ru-RU" sz="2400" b="1" dirty="0" smtClean="0"/>
            </a:br>
            <a:r>
              <a:rPr lang="ru-RU" sz="2400" b="1" dirty="0" smtClean="0"/>
              <a:t>ДЕЯТЕЛЬНОСТИ ЧЕРЕЗ ФОРМИРОВАНИЕ АКТИВНОГО</a:t>
            </a:r>
            <a:br>
              <a:rPr lang="ru-RU" sz="2400" b="1" dirty="0" smtClean="0"/>
            </a:br>
            <a:r>
              <a:rPr lang="ru-RU" sz="2400" b="1" dirty="0" smtClean="0"/>
              <a:t>ПОЗНАВАТЕЛЬНОГО ИНТЕРЕСА ДЕТЕЙ К ОКРУЖАЮЩЕМУ МИРУ И ТВОРЧЕСТВА.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725075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8" y="116632"/>
            <a:ext cx="3649635" cy="25202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87624" y="476672"/>
            <a:ext cx="2160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ОСНОВНЫЕ ЗАДАЧИ ТЕХНОЛОГИИ: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23928" y="133684"/>
            <a:ext cx="4968552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ru-RU" sz="2000" b="1" dirty="0" smtClean="0"/>
              <a:t>Воспитание у детей самостоятельности и ответственности за свои поступки.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2000" b="1" dirty="0" smtClean="0"/>
              <a:t>Обучение ориентировки в пространстве.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2000" b="1" dirty="0" smtClean="0"/>
              <a:t>Воспитание дружеских отношений между детьми различного возраста.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2000" b="1" dirty="0" smtClean="0"/>
              <a:t>Способствовать проявлению инициативы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2000" b="1" dirty="0" smtClean="0"/>
              <a:t>Развитие умения планировать свои действия и оценивать их результаты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2000" b="1" dirty="0" smtClean="0"/>
              <a:t>Обучение детей приемам решения спорных вопросов и улаживания конфликтов.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2000" b="1" dirty="0" smtClean="0"/>
              <a:t>Поощрение попыток ребенка осознанно делиться с родителями и другими детьми разнообразными впечатлениями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2000" b="1" dirty="0" smtClean="0"/>
              <a:t>Приобретение собственного жизненного опыта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213639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" y="0"/>
            <a:ext cx="9127858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83879" y="288706"/>
            <a:ext cx="7576241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ВОСПИТАТЕЛИ И СПЕЦИАЛИСТЫ ОПРЕДЕЛЯЮТ: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9" y="1196752"/>
            <a:ext cx="7200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ru-RU" sz="2400" b="1" dirty="0" smtClean="0">
                <a:solidFill>
                  <a:srgbClr val="C00000"/>
                </a:solidFill>
              </a:rPr>
              <a:t>ТЕМАТИКУ  (типы:  свободный, тематический, </a:t>
            </a:r>
            <a:r>
              <a:rPr lang="ru-RU" sz="2400" b="1" dirty="0" err="1" smtClean="0">
                <a:solidFill>
                  <a:srgbClr val="C00000"/>
                </a:solidFill>
              </a:rPr>
              <a:t>деятельностный</a:t>
            </a:r>
            <a:r>
              <a:rPr lang="ru-RU" sz="2400" b="1" dirty="0" smtClean="0">
                <a:solidFill>
                  <a:srgbClr val="C00000"/>
                </a:solidFill>
              </a:rPr>
              <a:t>)</a:t>
            </a:r>
          </a:p>
          <a:p>
            <a:endParaRPr lang="ru-RU" sz="2400" b="1" dirty="0" smtClean="0">
              <a:solidFill>
                <a:srgbClr val="C00000"/>
              </a:solidFill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ru-RU" sz="2400" b="1" dirty="0" smtClean="0">
                <a:solidFill>
                  <a:srgbClr val="C00000"/>
                </a:solidFill>
              </a:rPr>
              <a:t>ПЕРИОДИЧНОСТЬ И ДЛИТЕЛЬНОСТЬ</a:t>
            </a:r>
          </a:p>
          <a:p>
            <a:pPr marL="285750" indent="-285750">
              <a:buFont typeface="Wingdings" pitchFamily="2" charset="2"/>
              <a:buChar char="q"/>
            </a:pPr>
            <a:endParaRPr lang="ru-RU" sz="2400" b="1" dirty="0">
              <a:solidFill>
                <a:srgbClr val="C00000"/>
              </a:solidFill>
            </a:endParaRPr>
          </a:p>
          <a:p>
            <a:pPr marL="285750" indent="-285750">
              <a:buFont typeface="Wingdings" pitchFamily="2" charset="2"/>
              <a:buChar char="q"/>
            </a:pPr>
            <a:endParaRPr lang="ru-RU" sz="2400" b="1" dirty="0" smtClean="0">
              <a:solidFill>
                <a:srgbClr val="C00000"/>
              </a:solidFill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ru-RU" sz="2400" b="1" dirty="0" smtClean="0">
                <a:solidFill>
                  <a:srgbClr val="C00000"/>
                </a:solidFill>
              </a:rPr>
              <a:t>ПРАВИЛА ПОВЕДЕНИЯ ДЕТЕЙ</a:t>
            </a:r>
          </a:p>
          <a:p>
            <a:endParaRPr lang="ru-RU" sz="2400" b="1" dirty="0" smtClean="0">
              <a:solidFill>
                <a:srgbClr val="C00000"/>
              </a:solidFill>
            </a:endParaRPr>
          </a:p>
          <a:p>
            <a:pPr marL="285750" indent="-285750">
              <a:buFont typeface="Wingdings" pitchFamily="2" charset="2"/>
              <a:buChar char="q"/>
            </a:pPr>
            <a:endParaRPr lang="ru-RU" sz="2400" b="1" dirty="0" smtClean="0">
              <a:solidFill>
                <a:srgbClr val="C00000"/>
              </a:solidFill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ru-RU" sz="2400" b="1" dirty="0" smtClean="0">
                <a:solidFill>
                  <a:srgbClr val="C00000"/>
                </a:solidFill>
              </a:rPr>
              <a:t>ОРГАНИЗАЦИОННЫЕ МОМЕНТЫ ПРОВЕДЕНИЯ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785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5013176"/>
            <a:ext cx="4248472" cy="1656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08482" y="353779"/>
            <a:ext cx="4903778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КАК ВЫГЛЯДИТ НА ПРАКТИКЕ: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7584" y="1268760"/>
            <a:ext cx="7056784" cy="34163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ru-RU" sz="2400" b="1" dirty="0" smtClean="0">
                <a:solidFill>
                  <a:srgbClr val="FF0000"/>
                </a:solidFill>
              </a:rPr>
              <a:t>   Пятница</a:t>
            </a:r>
          </a:p>
          <a:p>
            <a:pPr marL="285750" indent="-285750">
              <a:buFont typeface="Wingdings" pitchFamily="2" charset="2"/>
              <a:buChar char="q"/>
            </a:pPr>
            <a:endParaRPr lang="ru-RU" sz="2400" b="1" dirty="0">
              <a:solidFill>
                <a:srgbClr val="FF0000"/>
              </a:solidFill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ru-RU" sz="2400" b="1" dirty="0" smtClean="0">
                <a:solidFill>
                  <a:srgbClr val="FF0000"/>
                </a:solidFill>
              </a:rPr>
              <a:t>    Утром в группе рассказывается о клубном часе и повторяют правила</a:t>
            </a:r>
          </a:p>
          <a:p>
            <a:pPr marL="285750" indent="-285750">
              <a:buFont typeface="Wingdings" pitchFamily="2" charset="2"/>
              <a:buChar char="q"/>
            </a:pPr>
            <a:endParaRPr lang="ru-RU" sz="2400" b="1" dirty="0">
              <a:solidFill>
                <a:srgbClr val="FF0000"/>
              </a:solidFill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ru-RU" sz="2400" b="1" dirty="0" smtClean="0">
                <a:solidFill>
                  <a:srgbClr val="FF0000"/>
                </a:solidFill>
              </a:rPr>
              <a:t>    15.30 – 16.30 работа в клубах</a:t>
            </a:r>
          </a:p>
          <a:p>
            <a:pPr marL="285750" indent="-285750">
              <a:buFont typeface="Wingdings" pitchFamily="2" charset="2"/>
              <a:buChar char="q"/>
            </a:pPr>
            <a:endParaRPr lang="ru-RU" sz="2400" b="1" dirty="0">
              <a:solidFill>
                <a:srgbClr val="FF0000"/>
              </a:solidFill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ru-RU" sz="2400" b="1" dirty="0" smtClean="0">
                <a:solidFill>
                  <a:srgbClr val="FF0000"/>
                </a:solidFill>
              </a:rPr>
              <a:t>    16.30 – обсуждение в группах, дети делятся впечатлениями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4918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97" y="-549"/>
            <a:ext cx="912785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9875" y="272108"/>
            <a:ext cx="3611053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У КАЖДОГО РЕБЕНКА: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7584" y="1484784"/>
            <a:ext cx="3267818" cy="22467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ru-RU" dirty="0" smtClean="0"/>
              <a:t>   </a:t>
            </a:r>
            <a:r>
              <a:rPr lang="ru-RU" sz="2800" b="1" dirty="0" err="1" smtClean="0"/>
              <a:t>Бейдж</a:t>
            </a:r>
            <a:r>
              <a:rPr lang="ru-RU" sz="2800" b="1" dirty="0" smtClean="0"/>
              <a:t> с именем</a:t>
            </a:r>
          </a:p>
          <a:p>
            <a:pPr marL="285750" indent="-285750">
              <a:buFont typeface="Wingdings" pitchFamily="2" charset="2"/>
              <a:buChar char="q"/>
            </a:pPr>
            <a:endParaRPr lang="ru-RU" sz="2800" b="1" dirty="0"/>
          </a:p>
          <a:p>
            <a:pPr marL="285750" indent="-285750">
              <a:buFont typeface="Wingdings" pitchFamily="2" charset="2"/>
              <a:buChar char="q"/>
            </a:pPr>
            <a:r>
              <a:rPr lang="ru-RU" sz="2800" b="1" dirty="0" smtClean="0"/>
              <a:t>   3 фишки</a:t>
            </a:r>
          </a:p>
          <a:p>
            <a:pPr marL="285750" indent="-285750">
              <a:buFont typeface="Wingdings" pitchFamily="2" charset="2"/>
              <a:buChar char="q"/>
            </a:pPr>
            <a:endParaRPr lang="ru-RU" sz="2800" b="1" dirty="0"/>
          </a:p>
          <a:p>
            <a:pPr marL="285750" indent="-285750">
              <a:buFont typeface="Wingdings" pitchFamily="2" charset="2"/>
              <a:buChar char="q"/>
            </a:pPr>
            <a:r>
              <a:rPr lang="ru-RU" sz="2800" b="1" dirty="0" smtClean="0"/>
              <a:t>   Схема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8921510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0"/>
            <a:ext cx="8928992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9708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</TotalTime>
  <Words>257</Words>
  <Application>Microsoft Office PowerPoint</Application>
  <PresentationFormat>Экран (4:3)</PresentationFormat>
  <Paragraphs>64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Люда</dc:creator>
  <cp:lastModifiedBy>Пользователь</cp:lastModifiedBy>
  <cp:revision>12</cp:revision>
  <dcterms:created xsi:type="dcterms:W3CDTF">2016-11-05T11:44:46Z</dcterms:created>
  <dcterms:modified xsi:type="dcterms:W3CDTF">2016-11-16T08:34:57Z</dcterms:modified>
</cp:coreProperties>
</file>