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0" r:id="rId17"/>
    <p:sldId id="271" r:id="rId18"/>
    <p:sldId id="274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66FFFF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836653-68C9-498D-AC82-67883195FC70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068A8D-55D4-4375-9BE2-D2F75C5BC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047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68A8D-55D4-4375-9BE2-D2F75C5BC86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096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68A8D-55D4-4375-9BE2-D2F75C5BC86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834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5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30.pn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ad3teremok.nubex.ru/sveden/employees/6354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hyperlink" Target="mailto:svetlana_osipova72@mail.r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dasch-00@mail.ru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980728"/>
            <a:ext cx="8280920" cy="460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Визитная карточка младшей группы № 6 «</a:t>
            </a:r>
            <a:r>
              <a:rPr lang="ru-RU" sz="7200" b="1" dirty="0" err="1" smtClean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Капитошки</a:t>
            </a:r>
            <a:r>
              <a:rPr lang="ru-RU" sz="7200" b="1" dirty="0" smtClean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»</a:t>
            </a:r>
            <a:endParaRPr lang="ru-RU" sz="7200" b="1" dirty="0">
              <a:solidFill>
                <a:srgbClr val="002060"/>
              </a:solidFill>
              <a:latin typeface="Xiomara" panose="03080502040207040304" pitchFamily="66" charset="0"/>
              <a:ea typeface="Xiomara" panose="03080502040207040304" pitchFamily="66" charset="0"/>
            </a:endParaRPr>
          </a:p>
        </p:txBody>
      </p:sp>
      <p:pic>
        <p:nvPicPr>
          <p:cNvPr id="1028" name="Picture 4" descr="https://polyanochka.ucoz.com/kapitoshka/kap3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91" y="188640"/>
            <a:ext cx="2414421" cy="223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polyanochka.ucoz.com/kapitoshka/kap3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660232" y="116569"/>
            <a:ext cx="2483768" cy="223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Мамочка, Милая, Мама Моя! - Детские Песни from backingtracks.c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597316" y="54452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50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vortex dir="r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16632"/>
            <a:ext cx="8928992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rgbClr val="002060"/>
              </a:solidFill>
              <a:latin typeface="Xiomara" panose="03080502040207040304" pitchFamily="66" charset="0"/>
              <a:ea typeface="Xiomara" panose="03080502040207040304" pitchFamily="66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3212975"/>
            <a:ext cx="2195736" cy="15154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HeroicExtreme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1369166"/>
            <a:ext cx="2088232" cy="1719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HeroicExtreme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7" descr="blob:https://web.whatsapp.com/f84fe1f4-789d-48cf-9540-144335f85b7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8" name="Picture 8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880" y="4966706"/>
            <a:ext cx="2123856" cy="1675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HeroicExtreme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88224" y="4952305"/>
            <a:ext cx="2448272" cy="1589096"/>
          </a:xfrm>
          <a:prstGeom prst="rect">
            <a:avLst/>
          </a:prstGeom>
          <a:noFill/>
          <a:ln>
            <a:noFill/>
          </a:ln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14546" y="1337455"/>
            <a:ext cx="2721950" cy="1629409"/>
          </a:xfrm>
          <a:prstGeom prst="rect">
            <a:avLst/>
          </a:prstGeom>
          <a:noFill/>
          <a:ln>
            <a:noFill/>
          </a:ln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85451" y="3088319"/>
            <a:ext cx="2551045" cy="1830383"/>
          </a:xfrm>
          <a:prstGeom prst="rect">
            <a:avLst/>
          </a:prstGeom>
          <a:noFill/>
          <a:ln>
            <a:noFill/>
          </a:ln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97869" y="116632"/>
            <a:ext cx="7506579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just"/>
            <a:r>
              <a:rPr lang="ru-RU" dirty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Дружно выстроившись в </a:t>
            </a:r>
            <a:r>
              <a:rPr lang="ru-RU" dirty="0" smtClean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ряд, 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Наши </a:t>
            </a:r>
            <a:r>
              <a:rPr lang="ru-RU" dirty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шкафчики </a:t>
            </a:r>
            <a:r>
              <a:rPr lang="ru-RU" dirty="0" smtClean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стоят</a:t>
            </a:r>
            <a:endParaRPr lang="ru-RU" dirty="0">
              <a:solidFill>
                <a:srgbClr val="002060"/>
              </a:solidFill>
              <a:latin typeface="Xiomara" panose="03080502040207040304" pitchFamily="66" charset="0"/>
              <a:ea typeface="Xiomara" panose="03080502040207040304" pitchFamily="66" charset="0"/>
            </a:endParaRPr>
          </a:p>
          <a:p>
            <a:pPr algn="just"/>
            <a:r>
              <a:rPr lang="ru-RU" dirty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Нас тепло встречают </a:t>
            </a:r>
            <a:r>
              <a:rPr lang="ru-RU" dirty="0" smtClean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–</a:t>
            </a:r>
            <a:endParaRPr lang="ru-RU" dirty="0">
              <a:solidFill>
                <a:srgbClr val="002060"/>
              </a:solidFill>
              <a:latin typeface="Xiomara" panose="03080502040207040304" pitchFamily="66" charset="0"/>
              <a:ea typeface="Xiomara" panose="03080502040207040304" pitchFamily="66" charset="0"/>
            </a:endParaRPr>
          </a:p>
          <a:p>
            <a:pPr algn="just"/>
            <a:r>
              <a:rPr lang="ru-RU" dirty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Вещи принимают</a:t>
            </a:r>
            <a:r>
              <a:rPr lang="ru-RU" dirty="0" smtClean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.</a:t>
            </a:r>
            <a:endParaRPr lang="ru-RU" dirty="0">
              <a:solidFill>
                <a:srgbClr val="002060"/>
              </a:solidFill>
              <a:latin typeface="Xiomara" panose="03080502040207040304" pitchFamily="66" charset="0"/>
              <a:ea typeface="Xiomara" panose="03080502040207040304" pitchFamily="66" charset="0"/>
            </a:endParaRPr>
          </a:p>
          <a:p>
            <a:pPr algn="just"/>
            <a:endParaRPr lang="ru-RU" dirty="0" smtClean="0">
              <a:solidFill>
                <a:srgbClr val="002060"/>
              </a:solidFill>
              <a:latin typeface="Xiomara" panose="03080502040207040304" pitchFamily="66" charset="0"/>
              <a:ea typeface="Xiomara" panose="03080502040207040304" pitchFamily="66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А </a:t>
            </a:r>
            <a:r>
              <a:rPr lang="ru-RU" dirty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вот нашей маме</a:t>
            </a:r>
            <a:r>
              <a:rPr lang="ru-RU" dirty="0" smtClean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,</a:t>
            </a:r>
            <a:endParaRPr lang="ru-RU" dirty="0">
              <a:solidFill>
                <a:srgbClr val="002060"/>
              </a:solidFill>
              <a:latin typeface="Xiomara" panose="03080502040207040304" pitchFamily="66" charset="0"/>
              <a:ea typeface="Xiomara" panose="03080502040207040304" pitchFamily="66" charset="0"/>
            </a:endParaRPr>
          </a:p>
          <a:p>
            <a:pPr algn="just"/>
            <a:r>
              <a:rPr lang="ru-RU" dirty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Да и папе тоже</a:t>
            </a:r>
            <a:r>
              <a:rPr lang="ru-RU" dirty="0" smtClean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,</a:t>
            </a:r>
            <a:endParaRPr lang="ru-RU" dirty="0">
              <a:solidFill>
                <a:srgbClr val="002060"/>
              </a:solidFill>
              <a:latin typeface="Xiomara" panose="03080502040207040304" pitchFamily="66" charset="0"/>
              <a:ea typeface="Xiomara" panose="03080502040207040304" pitchFamily="66" charset="0"/>
            </a:endParaRPr>
          </a:p>
          <a:p>
            <a:pPr algn="just"/>
            <a:r>
              <a:rPr lang="ru-RU" dirty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«Уголок родительский</a:t>
            </a:r>
            <a:r>
              <a:rPr lang="ru-RU" dirty="0" smtClean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»</a:t>
            </a:r>
            <a:endParaRPr lang="ru-RU" dirty="0">
              <a:solidFill>
                <a:srgbClr val="002060"/>
              </a:solidFill>
              <a:latin typeface="Xiomara" panose="03080502040207040304" pitchFamily="66" charset="0"/>
              <a:ea typeface="Xiomara" panose="03080502040207040304" pitchFamily="66" charset="0"/>
            </a:endParaRPr>
          </a:p>
          <a:p>
            <a:pPr algn="just"/>
            <a:r>
              <a:rPr lang="ru-RU" dirty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Здорово </a:t>
            </a:r>
            <a:r>
              <a:rPr lang="ru-RU" dirty="0" smtClean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поможет.</a:t>
            </a:r>
            <a:endParaRPr lang="ru-RU" dirty="0">
              <a:solidFill>
                <a:srgbClr val="002060"/>
              </a:solidFill>
              <a:latin typeface="Xiomara" panose="03080502040207040304" pitchFamily="66" charset="0"/>
              <a:ea typeface="Xiomara" panose="03080502040207040304" pitchFamily="66" charset="0"/>
            </a:endParaRPr>
          </a:p>
        </p:txBody>
      </p:sp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012219" y="-144463"/>
            <a:ext cx="2120626" cy="2061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385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0000">
        <p:pull/>
      </p:transition>
    </mc:Choice>
    <mc:Fallback xmlns="">
      <p:transition spd="slow" advTm="10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116632"/>
            <a:ext cx="8352928" cy="2160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Центр художественной литературы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Книга </a:t>
            </a:r>
            <a:r>
              <a:rPr lang="ru-RU" sz="2400" dirty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- это </a:t>
            </a:r>
            <a:r>
              <a:rPr lang="ru-RU" sz="2400" dirty="0" smtClean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чудо!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   </a:t>
            </a:r>
            <a:r>
              <a:rPr lang="ru-RU" sz="2400" dirty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Книга – лучший друг</a:t>
            </a:r>
            <a:r>
              <a:rPr lang="ru-RU" sz="2400" dirty="0" smtClean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!</a:t>
            </a:r>
            <a:endParaRPr lang="ru-RU" sz="2400" dirty="0">
              <a:solidFill>
                <a:srgbClr val="002060"/>
              </a:solidFill>
              <a:latin typeface="Xiomara" panose="03080502040207040304" pitchFamily="66" charset="0"/>
              <a:ea typeface="Xiomara" panose="03080502040207040304" pitchFamily="66" charset="0"/>
            </a:endParaRPr>
          </a:p>
          <a:p>
            <a:pPr algn="ctr"/>
            <a:r>
              <a:rPr lang="ru-RU" sz="2400" dirty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   С нею </a:t>
            </a:r>
            <a:r>
              <a:rPr lang="ru-RU" sz="2400" dirty="0" smtClean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интересней</a:t>
            </a:r>
            <a:endParaRPr lang="ru-RU" sz="2400" dirty="0">
              <a:solidFill>
                <a:srgbClr val="002060"/>
              </a:solidFill>
              <a:latin typeface="Xiomara" panose="03080502040207040304" pitchFamily="66" charset="0"/>
              <a:ea typeface="Xiomara" panose="03080502040207040304" pitchFamily="66" charset="0"/>
            </a:endParaRPr>
          </a:p>
          <a:p>
            <a:pPr algn="ctr"/>
            <a:r>
              <a:rPr lang="ru-RU" sz="2400" dirty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   Проводить </a:t>
            </a:r>
            <a:r>
              <a:rPr lang="ru-RU" sz="2400" dirty="0" smtClean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досуг.</a:t>
            </a:r>
            <a:endParaRPr lang="ru-RU" sz="2400" dirty="0">
              <a:solidFill>
                <a:srgbClr val="002060"/>
              </a:solidFill>
              <a:latin typeface="Xiomara" panose="03080502040207040304" pitchFamily="66" charset="0"/>
              <a:ea typeface="Xiomara" panose="03080502040207040304" pitchFamily="66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479808"/>
            <a:ext cx="3775323" cy="3594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3566" y="3789040"/>
            <a:ext cx="4116797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50703" y="2276872"/>
            <a:ext cx="4635120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798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dissolve/>
      </p:transition>
    </mc:Choice>
    <mc:Fallback xmlns="">
      <p:transition spd="slow" advClick="0" advTm="10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710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88640"/>
            <a:ext cx="4320480" cy="2520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Центр патриотического развития</a:t>
            </a:r>
            <a:endParaRPr lang="ru-RU" sz="2800" dirty="0">
              <a:solidFill>
                <a:srgbClr val="002060"/>
              </a:solidFill>
              <a:latin typeface="Xiomara" panose="03080502040207040304" pitchFamily="66" charset="0"/>
              <a:ea typeface="Xiomara" panose="03080502040207040304" pitchFamily="66" charset="0"/>
            </a:endParaRPr>
          </a:p>
          <a:p>
            <a:pPr algn="ctr"/>
            <a:r>
              <a:rPr lang="ru-RU" dirty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 </a:t>
            </a:r>
            <a:r>
              <a:rPr lang="ru-RU" sz="2400" dirty="0" smtClean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Здравствуй </a:t>
            </a:r>
            <a:r>
              <a:rPr lang="ru-RU" sz="2400" dirty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Родина моя!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Очень </a:t>
            </a:r>
            <a:r>
              <a:rPr lang="ru-RU" sz="2400" dirty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я люблю тебя</a:t>
            </a:r>
          </a:p>
          <a:p>
            <a:pPr algn="ctr"/>
            <a:r>
              <a:rPr lang="ru-RU" dirty="0">
                <a:solidFill>
                  <a:srgbClr val="7030A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                 </a:t>
            </a:r>
            <a:endParaRPr lang="ru-RU" sz="1000" dirty="0">
              <a:solidFill>
                <a:srgbClr val="000000"/>
              </a:solidFill>
              <a:latin typeface="Xiomara" panose="03080502040207040304" pitchFamily="66" charset="0"/>
              <a:ea typeface="Xiomara" panose="030805020402070403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795" y="2488813"/>
            <a:ext cx="3823929" cy="2867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2488813"/>
            <a:ext cx="4289370" cy="2922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76056" y="188639"/>
            <a:ext cx="3672408" cy="23001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Центр </a:t>
            </a:r>
            <a:r>
              <a:rPr lang="ru-RU" sz="2800" b="1" dirty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развития </a:t>
            </a:r>
            <a:r>
              <a:rPr lang="ru-RU" sz="2800" b="1" dirty="0" smtClean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речи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Здесь </a:t>
            </a:r>
            <a:r>
              <a:rPr lang="ru-RU" sz="2000" dirty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мы будем заниматься</a:t>
            </a:r>
            <a:r>
              <a:rPr lang="ru-RU" sz="2000" dirty="0" smtClean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,</a:t>
            </a:r>
            <a:endParaRPr lang="ru-RU" sz="2000" dirty="0">
              <a:solidFill>
                <a:srgbClr val="002060"/>
              </a:solidFill>
              <a:latin typeface="Xiomara" panose="03080502040207040304" pitchFamily="66" charset="0"/>
              <a:ea typeface="Xiomara" panose="03080502040207040304" pitchFamily="66" charset="0"/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Не </a:t>
            </a:r>
            <a:r>
              <a:rPr lang="ru-RU" sz="2000" dirty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играть, не баловаться</a:t>
            </a:r>
            <a:r>
              <a:rPr lang="ru-RU" sz="2000" dirty="0" smtClean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.</a:t>
            </a:r>
            <a:endParaRPr lang="ru-RU" sz="2000" dirty="0">
              <a:solidFill>
                <a:srgbClr val="002060"/>
              </a:solidFill>
              <a:latin typeface="Xiomara" panose="03080502040207040304" pitchFamily="66" charset="0"/>
              <a:ea typeface="Xiomara" panose="03080502040207040304" pitchFamily="66" charset="0"/>
            </a:endParaRP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Будем азбуку учить</a:t>
            </a:r>
            <a:r>
              <a:rPr lang="ru-RU" sz="2000" dirty="0" smtClean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,</a:t>
            </a:r>
            <a:endParaRPr lang="ru-RU" sz="2000" dirty="0">
              <a:solidFill>
                <a:srgbClr val="002060"/>
              </a:solidFill>
              <a:latin typeface="Xiomara" panose="03080502040207040304" pitchFamily="66" charset="0"/>
              <a:ea typeface="Xiomara" panose="03080502040207040304" pitchFamily="66" charset="0"/>
            </a:endParaRP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Звуки точно говорить.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986" y="4365104"/>
            <a:ext cx="2826060" cy="269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867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:checker/>
      </p:transition>
    </mc:Choice>
    <mc:Fallback xmlns="">
      <p:transition spd="slow" advClick="0" advTm="10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35896" y="1060376"/>
            <a:ext cx="2880320" cy="1288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rgbClr val="002060"/>
              </a:solidFill>
              <a:latin typeface="Xiomara" panose="03080502040207040304" pitchFamily="66" charset="0"/>
              <a:ea typeface="Xiomara" panose="030805020402070403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60648"/>
            <a:ext cx="3816424" cy="2160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Центр науки и природы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За изменениями в природе активно наблюдать;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Осадки, ветер, солнце можно отмечать.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708920"/>
            <a:ext cx="4032448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0763" y="2736609"/>
            <a:ext cx="3995529" cy="2996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16016" y="404664"/>
            <a:ext cx="3820276" cy="18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Центр безопасности ребенка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Детям знать положено правила дорожные.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196" y="4427291"/>
            <a:ext cx="2743608" cy="2611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839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:randomBar dir="vert"/>
      </p:transition>
    </mc:Choice>
    <mc:Fallback xmlns="">
      <p:transition spd="slow" advClick="0" advTm="1000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116632"/>
            <a:ext cx="7848872" cy="24738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Центр музыкально-театрализованной деятельности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Артистов нам не занимать</a:t>
            </a:r>
            <a:r>
              <a:rPr lang="ru-RU" sz="2400" dirty="0" smtClean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,</a:t>
            </a:r>
            <a:endParaRPr lang="ru-RU" sz="2400" dirty="0">
              <a:solidFill>
                <a:srgbClr val="002060"/>
              </a:solidFill>
              <a:latin typeface="Xiomara" panose="03080502040207040304" pitchFamily="66" charset="0"/>
              <a:ea typeface="Xiomara" panose="03080502040207040304" pitchFamily="66" charset="0"/>
            </a:endParaRPr>
          </a:p>
          <a:p>
            <a:pPr algn="ctr"/>
            <a:r>
              <a:rPr lang="ru-RU" sz="2400" dirty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Умеем петь и танцевать</a:t>
            </a:r>
            <a:r>
              <a:rPr lang="ru-RU" sz="2400" dirty="0" smtClean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,</a:t>
            </a:r>
            <a:endParaRPr lang="ru-RU" sz="2400" dirty="0">
              <a:solidFill>
                <a:srgbClr val="002060"/>
              </a:solidFill>
              <a:latin typeface="Xiomara" panose="03080502040207040304" pitchFamily="66" charset="0"/>
              <a:ea typeface="Xiomara" panose="03080502040207040304" pitchFamily="66" charset="0"/>
            </a:endParaRPr>
          </a:p>
          <a:p>
            <a:pPr algn="ctr"/>
            <a:r>
              <a:rPr lang="ru-RU" sz="2400" dirty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Роли разные играем</a:t>
            </a:r>
            <a:r>
              <a:rPr lang="ru-RU" sz="2400" dirty="0" smtClean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,</a:t>
            </a:r>
            <a:endParaRPr lang="ru-RU" sz="2400" dirty="0">
              <a:solidFill>
                <a:srgbClr val="002060"/>
              </a:solidFill>
              <a:latin typeface="Xiomara" panose="03080502040207040304" pitchFamily="66" charset="0"/>
              <a:ea typeface="Xiomara" panose="03080502040207040304" pitchFamily="66" charset="0"/>
            </a:endParaRPr>
          </a:p>
          <a:p>
            <a:pPr algn="ctr"/>
            <a:r>
              <a:rPr lang="ru-RU" sz="2400" dirty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В тексте слов не забываем!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7185" y="2590442"/>
            <a:ext cx="2897832" cy="3983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2708920"/>
            <a:ext cx="5153472" cy="3865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228183" y="260648"/>
            <a:ext cx="2915816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407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:circle/>
      </p:transition>
    </mc:Choice>
    <mc:Fallback xmlns="">
      <p:transition spd="slow" advClick="0" advTm="1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332656"/>
            <a:ext cx="7267939" cy="18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Центр сюжетно-ролевых игр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         Играя</a:t>
            </a:r>
            <a:r>
              <a:rPr lang="ru-RU" sz="2400" dirty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, мы учимся</a:t>
            </a:r>
            <a:r>
              <a:rPr lang="ru-RU" sz="2400" dirty="0" smtClean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,</a:t>
            </a:r>
            <a:endParaRPr lang="ru-RU" sz="2400" dirty="0">
              <a:solidFill>
                <a:srgbClr val="002060"/>
              </a:solidFill>
              <a:latin typeface="Xiomara" panose="03080502040207040304" pitchFamily="66" charset="0"/>
              <a:ea typeface="Xiomara" panose="03080502040207040304" pitchFamily="66" charset="0"/>
            </a:endParaRPr>
          </a:p>
          <a:p>
            <a:pPr algn="ctr"/>
            <a:r>
              <a:rPr lang="ru-RU" sz="2400" dirty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         Играя, живем</a:t>
            </a:r>
            <a:r>
              <a:rPr lang="ru-RU" sz="2400" dirty="0" smtClean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,</a:t>
            </a:r>
            <a:endParaRPr lang="ru-RU" sz="2400" dirty="0">
              <a:solidFill>
                <a:srgbClr val="002060"/>
              </a:solidFill>
              <a:latin typeface="Xiomara" panose="03080502040207040304" pitchFamily="66" charset="0"/>
              <a:ea typeface="Xiomara" panose="03080502040207040304" pitchFamily="66" charset="0"/>
            </a:endParaRPr>
          </a:p>
          <a:p>
            <a:pPr algn="ctr"/>
            <a:r>
              <a:rPr lang="ru-RU" sz="2400" dirty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         С игрой </a:t>
            </a:r>
            <a:r>
              <a:rPr lang="ru-RU" sz="2400" dirty="0" smtClean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интересной</a:t>
            </a:r>
            <a:endParaRPr lang="ru-RU" sz="2400" dirty="0">
              <a:solidFill>
                <a:srgbClr val="002060"/>
              </a:solidFill>
              <a:latin typeface="Xiomara" panose="03080502040207040304" pitchFamily="66" charset="0"/>
              <a:ea typeface="Xiomara" panose="03080502040207040304" pitchFamily="66" charset="0"/>
            </a:endParaRPr>
          </a:p>
          <a:p>
            <a:pPr algn="ctr"/>
            <a:r>
              <a:rPr lang="ru-RU" sz="2400" dirty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         Мы мир познаем!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276872"/>
            <a:ext cx="5088565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3627" y="3601803"/>
            <a:ext cx="3953339" cy="2965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28184" y="788978"/>
            <a:ext cx="2828596" cy="2640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396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6000">
        <p:circle/>
      </p:transition>
    </mc:Choice>
    <mc:Fallback xmlns="">
      <p:transition spd="slow" advClick="0" advTm="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116632"/>
            <a:ext cx="7992888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Режимные моменты</a:t>
            </a:r>
            <a:endParaRPr lang="ru-RU" sz="6000" dirty="0">
              <a:solidFill>
                <a:srgbClr val="002060"/>
              </a:solidFill>
              <a:latin typeface="Xiomara" panose="03080502040207040304" pitchFamily="66" charset="0"/>
              <a:ea typeface="Xiomara" panose="03080502040207040304" pitchFamily="66" charset="0"/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35240" y="1986064"/>
            <a:ext cx="3166153" cy="2163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4089" y="1094178"/>
            <a:ext cx="2764971" cy="1926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23928" y="3543232"/>
            <a:ext cx="2623457" cy="1981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96136" y="4509120"/>
            <a:ext cx="3058887" cy="2030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14264" y="1093299"/>
            <a:ext cx="3410671" cy="2208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089" y="3861048"/>
            <a:ext cx="3330063" cy="3170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14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:pull/>
      </p:transition>
    </mc:Choice>
    <mc:Fallback xmlns="">
      <p:transition spd="slow" advClick="0" advTm="7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16632"/>
            <a:ext cx="8496944" cy="1656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Много праздников на свете,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Всех не сосчитать!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Любят взрослые и дети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Вместе их встречать!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3568" y="1794587"/>
            <a:ext cx="3163635" cy="2836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17444" y="1794587"/>
            <a:ext cx="3312368" cy="2456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43808" y="4308851"/>
            <a:ext cx="4029820" cy="2351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417" y="-204626"/>
            <a:ext cx="2189368" cy="2084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34112" flipH="1">
            <a:off x="6709397" y="4284827"/>
            <a:ext cx="2359559" cy="229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614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switch dir="r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404664"/>
            <a:ext cx="7488832" cy="40324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Вот и все Вам рассказали, что успели, показали!</a:t>
            </a:r>
          </a:p>
          <a:p>
            <a:pPr algn="ctr"/>
            <a:r>
              <a:rPr lang="ru-RU" sz="4400" b="1" dirty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Приходите к нам еще мы Вас встретим горячо.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357" y="3247189"/>
            <a:ext cx="4048301" cy="3859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788023" y="3140968"/>
            <a:ext cx="4065917" cy="385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335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ferris dir="l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116632"/>
            <a:ext cx="7992888" cy="4104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460" b="1" dirty="0" smtClean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Спасибо за внимание!</a:t>
            </a:r>
            <a:endParaRPr lang="ru-RU" sz="10460" b="1" dirty="0">
              <a:solidFill>
                <a:srgbClr val="002060"/>
              </a:solidFill>
              <a:latin typeface="Xiomara" panose="03080502040207040304" pitchFamily="66" charset="0"/>
              <a:ea typeface="Xiomara" panose="03080502040207040304" pitchFamily="66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3748" y="2924944"/>
            <a:ext cx="4428492" cy="4216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170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ripple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188640"/>
            <a:ext cx="7920880" cy="54726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Рады приветствовать вас: </a:t>
            </a:r>
          </a:p>
          <a:p>
            <a:pPr algn="ctr"/>
            <a:endParaRPr lang="ru-RU" sz="2400" dirty="0" smtClean="0">
              <a:solidFill>
                <a:srgbClr val="002060"/>
              </a:solidFill>
              <a:latin typeface="Xiomara" panose="03080502040207040304" pitchFamily="66" charset="0"/>
              <a:ea typeface="Xiomara" panose="03080502040207040304" pitchFamily="66" charset="0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Муниципальное </a:t>
            </a:r>
            <a:r>
              <a:rPr lang="ru-RU" sz="2400" dirty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автономное общеобразовательное учреждение средняя общеобразовательная школа №2 </a:t>
            </a:r>
            <a:r>
              <a:rPr lang="ru-RU" sz="2400" dirty="0" err="1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пгт</a:t>
            </a:r>
            <a:r>
              <a:rPr lang="ru-RU" sz="2400" dirty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 Серышево структурное подразделение детский сад №3</a:t>
            </a:r>
          </a:p>
          <a:p>
            <a:pPr algn="ctr"/>
            <a:endParaRPr lang="ru-RU" sz="2400" dirty="0">
              <a:solidFill>
                <a:srgbClr val="002060"/>
              </a:solidFill>
              <a:latin typeface="Xiomara" panose="03080502040207040304" pitchFamily="66" charset="0"/>
              <a:ea typeface="Xiomara" panose="03080502040207040304" pitchFamily="66" charset="0"/>
            </a:endParaRPr>
          </a:p>
          <a:p>
            <a:pPr algn="ctr"/>
            <a:r>
              <a:rPr lang="ru-RU" sz="2400" dirty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676351 Амурская область, </a:t>
            </a:r>
            <a:r>
              <a:rPr lang="ru-RU" sz="2400" dirty="0" err="1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Серышевский</a:t>
            </a:r>
            <a:r>
              <a:rPr lang="ru-RU" sz="2400" dirty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 район, </a:t>
            </a:r>
            <a:r>
              <a:rPr lang="ru-RU" sz="2400" dirty="0" err="1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пгт</a:t>
            </a:r>
            <a:r>
              <a:rPr lang="ru-RU" sz="2400" dirty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 Серышево, </a:t>
            </a:r>
            <a:r>
              <a:rPr lang="ru-RU" sz="2400" dirty="0" err="1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ул.Чапаева</a:t>
            </a:r>
            <a:r>
              <a:rPr lang="ru-RU" sz="2400" dirty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 д.1, Ковалёва, д.6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Телефон</a:t>
            </a:r>
            <a:endParaRPr lang="ru-RU" sz="2400" dirty="0">
              <a:solidFill>
                <a:srgbClr val="002060"/>
              </a:solidFill>
              <a:latin typeface="Xiomara" panose="03080502040207040304" pitchFamily="66" charset="0"/>
              <a:ea typeface="Xiomara" panose="03080502040207040304" pitchFamily="66" charset="0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(</a:t>
            </a:r>
            <a:r>
              <a:rPr lang="ru-RU" sz="2400" dirty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841642) 23-4-74, </a:t>
            </a:r>
            <a:r>
              <a:rPr lang="ru-RU" sz="2400" dirty="0" smtClean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23-3-26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Сайт</a:t>
            </a:r>
            <a:r>
              <a:rPr lang="ru-RU" sz="2400" dirty="0" smtClean="0"/>
              <a:t>: </a:t>
            </a:r>
            <a:r>
              <a:rPr lang="en-US" sz="2400" u="sng" dirty="0" smtClean="0">
                <a:solidFill>
                  <a:srgbClr val="0000FF"/>
                </a:solidFill>
              </a:rPr>
              <a:t>sad3teremok.nudex.ru</a:t>
            </a:r>
            <a:endParaRPr lang="ru-RU" sz="2400" dirty="0">
              <a:solidFill>
                <a:srgbClr val="002060"/>
              </a:solidFill>
              <a:latin typeface="Xiomara" panose="03080502040207040304" pitchFamily="66" charset="0"/>
              <a:ea typeface="Xiomara" panose="03080502040207040304" pitchFamily="66" charset="0"/>
            </a:endParaRPr>
          </a:p>
          <a:p>
            <a:pPr algn="ctr"/>
            <a:r>
              <a:rPr lang="ru-RU" sz="2400" dirty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Эл. </a:t>
            </a:r>
            <a:r>
              <a:rPr lang="ru-RU" sz="2400" dirty="0" smtClean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Почта: </a:t>
            </a:r>
            <a:r>
              <a:rPr lang="ru-RU" sz="2400" dirty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swetlana.gnat@yandex.ru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866" y="3800283"/>
            <a:ext cx="2414587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2737" y="3456571"/>
            <a:ext cx="2481263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59832" y="5661248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Выполнил воспитатель Бодрая Н.Н.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11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7000">
        <p14:honeycomb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66" y="480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6658" y="4688269"/>
            <a:ext cx="3942184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endParaRPr lang="ru-RU" dirty="0">
              <a:solidFill>
                <a:srgbClr val="002060"/>
              </a:solidFill>
              <a:latin typeface="Xiomara" panose="03080502040207040304" pitchFamily="66" charset="0"/>
              <a:ea typeface="Xiomara" panose="03080502040207040304" pitchFamily="66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04800" y="0"/>
            <a:ext cx="2012950" cy="3600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36482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rgbClr val="08577F"/>
                </a:solidFill>
                <a:effectLst/>
                <a:latin typeface="Arial" pitchFamily="34" charset="0"/>
                <a:cs typeface="Arial" pitchFamily="34" charset="0"/>
                <a:hlinkClick r:id="rId3"/>
              </a:rPr>
              <a:t>  </a:t>
            </a:r>
            <a:r>
              <a:rPr kumimoji="0" lang="ru-RU" altLang="ru-RU" sz="21600" b="0" i="0" u="none" strike="noStrike" cap="none" normalizeH="0" baseline="0" dirty="0" smtClean="0">
                <a:ln>
                  <a:noFill/>
                </a:ln>
                <a:solidFill>
                  <a:srgbClr val="08577F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rgbClr val="08577F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                                  </a:t>
            </a:r>
            <a:endParaRPr kumimoji="0" lang="ru-RU" alt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Гнатышина Светлана Петровна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64617" y="1580675"/>
            <a:ext cx="2506266" cy="26517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66CC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Галочкина Елена Николаевна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95936" y="1484784"/>
            <a:ext cx="2344616" cy="28803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66CC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99792" y="2136339"/>
            <a:ext cx="2664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6658" y="548680"/>
            <a:ext cx="8473813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Административно-управленческий персонал:</a:t>
            </a:r>
            <a:endParaRPr lang="ru-RU" sz="3600" b="1" dirty="0">
              <a:solidFill>
                <a:srgbClr val="002060"/>
              </a:solidFill>
              <a:latin typeface="Xiomara" panose="03080502040207040304" pitchFamily="66" charset="0"/>
              <a:ea typeface="Xiomara" panose="03080502040207040304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4655612"/>
            <a:ext cx="3672408" cy="1149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Старший воспитатель: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Елена Николаевна </a:t>
            </a:r>
            <a:r>
              <a:rPr lang="ru-RU" sz="2400" dirty="0" err="1" smtClean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Галочкина</a:t>
            </a:r>
            <a:endParaRPr lang="ru-RU" sz="2400" dirty="0">
              <a:solidFill>
                <a:srgbClr val="002060"/>
              </a:solidFill>
              <a:latin typeface="Xiomara" panose="03080502040207040304" pitchFamily="66" charset="0"/>
              <a:ea typeface="Xiomara" panose="03080502040207040304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4509120"/>
            <a:ext cx="3564396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Заведующий: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Светлана </a:t>
            </a:r>
            <a:r>
              <a:rPr lang="ru-RU" sz="2400" dirty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П</a:t>
            </a:r>
            <a:r>
              <a:rPr lang="ru-RU" sz="2400" dirty="0" smtClean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етровна </a:t>
            </a:r>
            <a:r>
              <a:rPr lang="ru-RU" sz="2400" dirty="0" err="1" smtClean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Гнатышина</a:t>
            </a:r>
            <a:endParaRPr lang="ru-RU" sz="2400" dirty="0">
              <a:solidFill>
                <a:srgbClr val="002060"/>
              </a:solidFill>
              <a:latin typeface="Xiomara" panose="03080502040207040304" pitchFamily="66" charset="0"/>
              <a:ea typeface="Xiomara" panose="0308050204020704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20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7000">
        <p:split orient="vert"/>
      </p:transition>
    </mc:Choice>
    <mc:Fallback xmlns="">
      <p:transition spd="slow" advClick="0" advTm="7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188641"/>
            <a:ext cx="8568952" cy="6480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Сотрудники группы «</a:t>
            </a:r>
            <a:r>
              <a:rPr lang="ru-RU" sz="4000" b="1" dirty="0" err="1" smtClean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Капитошки</a:t>
            </a:r>
            <a:r>
              <a:rPr lang="ru-RU" sz="4000" b="1" dirty="0" smtClean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»</a:t>
            </a:r>
            <a:endParaRPr lang="ru-RU" sz="4000" b="1" dirty="0">
              <a:solidFill>
                <a:srgbClr val="002060"/>
              </a:solidFill>
              <a:latin typeface="Xiomara" panose="03080502040207040304" pitchFamily="66" charset="0"/>
              <a:ea typeface="Xiomara" panose="03080502040207040304" pitchFamily="66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2640" y="1052736"/>
            <a:ext cx="2331132" cy="30268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66CC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7938" y="1052736"/>
            <a:ext cx="2286000" cy="30617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66CC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2286000" cy="30617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66CC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4230216"/>
            <a:ext cx="2808311" cy="2367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Воспитатель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Наталья Николаевна Бодрая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телефон</a:t>
            </a:r>
            <a:r>
              <a:rPr lang="ru-RU" sz="1400" dirty="0">
                <a:solidFill>
                  <a:schemeClr val="tx1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: </a:t>
            </a:r>
            <a:r>
              <a:rPr lang="ru-RU" sz="1400" dirty="0">
                <a:solidFill>
                  <a:schemeClr val="tx1"/>
                </a:solidFill>
              </a:rPr>
              <a:t>(</a:t>
            </a:r>
            <a:r>
              <a:rPr lang="ru-RU" sz="1400" dirty="0" smtClean="0">
                <a:solidFill>
                  <a:schemeClr val="tx1"/>
                </a:solidFill>
              </a:rPr>
              <a:t>841642) </a:t>
            </a:r>
            <a:r>
              <a:rPr lang="ru-RU" sz="1400" dirty="0">
                <a:solidFill>
                  <a:schemeClr val="tx1"/>
                </a:solidFill>
              </a:rPr>
              <a:t>23-3-26</a:t>
            </a:r>
          </a:p>
          <a:p>
            <a:pPr algn="ctr"/>
            <a:endParaRPr lang="ru-RU" sz="1400" dirty="0" smtClean="0">
              <a:solidFill>
                <a:srgbClr val="002060"/>
              </a:solidFill>
              <a:latin typeface="Xiomara" panose="03080502040207040304" pitchFamily="66" charset="0"/>
              <a:ea typeface="Xiomara" panose="03080502040207040304" pitchFamily="66" charset="0"/>
            </a:endParaRP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Адрес эл. </a:t>
            </a:r>
            <a:r>
              <a:rPr lang="ru-RU" sz="1400" dirty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почты</a:t>
            </a:r>
            <a:r>
              <a:rPr lang="ru-RU" sz="1400" dirty="0" smtClean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:  </a:t>
            </a:r>
            <a:r>
              <a:rPr lang="en-US" sz="1400" dirty="0" smtClean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  <a:hlinkClick r:id="rId6"/>
              </a:rPr>
              <a:t>dasch-00@mail.ru</a:t>
            </a:r>
            <a:r>
              <a:rPr lang="ru-RU" sz="1400" dirty="0" smtClean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 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Педагогический стаж: 13 лет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Образование: высшее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Квалификационная категория: соответствие занимаемой должности</a:t>
            </a:r>
            <a:endParaRPr lang="ru-RU" sz="1400" dirty="0">
              <a:solidFill>
                <a:srgbClr val="002060"/>
              </a:solidFill>
              <a:latin typeface="Xiomara" panose="03080502040207040304" pitchFamily="66" charset="0"/>
              <a:ea typeface="Xiomara" panose="030805020402070403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47864" y="4230216"/>
            <a:ext cx="2808312" cy="2727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Воспитатель 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Светлана </a:t>
            </a:r>
            <a:r>
              <a:rPr lang="ru-RU" sz="1400" dirty="0" err="1" smtClean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Равильевна</a:t>
            </a:r>
            <a:r>
              <a:rPr lang="ru-RU" sz="1400" dirty="0" smtClean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 Осипова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Телефон</a:t>
            </a:r>
            <a:r>
              <a:rPr lang="ru-RU" sz="1400" dirty="0" smtClean="0">
                <a:solidFill>
                  <a:schemeClr val="tx1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:</a:t>
            </a:r>
            <a:r>
              <a:rPr lang="ru-RU" sz="1400" dirty="0" smtClean="0">
                <a:solidFill>
                  <a:schemeClr val="tx1"/>
                </a:solidFill>
              </a:rPr>
              <a:t>(841642</a:t>
            </a:r>
            <a:r>
              <a:rPr lang="ru-RU" sz="1400" dirty="0">
                <a:solidFill>
                  <a:schemeClr val="tx1"/>
                </a:solidFill>
              </a:rPr>
              <a:t>) </a:t>
            </a:r>
            <a:r>
              <a:rPr lang="ru-RU" sz="1400" dirty="0" smtClean="0">
                <a:solidFill>
                  <a:schemeClr val="tx1"/>
                </a:solidFill>
              </a:rPr>
              <a:t>23-3-26</a:t>
            </a:r>
            <a:endParaRPr lang="ru-RU" sz="1400" dirty="0">
              <a:solidFill>
                <a:schemeClr val="tx1"/>
              </a:solidFill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 </a:t>
            </a:r>
            <a:endParaRPr lang="ru-RU" sz="1400" dirty="0" smtClean="0">
              <a:solidFill>
                <a:schemeClr val="tx1"/>
              </a:solidFill>
              <a:latin typeface="Xiomara" panose="03080502040207040304" pitchFamily="66" charset="0"/>
              <a:ea typeface="Xiomara" panose="03080502040207040304" pitchFamily="66" charset="0"/>
            </a:endParaRP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 Адрес </a:t>
            </a:r>
            <a:r>
              <a:rPr lang="ru-RU" sz="1400" dirty="0" smtClean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эл. почты</a:t>
            </a:r>
            <a:r>
              <a:rPr lang="ru-RU" sz="1400" dirty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: </a:t>
            </a:r>
            <a:r>
              <a:rPr lang="en-US" sz="1400" dirty="0" smtClean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  <a:hlinkClick r:id="rId7"/>
              </a:rPr>
              <a:t>svetlana_osipova72@mail.r</a:t>
            </a:r>
            <a:r>
              <a:rPr lang="en-US" sz="1400" dirty="0" smtClean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u</a:t>
            </a:r>
            <a:endParaRPr lang="ru-RU" sz="1400" dirty="0" smtClean="0">
              <a:solidFill>
                <a:srgbClr val="002060"/>
              </a:solidFill>
              <a:latin typeface="Xiomara" panose="03080502040207040304" pitchFamily="66" charset="0"/>
              <a:ea typeface="Xiomara" panose="03080502040207040304" pitchFamily="66" charset="0"/>
            </a:endParaRP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Педагогический стаж:</a:t>
            </a:r>
            <a:r>
              <a:rPr lang="en-US" sz="1400" dirty="0" smtClean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 10 </a:t>
            </a:r>
            <a:r>
              <a:rPr lang="ru-RU" sz="1400" dirty="0" smtClean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лет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Образование: </a:t>
            </a:r>
            <a:r>
              <a:rPr lang="ru-RU" sz="1400" dirty="0" smtClean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средне-специальное</a:t>
            </a:r>
            <a:endParaRPr lang="ru-RU" sz="1400" dirty="0">
              <a:solidFill>
                <a:srgbClr val="002060"/>
              </a:solidFill>
              <a:latin typeface="Xiomara" panose="03080502040207040304" pitchFamily="66" charset="0"/>
              <a:ea typeface="Xiomara" panose="03080502040207040304" pitchFamily="66" charset="0"/>
            </a:endParaRP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Квалификационная категория: соответствие занимаемой должности</a:t>
            </a:r>
          </a:p>
          <a:p>
            <a:pPr algn="ctr"/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522640" y="4230216"/>
            <a:ext cx="2376264" cy="12414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Помощник воспитателя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Светлана Юрьевна </a:t>
            </a:r>
            <a:r>
              <a:rPr lang="ru-RU" sz="1400" dirty="0" smtClean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Панкова</a:t>
            </a:r>
            <a:endParaRPr lang="ru-RU" sz="1400" dirty="0" smtClean="0">
              <a:solidFill>
                <a:srgbClr val="002060"/>
              </a:solidFill>
              <a:latin typeface="Xiomara" panose="03080502040207040304" pitchFamily="66" charset="0"/>
              <a:ea typeface="Xiomara" panose="03080502040207040304" pitchFamily="66" charset="0"/>
            </a:endParaRP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Общий стаж: 10 лет</a:t>
            </a:r>
            <a:endParaRPr lang="ru-RU" sz="1400" dirty="0">
              <a:solidFill>
                <a:srgbClr val="002060"/>
              </a:solidFill>
              <a:latin typeface="Xiomara" panose="03080502040207040304" pitchFamily="66" charset="0"/>
              <a:ea typeface="Xiomara" panose="03080502040207040304" pitchFamily="66" charset="0"/>
            </a:endParaRPr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05139">
            <a:off x="6674094" y="5344320"/>
            <a:ext cx="2012512" cy="1456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486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7000">
        <p:randomBar dir="vert"/>
      </p:transition>
    </mc:Choice>
    <mc:Fallback xmlns="">
      <p:transition spd="slow" advTm="700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0"/>
            <a:ext cx="8208912" cy="29249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Наша группа: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15 детей</a:t>
            </a:r>
            <a:r>
              <a:rPr lang="ru-RU" sz="2800" b="1" dirty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-10 мальчиков и 5 </a:t>
            </a:r>
            <a:r>
              <a:rPr lang="ru-RU" sz="2800" b="1" dirty="0" smtClean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девочек</a:t>
            </a:r>
            <a:endParaRPr lang="ru-RU" sz="2800" b="1" dirty="0" smtClean="0">
              <a:solidFill>
                <a:srgbClr val="002060"/>
              </a:solidFill>
              <a:latin typeface="Xiomara" panose="03080502040207040304" pitchFamily="66" charset="0"/>
              <a:ea typeface="Xiomara" panose="03080502040207040304" pitchFamily="66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16403">
            <a:off x="28098" y="1911527"/>
            <a:ext cx="3219058" cy="3056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61277" flipH="1">
            <a:off x="5652271" y="1579379"/>
            <a:ext cx="3780774" cy="3815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User1\Desktop\Screenshot_20201027_12085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929" y="2261047"/>
            <a:ext cx="3552158" cy="350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18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7000">
        <p14:glitter pattern="hexagon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2492896"/>
            <a:ext cx="7560840" cy="9268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Наша эмблема</a:t>
            </a:r>
            <a:endParaRPr lang="ru-RU" sz="5400" dirty="0">
              <a:solidFill>
                <a:srgbClr val="002060"/>
              </a:solidFill>
              <a:latin typeface="Xiomara" panose="03080502040207040304" pitchFamily="66" charset="0"/>
              <a:ea typeface="Xiomara" panose="03080502040207040304" pitchFamily="66" charset="0"/>
            </a:endParaRPr>
          </a:p>
        </p:txBody>
      </p:sp>
      <p:pic>
        <p:nvPicPr>
          <p:cNvPr id="4" name="Рисунок 3" descr="http://33chita.detkin-club.ru/editor/2020/images/54c20d4cad9844792f66e09cb484ff65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3353" y="3284984"/>
            <a:ext cx="3225285" cy="333082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23528" y="332656"/>
            <a:ext cx="8424936" cy="1944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Наш девиз: </a:t>
            </a:r>
          </a:p>
          <a:p>
            <a:pPr algn="ctr"/>
            <a:r>
              <a:rPr lang="ru-RU" sz="3200" dirty="0" err="1" smtClean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Капитошка</a:t>
            </a:r>
            <a:r>
              <a:rPr lang="ru-RU" sz="3200" dirty="0" smtClean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 </a:t>
            </a:r>
            <a:r>
              <a:rPr lang="ru-RU" sz="3200" dirty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– это </a:t>
            </a:r>
            <a:r>
              <a:rPr lang="ru-RU" sz="3200" dirty="0" smtClean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ты, </a:t>
            </a:r>
            <a:r>
              <a:rPr lang="ru-RU" sz="3200" dirty="0" err="1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к</a:t>
            </a:r>
            <a:r>
              <a:rPr lang="ru-RU" sz="3200" dirty="0" err="1" smtClean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апитошка</a:t>
            </a:r>
            <a:r>
              <a:rPr lang="ru-RU" sz="3200" dirty="0" smtClean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 </a:t>
            </a:r>
            <a:r>
              <a:rPr lang="ru-RU" sz="3200" dirty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– это я</a:t>
            </a:r>
          </a:p>
          <a:p>
            <a:pPr algn="ctr"/>
            <a:r>
              <a:rPr lang="ru-RU" sz="3200" dirty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Вместе дружная семья!</a:t>
            </a:r>
          </a:p>
        </p:txBody>
      </p:sp>
    </p:spTree>
    <p:extLst>
      <p:ext uri="{BB962C8B-B14F-4D97-AF65-F5344CB8AC3E}">
        <p14:creationId xmlns:p14="http://schemas.microsoft.com/office/powerpoint/2010/main" val="88539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7000">
        <p14:ripple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16632"/>
            <a:ext cx="8928992" cy="6408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Образовательная деятельность нашей группы осуществляется по пяти направлениям:</a:t>
            </a:r>
          </a:p>
          <a:p>
            <a:pPr algn="ctr">
              <a:lnSpc>
                <a:spcPct val="150000"/>
              </a:lnSpc>
            </a:pPr>
            <a:endParaRPr lang="ru-RU" sz="1000" b="1" dirty="0" smtClean="0">
              <a:solidFill>
                <a:srgbClr val="002060"/>
              </a:solidFill>
              <a:latin typeface="Xiomara" panose="03080502040207040304" pitchFamily="66" charset="0"/>
              <a:ea typeface="Xiomara" panose="03080502040207040304" pitchFamily="66" charset="0"/>
            </a:endParaRPr>
          </a:p>
          <a:p>
            <a:pPr marL="514350" indent="-514350" algn="ctr">
              <a:lnSpc>
                <a:spcPct val="150000"/>
              </a:lnSpc>
              <a:buAutoNum type="arabicPeriod"/>
            </a:pPr>
            <a:r>
              <a:rPr lang="ru-RU" sz="3200" dirty="0" smtClean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Физическое развитие</a:t>
            </a:r>
          </a:p>
          <a:p>
            <a:pPr marL="514350" indent="-514350" algn="ctr">
              <a:lnSpc>
                <a:spcPct val="150000"/>
              </a:lnSpc>
              <a:buAutoNum type="arabicPeriod"/>
            </a:pPr>
            <a:r>
              <a:rPr lang="ru-RU" sz="3200" dirty="0" smtClean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Речевое развитие</a:t>
            </a:r>
          </a:p>
          <a:p>
            <a:pPr marL="514350" indent="-514350" algn="ctr">
              <a:lnSpc>
                <a:spcPct val="150000"/>
              </a:lnSpc>
              <a:buAutoNum type="arabicPeriod"/>
            </a:pPr>
            <a:r>
              <a:rPr lang="ru-RU" sz="3200" dirty="0" smtClean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Познавательное развитие</a:t>
            </a:r>
          </a:p>
          <a:p>
            <a:pPr marL="514350" indent="-514350" algn="ctr">
              <a:lnSpc>
                <a:spcPct val="150000"/>
              </a:lnSpc>
              <a:buAutoNum type="arabicPeriod"/>
            </a:pPr>
            <a:r>
              <a:rPr lang="ru-RU" sz="3200" dirty="0" smtClean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Социально-коммуникативное развитие</a:t>
            </a:r>
          </a:p>
          <a:p>
            <a:pPr marL="514350" indent="-514350" algn="ctr">
              <a:lnSpc>
                <a:spcPct val="150000"/>
              </a:lnSpc>
              <a:buAutoNum type="arabicPeriod"/>
            </a:pPr>
            <a:r>
              <a:rPr lang="ru-RU" sz="3200" dirty="0" smtClean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Художественно-эстетическое развитие</a:t>
            </a:r>
            <a:endParaRPr lang="ru-RU" sz="3200" dirty="0">
              <a:solidFill>
                <a:srgbClr val="002060"/>
              </a:solidFill>
              <a:latin typeface="Xiomara" panose="03080502040207040304" pitchFamily="66" charset="0"/>
              <a:ea typeface="Xiomara" panose="03080502040207040304" pitchFamily="66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2120280"/>
            <a:ext cx="3018109" cy="2872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300192" y="2133948"/>
            <a:ext cx="2915816" cy="287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493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8000">
        <p:circle/>
      </p:transition>
    </mc:Choice>
    <mc:Fallback xmlns="">
      <p:transition spd="slow" advClick="0" advTm="8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44624"/>
            <a:ext cx="8928992" cy="6552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Приоритетное направление:</a:t>
            </a:r>
          </a:p>
          <a:p>
            <a:pPr algn="ctr"/>
            <a:endParaRPr lang="ru-RU" sz="1000" b="1" dirty="0" smtClean="0">
              <a:solidFill>
                <a:srgbClr val="002060"/>
              </a:solidFill>
              <a:latin typeface="Xiomara" panose="03080502040207040304" pitchFamily="66" charset="0"/>
              <a:ea typeface="Xiomara" panose="03080502040207040304" pitchFamily="66" charset="0"/>
            </a:endParaRP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	</a:t>
            </a:r>
            <a:r>
              <a:rPr lang="ru-RU" sz="1600" dirty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охрана жизни, укрепление физического и психического здоровья воспитанников;</a:t>
            </a:r>
          </a:p>
          <a:p>
            <a:pPr algn="just"/>
            <a:endParaRPr lang="ru-RU" sz="1600" dirty="0">
              <a:solidFill>
                <a:srgbClr val="002060"/>
              </a:solidFill>
              <a:latin typeface="Xiomara" panose="03080502040207040304" pitchFamily="66" charset="0"/>
              <a:ea typeface="Xiomara" panose="03080502040207040304" pitchFamily="66" charset="0"/>
            </a:endParaRP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	создание </a:t>
            </a:r>
            <a:r>
              <a:rPr lang="ru-RU" sz="1600" dirty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атмосферы эмоционального комфорта, условий для самовыражения и саморазвития;</a:t>
            </a:r>
          </a:p>
          <a:p>
            <a:pPr algn="just"/>
            <a:endParaRPr lang="ru-RU" sz="1600" dirty="0">
              <a:solidFill>
                <a:srgbClr val="002060"/>
              </a:solidFill>
              <a:latin typeface="Xiomara" panose="03080502040207040304" pitchFamily="66" charset="0"/>
              <a:ea typeface="Xiomara" panose="03080502040207040304" pitchFamily="66" charset="0"/>
            </a:endParaRP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	обеспечение </a:t>
            </a:r>
            <a:r>
              <a:rPr lang="ru-RU" sz="1600" dirty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познавательного, речевого, социально-коммуникативного, художественно-эстетического и физического развития детей;</a:t>
            </a:r>
          </a:p>
          <a:p>
            <a:pPr algn="just"/>
            <a:endParaRPr lang="ru-RU" sz="1600" dirty="0">
              <a:solidFill>
                <a:srgbClr val="002060"/>
              </a:solidFill>
              <a:latin typeface="Xiomara" panose="03080502040207040304" pitchFamily="66" charset="0"/>
              <a:ea typeface="Xiomara" panose="03080502040207040304" pitchFamily="66" charset="0"/>
            </a:endParaRP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	осуществление </a:t>
            </a:r>
            <a:r>
              <a:rPr lang="ru-RU" sz="1600" dirty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необходимой коррекции недостатков в физическом и психическом развитии детей;</a:t>
            </a:r>
          </a:p>
          <a:p>
            <a:pPr algn="just"/>
            <a:endParaRPr lang="ru-RU" sz="1600" dirty="0">
              <a:solidFill>
                <a:srgbClr val="002060"/>
              </a:solidFill>
              <a:latin typeface="Xiomara" panose="03080502040207040304" pitchFamily="66" charset="0"/>
              <a:ea typeface="Xiomara" panose="03080502040207040304" pitchFamily="66" charset="0"/>
            </a:endParaRP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	воспитание </a:t>
            </a:r>
            <a:r>
              <a:rPr lang="ru-RU" sz="1600" dirty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гражданственности, уважения к правам человека, любви к окружающей природе, родине, семье;</a:t>
            </a:r>
          </a:p>
          <a:p>
            <a:pPr algn="just"/>
            <a:endParaRPr lang="ru-RU" sz="1600" dirty="0">
              <a:solidFill>
                <a:srgbClr val="002060"/>
              </a:solidFill>
              <a:latin typeface="Xiomara" panose="03080502040207040304" pitchFamily="66" charset="0"/>
              <a:ea typeface="Xiomara" panose="03080502040207040304" pitchFamily="66" charset="0"/>
            </a:endParaRP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	взаимодействие </a:t>
            </a:r>
            <a:r>
              <a:rPr lang="ru-RU" sz="1600" dirty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с участниками образовательных отношений с целью всестороннего развития воспитанников;</a:t>
            </a:r>
          </a:p>
          <a:p>
            <a:pPr algn="just"/>
            <a:endParaRPr lang="ru-RU" sz="1600" dirty="0">
              <a:solidFill>
                <a:srgbClr val="002060"/>
              </a:solidFill>
              <a:latin typeface="Xiomara" panose="03080502040207040304" pitchFamily="66" charset="0"/>
              <a:ea typeface="Xiomara" panose="03080502040207040304" pitchFamily="66" charset="0"/>
            </a:endParaRP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	формирование </a:t>
            </a:r>
            <a:r>
              <a:rPr lang="ru-RU" sz="1600" dirty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и развитие эмоциональной отзывчивости, способности к сопереживанию, гуманности поступков;</a:t>
            </a:r>
          </a:p>
          <a:p>
            <a:pPr algn="just"/>
            <a:endParaRPr lang="ru-RU" sz="1600" dirty="0">
              <a:solidFill>
                <a:srgbClr val="002060"/>
              </a:solidFill>
              <a:latin typeface="Xiomara" panose="03080502040207040304" pitchFamily="66" charset="0"/>
              <a:ea typeface="Xiomara" panose="03080502040207040304" pitchFamily="66" charset="0"/>
            </a:endParaRP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	развитие </a:t>
            </a:r>
            <a:r>
              <a:rPr lang="ru-RU" sz="1600" dirty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познавательной активности, умственных способностей и речи;</a:t>
            </a:r>
          </a:p>
          <a:p>
            <a:pPr algn="just"/>
            <a:endParaRPr lang="ru-RU" sz="1600" dirty="0">
              <a:solidFill>
                <a:srgbClr val="002060"/>
              </a:solidFill>
              <a:latin typeface="Xiomara" panose="03080502040207040304" pitchFamily="66" charset="0"/>
              <a:ea typeface="Xiomara" panose="03080502040207040304" pitchFamily="66" charset="0"/>
            </a:endParaRP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	побуждение </a:t>
            </a:r>
            <a:r>
              <a:rPr lang="ru-RU" sz="1600" dirty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к творческой активности, стимулирование воображения.</a:t>
            </a:r>
            <a:endParaRPr lang="ru-RU" dirty="0">
              <a:solidFill>
                <a:srgbClr val="002060"/>
              </a:solidFill>
              <a:latin typeface="Xiomara" panose="03080502040207040304" pitchFamily="66" charset="0"/>
              <a:ea typeface="Xiomara" panose="0308050204020704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3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:wheel spokes="1"/>
      </p:transition>
    </mc:Choice>
    <mc:Fallback xmlns="">
      <p:transition spd="slow" advClick="0" advTm="10000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188640"/>
            <a:ext cx="8280920" cy="2376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Наша группа - просто класс!</a:t>
            </a:r>
          </a:p>
          <a:p>
            <a:pPr algn="ctr"/>
            <a:r>
              <a:rPr lang="ru-RU" sz="3600" dirty="0" smtClean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Очень здорово у нас!</a:t>
            </a:r>
          </a:p>
          <a:p>
            <a:pPr algn="ctr"/>
            <a:r>
              <a:rPr lang="ru-RU" sz="3600" dirty="0" smtClean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Заходите в гости к нам!</a:t>
            </a:r>
          </a:p>
          <a:p>
            <a:pPr algn="ctr"/>
            <a:r>
              <a:rPr lang="ru-RU" sz="3600" dirty="0" smtClean="0">
                <a:solidFill>
                  <a:srgbClr val="002060"/>
                </a:solidFill>
                <a:latin typeface="Xiomara" panose="03080502040207040304" pitchFamily="66" charset="0"/>
                <a:ea typeface="Xiomara" panose="03080502040207040304" pitchFamily="66" charset="0"/>
              </a:rPr>
              <a:t>Обо всем расскажем Вам!</a:t>
            </a:r>
            <a:endParaRPr lang="ru-RU" sz="3600" dirty="0">
              <a:solidFill>
                <a:srgbClr val="002060"/>
              </a:solidFill>
              <a:latin typeface="Xiomara" panose="03080502040207040304" pitchFamily="66" charset="0"/>
              <a:ea typeface="Xiomara" panose="03080502040207040304" pitchFamily="66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91680" y="2564904"/>
            <a:ext cx="5904656" cy="3908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220283"/>
            <a:ext cx="2412924" cy="2296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804248" y="152259"/>
            <a:ext cx="2465908" cy="229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212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:wipe/>
      </p:transition>
    </mc:Choice>
    <mc:Fallback xmlns="">
      <p:transition spd="slow" advClick="0" advTm="7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428</Words>
  <Application>Microsoft Office PowerPoint</Application>
  <PresentationFormat>Экран (4:3)</PresentationFormat>
  <Paragraphs>121</Paragraphs>
  <Slides>19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User1</cp:lastModifiedBy>
  <cp:revision>45</cp:revision>
  <dcterms:created xsi:type="dcterms:W3CDTF">2020-10-17T04:35:12Z</dcterms:created>
  <dcterms:modified xsi:type="dcterms:W3CDTF">2020-10-27T03:13:40Z</dcterms:modified>
</cp:coreProperties>
</file>