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4" r:id="rId6"/>
    <p:sldId id="273" r:id="rId7"/>
    <p:sldId id="282" r:id="rId8"/>
    <p:sldId id="283" r:id="rId9"/>
    <p:sldId id="275" r:id="rId10"/>
    <p:sldId id="278" r:id="rId11"/>
    <p:sldId id="28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29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762" y="-102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pPr/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9181" y="1727664"/>
            <a:ext cx="6793680" cy="3471469"/>
          </a:xfrm>
          <a:noFill/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</a:pPr>
            <a:r>
              <a:rPr lang="ru-RU" sz="1600" dirty="0"/>
              <a:t> Музей Боевой славы был создан при Керченской школе №21  и открыт в 1965 году к 20-летию Победы. Муниципальное бюджетное общеобразовательное учреждение  </a:t>
            </a:r>
            <a:r>
              <a:rPr lang="ru-RU" sz="1600" dirty="0" err="1"/>
              <a:t>г.Керчи</a:t>
            </a:r>
            <a:r>
              <a:rPr lang="ru-RU" sz="1600" dirty="0"/>
              <a:t> РК «Школа №10» в 2011 году после закрытия Школы №21 стало правопреемником этого музея.</a:t>
            </a:r>
          </a:p>
          <a:p>
            <a:pPr algn="l">
              <a:spcBef>
                <a:spcPts val="0"/>
              </a:spcBef>
            </a:pPr>
            <a:r>
              <a:rPr lang="ru-RU" sz="1600" dirty="0"/>
              <a:t>     Музей создан силами учащихся, </a:t>
            </a:r>
            <a:r>
              <a:rPr lang="ru-RU" sz="1600" dirty="0" smtClean="0"/>
              <a:t>учителей, родителей </a:t>
            </a:r>
            <a:r>
              <a:rPr lang="ru-RU" sz="1600" dirty="0"/>
              <a:t>под руководством учителя-краеведа, почетного жителя г.Керчи </a:t>
            </a:r>
            <a:r>
              <a:rPr lang="ru-RU" sz="1600" dirty="0" err="1"/>
              <a:t>Тарбаева</a:t>
            </a:r>
            <a:r>
              <a:rPr lang="ru-RU" sz="1600" dirty="0"/>
              <a:t>  Василия Семеновича и педагога-организатора </a:t>
            </a:r>
            <a:r>
              <a:rPr lang="ru-RU" sz="1600" dirty="0" err="1"/>
              <a:t>Ходус</a:t>
            </a:r>
            <a:r>
              <a:rPr lang="ru-RU" sz="1600" dirty="0"/>
              <a:t> Лидии Константиновны.   </a:t>
            </a:r>
            <a:endParaRPr lang="ru-RU" sz="1600" dirty="0" smtClean="0"/>
          </a:p>
          <a:p>
            <a:pPr algn="l">
              <a:spcBef>
                <a:spcPts val="0"/>
              </a:spcBef>
            </a:pPr>
            <a:r>
              <a:rPr lang="ru-RU" sz="1600" dirty="0" smtClean="0"/>
              <a:t>Тема </a:t>
            </a:r>
            <a:r>
              <a:rPr lang="ru-RU" sz="1600" dirty="0"/>
              <a:t>музея – история высадки Северо-восточного десанта в ночь со 2 на 3 ноября 1943 года и начало освободительных боев за Керчь. </a:t>
            </a:r>
          </a:p>
          <a:p>
            <a:pPr algn="l">
              <a:spcBef>
                <a:spcPts val="0"/>
              </a:spcBef>
            </a:pPr>
            <a:r>
              <a:rPr lang="ru-RU" sz="1600" dirty="0"/>
              <a:t>    Музей создавался на основе воспоминаний участников боев за Керчь. В музее собрано много экспонатов как основного, так и вспомогательного фондов. В нем хранятся около 3 тысяч писем, фотографий, </a:t>
            </a:r>
            <a:r>
              <a:rPr lang="ru-RU" sz="1600" dirty="0" smtClean="0"/>
              <a:t>вырезок </a:t>
            </a:r>
            <a:r>
              <a:rPr lang="ru-RU" sz="1600" dirty="0"/>
              <a:t>из старых газет со статьями, посвященными истории Великой Отечественной войны, Великой Победе.</a:t>
            </a:r>
          </a:p>
          <a:p>
            <a:pPr algn="l">
              <a:spcBef>
                <a:spcPts val="0"/>
              </a:spcBef>
            </a:pPr>
            <a:r>
              <a:rPr lang="ru-RU" sz="1600" dirty="0" smtClean="0"/>
              <a:t>  Звание </a:t>
            </a:r>
            <a:r>
              <a:rPr lang="ru-RU" sz="1600" dirty="0"/>
              <a:t>«Школьный музей» было присвоено 15 октября 1979 года приказом Министерства Просвещения УССР №287.</a:t>
            </a:r>
          </a:p>
          <a:p>
            <a:pPr algn="l"/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1940" y="394656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Республика Крым, город Керчь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92119" y="262327"/>
            <a:ext cx="766746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Музей Боевой славы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1940" y="1727664"/>
            <a:ext cx="3928110" cy="4186643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 </a:t>
            </a:r>
          </a:p>
          <a:p>
            <a:pPr algn="ctr"/>
            <a:r>
              <a:rPr lang="ru-RU" dirty="0"/>
              <a:t>Школьного музея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2119" y="820624"/>
            <a:ext cx="7667467" cy="44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</a:rPr>
              <a:t>Муниципальное бюджетное общеобразовательное учреждение города Керчи Республики Крым «Школа №10»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" y="491144"/>
            <a:ext cx="330939" cy="57635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DE9FD710-B984-46EE-B871-00095615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8" y="1644640"/>
            <a:ext cx="4410911" cy="426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48BA19D-FCC5-304F-A43C-D8454715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0785" cy="68663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420EE29-0676-6B4B-889E-49349882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DB5A3E78-6E55-1B40-99AF-BBD9005CC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15950" cy="68663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CE3D38B2-ED6F-784F-A43A-62A16AC8C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00784" cy="68663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D05BE8A9-EEFD-FC49-88E8-C65DE3605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840150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93EC35-75C5-FA46-B817-4325E96F3B16}"/>
              </a:ext>
            </a:extLst>
          </p:cNvPr>
          <p:cNvSpPr/>
          <p:nvPr/>
        </p:nvSpPr>
        <p:spPr>
          <a:xfrm>
            <a:off x="939567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792171" y="353887"/>
            <a:ext cx="6008493" cy="7859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/>
              <a:t>     Их </a:t>
            </a:r>
            <a:r>
              <a:rPr lang="ru-RU" sz="2000" b="1" dirty="0"/>
              <a:t>именами названы улицы города-героя Керчи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26FB97A-44E8-4CC3-9165-A2542F103EBB}"/>
              </a:ext>
            </a:extLst>
          </p:cNvPr>
          <p:cNvSpPr/>
          <p:nvPr/>
        </p:nvSpPr>
        <p:spPr>
          <a:xfrm>
            <a:off x="6701245" y="1776549"/>
            <a:ext cx="52643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Поисковая работа продолжается и сейчас. 16 </a:t>
            </a:r>
            <a:r>
              <a:rPr lang="ru-RU" altLang="ru-RU" b="1" dirty="0"/>
              <a:t>мая 2017 года школа  встречала делегацию из Дагестана – родственников, односельчан Героя Советского Союза Курбанова </a:t>
            </a:r>
            <a:r>
              <a:rPr lang="ru-RU" altLang="ru-RU" b="1" dirty="0" err="1"/>
              <a:t>Сумена</a:t>
            </a:r>
            <a:r>
              <a:rPr lang="ru-RU" altLang="ru-RU" b="1" dirty="0"/>
              <a:t> </a:t>
            </a:r>
            <a:r>
              <a:rPr lang="ru-RU" altLang="ru-RU" b="1" dirty="0" err="1"/>
              <a:t>Курбановича</a:t>
            </a:r>
            <a:r>
              <a:rPr lang="ru-RU" altLang="ru-RU" b="1" dirty="0"/>
              <a:t> ( с. </a:t>
            </a:r>
            <a:r>
              <a:rPr lang="ru-RU" altLang="ru-RU" b="1" dirty="0" err="1"/>
              <a:t>Муги</a:t>
            </a:r>
            <a:r>
              <a:rPr lang="ru-RU" altLang="ru-RU" b="1" dirty="0"/>
              <a:t> </a:t>
            </a:r>
            <a:r>
              <a:rPr lang="ru-RU" altLang="ru-RU" b="1" dirty="0" err="1"/>
              <a:t>Акушинский</a:t>
            </a:r>
            <a:r>
              <a:rPr lang="ru-RU" altLang="ru-RU" b="1" dirty="0"/>
              <a:t> район),  участника северо-восточного десанта.  Во время боя  в п. Маяк он подорвал вражеский дзот. В декабре 1943 года пропал </a:t>
            </a:r>
            <a:r>
              <a:rPr lang="ru-RU" altLang="ru-RU" b="1" dirty="0" smtClean="0"/>
              <a:t>без вести</a:t>
            </a:r>
            <a:r>
              <a:rPr lang="ru-RU" altLang="ru-RU" b="1" dirty="0"/>
              <a:t>. Указом Президиума  Верховного Совета СССР от 16 мая 1944 года </a:t>
            </a:r>
            <a:r>
              <a:rPr lang="ru-RU" altLang="ru-RU" b="1" dirty="0" err="1"/>
              <a:t>Сумен</a:t>
            </a:r>
            <a:r>
              <a:rPr lang="ru-RU" altLang="ru-RU" b="1" dirty="0"/>
              <a:t> Курбанов посмертно удостоен звания Героя Советского Союза.</a:t>
            </a:r>
            <a:endParaRPr lang="ru-RU" b="1" dirty="0"/>
          </a:p>
        </p:txBody>
      </p:sp>
      <p:pic>
        <p:nvPicPr>
          <p:cNvPr id="11" name="Picture 9" descr="20170516_112422">
            <a:extLst>
              <a:ext uri="{FF2B5EF4-FFF2-40B4-BE49-F238E27FC236}">
                <a16:creationId xmlns="" xmlns:a16="http://schemas.microsoft.com/office/drawing/2014/main" id="{1C54F8F7-0FC5-4A38-B6CF-16269168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" y="0"/>
            <a:ext cx="3479800" cy="303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="" xmlns:a16="http://schemas.microsoft.com/office/drawing/2014/main" id="{C8E9272D-7012-4922-9FFA-D6810A22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036698"/>
            <a:ext cx="3429661" cy="375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5CC335A0-9E0D-4AF6-8B78-BA02D07B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54" y="3650327"/>
            <a:ext cx="3272568" cy="295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="" xmlns:a16="http://schemas.microsoft.com/office/drawing/2014/main" id="{09A254E6-2474-4CA4-A103-C544E02E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93" y="623803"/>
            <a:ext cx="2269264" cy="30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1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D82E0FD-BD28-CE4F-8D79-5DDDB50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1BE6D30A-272A-094B-95AB-AF38551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06CB5A5-3555-824C-A106-D37EAFD56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8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D52397E-EC2D-A04D-B333-35E54FF69B43}"/>
              </a:ext>
            </a:extLst>
          </p:cNvPr>
          <p:cNvSpPr/>
          <p:nvPr/>
        </p:nvSpPr>
        <p:spPr>
          <a:xfrm>
            <a:off x="905510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911432" y="170368"/>
            <a:ext cx="6008493" cy="27406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/>
              <a:t>Их именами названы улицы города-героя Керчи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/>
              <a:t>Обучающиеся школы проводят экскурсии для учащихся школы, ветеранов, гостей города. Очень важно, чтобы дело, начатое 56 лет назад, продолжалось. И память о погибших героях, жила.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81E31134-9920-4DC4-9285-96E0A20B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3" y="170368"/>
            <a:ext cx="454654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0DDF99AC-7548-4EDA-83B0-E9640A6F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93" y="3050093"/>
            <a:ext cx="424815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109_0137">
            <a:extLst>
              <a:ext uri="{FF2B5EF4-FFF2-40B4-BE49-F238E27FC236}">
                <a16:creationId xmlns="" xmlns:a16="http://schemas.microsoft.com/office/drawing/2014/main" id="{414243E8-5B3C-42D5-8FB2-AF3E81C8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79" y="4025555"/>
            <a:ext cx="355123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Содержимое 4">
            <a:extLst>
              <a:ext uri="{FF2B5EF4-FFF2-40B4-BE49-F238E27FC236}">
                <a16:creationId xmlns="" xmlns:a16="http://schemas.microsoft.com/office/drawing/2014/main" id="{90280CA2-14D0-4BCF-9DA1-B4B8F1D90D28}"/>
              </a:ext>
            </a:extLst>
          </p:cNvPr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84" y="3376107"/>
            <a:ext cx="45005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2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баннер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156019" y="1300294"/>
            <a:ext cx="6008493" cy="35340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dirty="0"/>
              <a:t> Триста двадцать военных дней и ночей город-герой Керчь был фронтовым городом. 146 человек удостоены звания Героя Советского Союза в боях за Керчь. Многим это звание присвоено посмертно. Двадцать одна воинская часть удостоена почетного наименования «Керченская».  В городе есть улицы генерала Петрова, Кулакова, </a:t>
            </a:r>
            <a:r>
              <a:rPr lang="ru-RU" sz="1600" dirty="0" err="1"/>
              <a:t>Доева</a:t>
            </a:r>
            <a:r>
              <a:rPr lang="ru-RU" sz="1600" dirty="0"/>
              <a:t>, </a:t>
            </a:r>
            <a:r>
              <a:rPr lang="ru-RU" sz="1600" dirty="0" err="1"/>
              <a:t>Собина</a:t>
            </a:r>
            <a:r>
              <a:rPr lang="ru-RU" sz="1600" dirty="0"/>
              <a:t>, Еременко, Ж.Рудневой, Пушкаренко, </a:t>
            </a:r>
            <a:r>
              <a:rPr lang="ru-RU" sz="1600" dirty="0" err="1"/>
              <a:t>Рясиной</a:t>
            </a:r>
            <a:r>
              <a:rPr lang="ru-RU" sz="1600" dirty="0"/>
              <a:t>, Алиева, Кокорина, </a:t>
            </a:r>
            <a:r>
              <a:rPr lang="ru-RU" sz="1600" dirty="0" err="1"/>
              <a:t>Пошивальникова</a:t>
            </a:r>
            <a:r>
              <a:rPr lang="ru-RU" sz="1600" dirty="0"/>
              <a:t>, Сипягина, </a:t>
            </a:r>
            <a:r>
              <a:rPr lang="ru-RU" sz="1600" dirty="0" err="1"/>
              <a:t>Стротейчука</a:t>
            </a:r>
            <a:r>
              <a:rPr lang="ru-RU" sz="1600" dirty="0"/>
              <a:t>, </a:t>
            </a:r>
            <a:r>
              <a:rPr lang="ru-RU" sz="1600" dirty="0" err="1"/>
              <a:t>Марунченко</a:t>
            </a:r>
            <a:r>
              <a:rPr lang="ru-RU" sz="1600" dirty="0" smtClean="0"/>
              <a:t>, </a:t>
            </a:r>
            <a:r>
              <a:rPr lang="ru-RU" sz="1600" dirty="0" err="1" smtClean="0"/>
              <a:t>Тарасенко</a:t>
            </a:r>
            <a:r>
              <a:rPr lang="ru-RU" sz="1600" dirty="0" smtClean="0"/>
              <a:t>, </a:t>
            </a:r>
            <a:r>
              <a:rPr lang="ru-RU" sz="1600" dirty="0" err="1" smtClean="0"/>
              <a:t>Кривуляк</a:t>
            </a:r>
            <a:r>
              <a:rPr lang="ru-RU" sz="1600" dirty="0" smtClean="0"/>
              <a:t>, </a:t>
            </a:r>
            <a:r>
              <a:rPr lang="ru-RU" sz="1600" dirty="0"/>
              <a:t>Костенко, </a:t>
            </a:r>
            <a:r>
              <a:rPr lang="ru-RU" sz="1600" dirty="0" err="1"/>
              <a:t>Бувина</a:t>
            </a:r>
            <a:r>
              <a:rPr lang="ru-RU" sz="1600" dirty="0"/>
              <a:t>, </a:t>
            </a:r>
            <a:r>
              <a:rPr lang="ru-RU" sz="1600" dirty="0" err="1"/>
              <a:t>Сморжевского</a:t>
            </a:r>
            <a:r>
              <a:rPr lang="ru-RU" sz="1600" dirty="0"/>
              <a:t>, Левина и др. Это фамилии героев, </a:t>
            </a:r>
            <a:r>
              <a:rPr lang="ru-RU" sz="1600" dirty="0" smtClean="0"/>
              <a:t>которые проявили мужество, героизм   в </a:t>
            </a:r>
            <a:r>
              <a:rPr lang="ru-RU" sz="1600" dirty="0"/>
              <a:t>боях за Керчь, Крым.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/>
              <a:t>Обучающиеся школы работают над проектом «Их именами названы улицы нашего города», собирая информацию о героях.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28542" y="4834327"/>
            <a:ext cx="1506974" cy="1519861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Место для</a:t>
            </a:r>
          </a:p>
          <a:p>
            <a:pPr algn="ctr"/>
            <a:r>
              <a:rPr lang="ru-RU" sz="1200" dirty="0"/>
              <a:t> </a:t>
            </a:r>
            <a:r>
              <a:rPr lang="en-AU" sz="1200" dirty="0"/>
              <a:t>QR-</a:t>
            </a:r>
            <a:r>
              <a:rPr lang="ru-RU" sz="1200" dirty="0"/>
              <a:t>кода</a:t>
            </a:r>
          </a:p>
          <a:p>
            <a:pPr algn="ctr"/>
            <a:r>
              <a:rPr lang="ru-RU" sz="1200" dirty="0"/>
              <a:t>электронной</a:t>
            </a:r>
          </a:p>
          <a:p>
            <a:pPr algn="ctr"/>
            <a:r>
              <a:rPr lang="ru-RU" sz="1200" dirty="0"/>
              <a:t>выставки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809504" y="313896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/>
              <a:t>Их именами названы улицы города-героя Керчи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E074A98-B917-4255-848E-42D042636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347" y="710443"/>
            <a:ext cx="5595460" cy="429202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B878847-4D48-4697-B7D6-B0350B2E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507" y="4527847"/>
            <a:ext cx="2320120" cy="2059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человек, стена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8E73C3A-BDDE-473F-BF25-BEB60F627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31" y="3137482"/>
            <a:ext cx="3581911" cy="3597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4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9503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B5A6BE0-1139-A243-B568-FA338E889E87}"/>
              </a:ext>
            </a:extLst>
          </p:cNvPr>
          <p:cNvSpPr/>
          <p:nvPr/>
        </p:nvSpPr>
        <p:spPr>
          <a:xfrm>
            <a:off x="1086915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316721" y="503339"/>
            <a:ext cx="6008493" cy="2835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/>
              <a:t> </a:t>
            </a:r>
            <a:r>
              <a:rPr lang="ru-RU" sz="1600" b="1" dirty="0"/>
              <a:t>В ночь на 3 ноября </a:t>
            </a:r>
            <a:r>
              <a:rPr lang="ru-RU" sz="1600" b="1" dirty="0" smtClean="0"/>
              <a:t>1943 </a:t>
            </a:r>
            <a:r>
              <a:rPr lang="ru-RU" sz="1600" b="1" dirty="0"/>
              <a:t>года, когда Огненная земля </a:t>
            </a:r>
            <a:r>
              <a:rPr lang="ru-RU" sz="1600" b="1" dirty="0" err="1"/>
              <a:t>Эльтигена</a:t>
            </a:r>
            <a:r>
              <a:rPr lang="ru-RU" sz="1600" b="1" dirty="0"/>
              <a:t> уже оттянула на себя значительные силы противника, зарево от множества артиллерийских снарядов вспыхнуло северо-восточнее Керчи. В районе </a:t>
            </a:r>
            <a:r>
              <a:rPr lang="ru-RU" sz="1600" b="1" dirty="0" err="1"/>
              <a:t>Глейки</a:t>
            </a:r>
            <a:r>
              <a:rPr lang="ru-RU" sz="1600" b="1" dirty="0"/>
              <a:t>-Жуковка, поселка Маяк начали высадку главные десантные силы. Пролив форсировали 2-я и </a:t>
            </a:r>
            <a:r>
              <a:rPr lang="ru-RU" sz="1600" b="1" dirty="0" smtClean="0"/>
              <a:t>55-я гвардейские </a:t>
            </a:r>
            <a:r>
              <a:rPr lang="ru-RU" sz="1600" b="1" dirty="0"/>
              <a:t>дивизии 56-й армии (командующий – генерал-лейтенант  К.С. Мельник). 56-я армия отсекла у фашистов северо-восточную оконечность Керченского полуострова, создав надежный плацдарм для недалекого уже весеннего наступления 1944 года, которое привело к полному и окончательному освобождению Крыма. </a:t>
            </a:r>
          </a:p>
          <a:p>
            <a:pPr marL="0" indent="0" algn="just">
              <a:buNone/>
            </a:pPr>
            <a:r>
              <a:rPr lang="ru-RU" sz="1600" dirty="0"/>
              <a:t> 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dirty="0"/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307B334D-BE6B-4E53-A3FA-04631BBD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342900"/>
            <a:ext cx="4823859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FECB661-09A4-4B57-B7AA-FE4C21174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001" y="3360598"/>
            <a:ext cx="4567803" cy="31652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9FF536E7-4D9A-4A4F-9303-7B40EA3A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6" y="3636604"/>
            <a:ext cx="521017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99017" y="0"/>
            <a:ext cx="6505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Их именами названы улицы города-героя Керчи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009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49" y="5582960"/>
            <a:ext cx="6072142" cy="108198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491A9D2-A0EB-1649-93B0-09F45813D617}"/>
              </a:ext>
            </a:extLst>
          </p:cNvPr>
          <p:cNvSpPr/>
          <p:nvPr/>
        </p:nvSpPr>
        <p:spPr>
          <a:xfrm>
            <a:off x="977802" y="121848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6709927" y="864066"/>
            <a:ext cx="5167695" cy="40124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/>
              <a:t>    Бойцы  </a:t>
            </a:r>
            <a:r>
              <a:rPr lang="ru-RU" sz="1800" dirty="0"/>
              <a:t>батальона майора Пушкаренко освободили Маяк и повели наступление  на село Баксы у горы </a:t>
            </a:r>
            <a:r>
              <a:rPr lang="ru-RU" sz="1800" dirty="0" err="1"/>
              <a:t>Хрони</a:t>
            </a:r>
            <a:r>
              <a:rPr lang="ru-RU" sz="1800" dirty="0"/>
              <a:t>. За умелое командование  подразделением  и личную храбрость  майору А.П. Пушкаренко присвоено звание Героя Советского Союза.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/>
              <a:t>    На </a:t>
            </a:r>
            <a:r>
              <a:rPr lang="ru-RU" sz="1800" dirty="0"/>
              <a:t>одном из катеров, перевозивших батальон Пушкаренко, был комсомолец  П.Е. Тарасенко. Прокладывая  дорогу огнем, он водрузил знамя  на высоте 69,0 у восточной окраины  поселка Маяк. Ему было присвоено звание Героя Советского Союза.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901783" y="278849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/>
              <a:t>Их именами названы улицы города-героя Керчи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63B0519-A943-42A8-8EF1-FFB0BA8B2D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7328" y="2657313"/>
            <a:ext cx="6179119" cy="316523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другой, множество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D13ADD0-278C-4F82-A84F-AC19C9965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6037" y="916034"/>
            <a:ext cx="5590907" cy="37588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4A881FB-D0C2-4671-97B3-231F403D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32" y="3944522"/>
            <a:ext cx="4254188" cy="2345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7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6EEC90B-F542-A64D-815E-AD8586EDC1A3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747" y="1833126"/>
            <a:ext cx="6041660" cy="3292125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6276688" y="37191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/>
              <a:t>Их именами названы улицы города-героя Керчи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A208440B-E7FA-4C66-8E42-C981ABC4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9" y="342900"/>
            <a:ext cx="4983085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текст, камен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BA43DF3-234E-4DB1-BD53-F262025F2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435" y="2362368"/>
            <a:ext cx="5512526" cy="31652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A9E80571-BE3D-4358-9362-C384E5E9E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591" y="2368898"/>
            <a:ext cx="5812974" cy="3165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6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9" y="3178350"/>
            <a:ext cx="7001542" cy="361429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08E9205-5666-0E4A-A68E-5D43970EF908}"/>
              </a:ext>
            </a:extLst>
          </p:cNvPr>
          <p:cNvSpPr/>
          <p:nvPr/>
        </p:nvSpPr>
        <p:spPr>
          <a:xfrm>
            <a:off x="835686" y="141160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917151" y="13221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/>
              <a:t>Их именами названы улицы города-героя Керчи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937043" y="600891"/>
            <a:ext cx="5718061" cy="35182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   Беззаветное </a:t>
            </a:r>
            <a:r>
              <a:rPr lang="ru-RU" sz="1600" b="1" dirty="0"/>
              <a:t>мужество и отвагу проявил при взятии поселка замполит стрелкового батальона капитан Ш.Ф.Алиев. Ведя за собой атакующую цепь, он погиб в бою.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    Снайпер </a:t>
            </a:r>
            <a:r>
              <a:rPr lang="ru-RU" sz="1600" b="1" dirty="0"/>
              <a:t>старшина Д.Т. Доев в бою за территорию завода Войково уничтожил более 20 гитлеровцев, доведя свой счет до 226. осколок вражеского снаряда оборвал жизнь отважного сына осетинского народа.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   Старшина </a:t>
            </a:r>
            <a:r>
              <a:rPr lang="ru-RU" sz="1600" b="1" dirty="0"/>
              <a:t>П.Костенко закрыл свои телом  амбразуру дота и обеспечил продвижение пехотинцев.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   Старший лейтенант П.П</a:t>
            </a:r>
            <a:r>
              <a:rPr lang="ru-RU" sz="1600" b="1" dirty="0"/>
              <a:t>. </a:t>
            </a:r>
            <a:r>
              <a:rPr lang="ru-RU" sz="1600" b="1" dirty="0" err="1"/>
              <a:t>Марунченко</a:t>
            </a:r>
            <a:r>
              <a:rPr lang="ru-RU" sz="1600" b="1" dirty="0"/>
              <a:t> погиб, защищая важную высоту в </a:t>
            </a:r>
            <a:r>
              <a:rPr lang="ru-RU" sz="1600" b="1" dirty="0" err="1"/>
              <a:t>п.Маяк</a:t>
            </a:r>
            <a:r>
              <a:rPr lang="ru-RU" sz="1600" b="1" dirty="0"/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/>
              <a:t>Им посмертно присвоено звание Героя  Советского Союза.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/>
          </a:p>
        </p:txBody>
      </p:sp>
      <p:pic>
        <p:nvPicPr>
          <p:cNvPr id="9" name="Рисунок 8" descr="Изображение выглядит как текст, закрытый, множество, друг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D6274F0-F2F8-4918-97C2-A385E1FED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3401" y="1266738"/>
            <a:ext cx="6451137" cy="4420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50FA8E7-CF26-4AEA-BEA3-E0EDAF49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20" y="3539779"/>
            <a:ext cx="4726040" cy="3252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, стена, внутренний, стар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D0E13C9-45FE-4759-A489-6E914E3E03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1" y="3491832"/>
            <a:ext cx="3165231" cy="3233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3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207A879-0B18-4D40-9FE1-2CB09780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70B174A2-D408-8644-A75A-F2F35AF5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4EEE36D3-8712-B446-97C7-E396C3F7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ECE031B9-F145-C548-B992-98DCC27E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6B8DE8F3-96A0-704C-97F9-059B96E7F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0"/>
            <a:ext cx="11965214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FA6C301F-24A0-B44F-9E09-EC5E3B485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385623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9887B30-D1B5-A646-8C0B-CBCAED41CE82}"/>
              </a:ext>
            </a:extLst>
          </p:cNvPr>
          <p:cNvSpPr/>
          <p:nvPr/>
        </p:nvSpPr>
        <p:spPr>
          <a:xfrm>
            <a:off x="905511" y="1250235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57930" y="73885"/>
            <a:ext cx="6068291" cy="4853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</a:rPr>
              <a:t>Их именами названы улицы города-героя Керчи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570617" y="640081"/>
            <a:ext cx="5394960" cy="32134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/>
              <a:t>В 1939 году керченскую школу закончила отличница Вера </a:t>
            </a:r>
            <a:r>
              <a:rPr lang="ru-RU" sz="1600" b="1" dirty="0" err="1"/>
              <a:t>Белик</a:t>
            </a:r>
            <a:r>
              <a:rPr lang="ru-RU" sz="1600" b="1" dirty="0"/>
              <a:t>. Она участвовала в боях  на Южном фронте  и Северном Кавказе. Военная судьба  привела ее полк на Тамань, откуда ей пришлось совершать полеты на родную керченскую землю. Вместе </a:t>
            </a:r>
            <a:r>
              <a:rPr lang="ru-RU" sz="1600" b="1" dirty="0" smtClean="0"/>
              <a:t>с пилотом </a:t>
            </a:r>
            <a:r>
              <a:rPr lang="ru-RU" sz="1600" b="1" dirty="0"/>
              <a:t>Татьяной Макаровой  доставляли боеприпасы  </a:t>
            </a:r>
            <a:r>
              <a:rPr lang="ru-RU" sz="1600" b="1" dirty="0" smtClean="0"/>
              <a:t>десантникам </a:t>
            </a:r>
            <a:r>
              <a:rPr lang="ru-RU" sz="1600" b="1" dirty="0" err="1" smtClean="0"/>
              <a:t>Эльтигена</a:t>
            </a:r>
            <a:r>
              <a:rPr lang="ru-RU" sz="1600" b="1" dirty="0" smtClean="0"/>
              <a:t>. Герои Советского Союза Вера </a:t>
            </a:r>
            <a:r>
              <a:rPr lang="ru-RU" sz="1600" b="1" dirty="0" err="1" smtClean="0"/>
              <a:t>Белик</a:t>
            </a:r>
            <a:r>
              <a:rPr lang="ru-RU" sz="1600" b="1" dirty="0" smtClean="0"/>
              <a:t> и Татьяна Макарова погибли во время 813-го полета при освобождении Польши 24 августа 1944 года.   Сейчас керченская школа носит имя Веры </a:t>
            </a:r>
            <a:r>
              <a:rPr lang="ru-RU" sz="1600" b="1" dirty="0" err="1" smtClean="0"/>
              <a:t>Белик</a:t>
            </a:r>
            <a:r>
              <a:rPr lang="ru-RU" sz="1600" b="1" dirty="0" smtClean="0"/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/>
              <a:t>    Гвардии лейтенант П.М. </a:t>
            </a:r>
            <a:r>
              <a:rPr lang="ru-RU" sz="1600" b="1" dirty="0" err="1" smtClean="0"/>
              <a:t>Стротейчук</a:t>
            </a:r>
            <a:r>
              <a:rPr lang="ru-RU" sz="1600" b="1" dirty="0" smtClean="0"/>
              <a:t> в бою за п. Маяк умело отразил 10 контратак противника, был ранен, но поле боя не покинул, продолжая борьбу за высоту 175.0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600" b="1" dirty="0"/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67A3AAF3-DBB0-4F81-9D1E-6D5C6BB223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3216" y="1846384"/>
            <a:ext cx="6858000" cy="316523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8029169-DF8D-4144-AA56-5125D1894B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7507" y="2031338"/>
            <a:ext cx="6273677" cy="316523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F942501-C981-48CB-8CF4-B90448D483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580" y="3570408"/>
            <a:ext cx="2884184" cy="3476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8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A1681EA-F230-EF4A-BB0C-5F6A5C74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F50F303E-49CC-F445-89FB-F68A42015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76F6467-128B-6C49-9995-43935E43C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DD5F95-E814-9948-A6FC-AD2DE9C59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385623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C0A1F1-5F1F-4042-8C56-E9255DB39163}"/>
              </a:ext>
            </a:extLst>
          </p:cNvPr>
          <p:cNvSpPr/>
          <p:nvPr/>
        </p:nvSpPr>
        <p:spPr>
          <a:xfrm>
            <a:off x="890391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720667" y="47450"/>
            <a:ext cx="6068291" cy="31921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/>
              <a:t>Их именами названы улицы города-героя Керчи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 smtClean="0"/>
              <a:t>Командир 339-й стрелковой дивизии  Теодор Сергеевич Кулаков погиб 16 ноября 1943 года в бою в районе завода Войкова.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 smtClean="0"/>
              <a:t>Алексей </a:t>
            </a:r>
            <a:r>
              <a:rPr lang="ru-RU" sz="2000" dirty="0" err="1" smtClean="0"/>
              <a:t>Голощапов</a:t>
            </a:r>
            <a:r>
              <a:rPr lang="ru-RU" sz="2000" dirty="0" smtClean="0"/>
              <a:t> лично уничтожил гранатами 2 пулемета врага и орудийный расчет. В бою заменил погибшего командира, а сам погиб 11 апреля 1944 в день освобождения Керчи.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 smtClean="0"/>
              <a:t>Людмила </a:t>
            </a:r>
            <a:r>
              <a:rPr lang="ru-RU" sz="2000" dirty="0" err="1" smtClean="0"/>
              <a:t>Рясина</a:t>
            </a:r>
            <a:r>
              <a:rPr lang="ru-RU" sz="2000" dirty="0" smtClean="0"/>
              <a:t>, Лидия </a:t>
            </a:r>
            <a:r>
              <a:rPr lang="ru-RU" sz="2000" dirty="0" err="1" smtClean="0"/>
              <a:t>Ефанова</a:t>
            </a:r>
            <a:r>
              <a:rPr lang="ru-RU" sz="2000" dirty="0" smtClean="0"/>
              <a:t>, Анна Печенкина, Надежда </a:t>
            </a:r>
            <a:r>
              <a:rPr lang="ru-RU" sz="2000" dirty="0" err="1" smtClean="0"/>
              <a:t>Кривуляк</a:t>
            </a:r>
            <a:r>
              <a:rPr lang="ru-RU" sz="2000" dirty="0" smtClean="0"/>
              <a:t> – девушки –снайперы 227 стрелковой дивизии.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 smtClean="0"/>
              <a:t>Виктор Ус – рулевой катера</a:t>
            </a:r>
            <a:r>
              <a:rPr lang="ru-RU" sz="2000" dirty="0" smtClean="0"/>
              <a:t>. Когда </a:t>
            </a:r>
            <a:r>
              <a:rPr lang="ru-RU" sz="2000" dirty="0" smtClean="0"/>
              <a:t>его катер подошел к берегу, он спрыгнул в воду и повел штурмовую группу  к берегу. Отважный герой прошел всю войну и встретил Победу.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b="1" dirty="0"/>
          </a:p>
        </p:txBody>
      </p:sp>
      <p:pic>
        <p:nvPicPr>
          <p:cNvPr id="2050" name="Picture 2" descr="C:\Users\123\Desktop\музей\20210927_1350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1" y="176349"/>
            <a:ext cx="3461657" cy="6681651"/>
          </a:xfrm>
          <a:prstGeom prst="rect">
            <a:avLst/>
          </a:prstGeom>
          <a:noFill/>
        </p:spPr>
      </p:pic>
      <p:pic>
        <p:nvPicPr>
          <p:cNvPr id="2052" name="Picture 4" descr="C:\Users\123\Desktop\музей\20210923_1003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0753" y="290104"/>
            <a:ext cx="2384653" cy="5313861"/>
          </a:xfrm>
          <a:prstGeom prst="rect">
            <a:avLst/>
          </a:prstGeom>
          <a:noFill/>
        </p:spPr>
      </p:pic>
      <p:pic>
        <p:nvPicPr>
          <p:cNvPr id="1026" name="Picture 2" descr="C:\Users\123\Desktop\музей\20210923_1007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0480" y="3082835"/>
            <a:ext cx="2200275" cy="3526972"/>
          </a:xfrm>
          <a:prstGeom prst="rect">
            <a:avLst/>
          </a:prstGeom>
          <a:noFill/>
        </p:spPr>
      </p:pic>
      <p:pic>
        <p:nvPicPr>
          <p:cNvPr id="1027" name="Picture 3" descr="C:\Users\123\Desktop\музей\10cb5e4785_fit-in_1280x800_filters_no_upscale()__f4383_dc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4150" y="3971108"/>
            <a:ext cx="3827416" cy="2543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56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31" y="2688970"/>
            <a:ext cx="9372326" cy="433537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9EA1EF0-45C0-ED4C-8A40-9A40420A8C6A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Вставить фотографию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выставки школьного музея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982804" y="470252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</a:rPr>
              <a:t>Их именами названы улицы города-героя Керчи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728448" y="850083"/>
            <a:ext cx="6158752" cy="25789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dirty="0"/>
              <a:t>11 апреля 1944 года Керчь была освобождена от немецко-фашистских захватчиков. 34 человека встречали освободителей.  А 12 апреля 1944 года вышла городская газета «Керченский рабочий» с указом Верховного Главнокомандующего Маршала Советского Союза И. Сталина о том, что 11 апреля 1944 года в столице нашей Родины в городе Москве прозвучал салют в честь освобождения Керчи.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347C6CE5-EC9B-4AE1-99B9-ED6660AB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5" y="724373"/>
            <a:ext cx="4849883" cy="4772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, табли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DE1D500-B849-4BC4-B883-36EC7575B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369" y="3472610"/>
            <a:ext cx="3252867" cy="359048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11DFB113-1C7C-43FC-BF1A-B46281D8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16" y="2753614"/>
            <a:ext cx="6178384" cy="3891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75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1073</Words>
  <Application>Microsoft Office PowerPoint</Application>
  <PresentationFormat>Произвольный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123</cp:lastModifiedBy>
  <cp:revision>54</cp:revision>
  <dcterms:created xsi:type="dcterms:W3CDTF">2021-05-21T09:18:48Z</dcterms:created>
  <dcterms:modified xsi:type="dcterms:W3CDTF">2021-09-29T12:58:30Z</dcterms:modified>
</cp:coreProperties>
</file>