
<file path=[Content_Types].xml><?xml version="1.0" encoding="utf-8"?>
<Types xmlns="http://schemas.openxmlformats.org/package/2006/content-types">
  <Default Extension="png" ContentType="image/png"/>
  <Default Extension="mp3" ContentType="audio/unknown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82" r:id="rId3"/>
    <p:sldId id="283" r:id="rId4"/>
    <p:sldId id="284" r:id="rId5"/>
    <p:sldId id="276" r:id="rId6"/>
    <p:sldId id="260" r:id="rId7"/>
    <p:sldId id="261" r:id="rId8"/>
    <p:sldId id="263" r:id="rId9"/>
    <p:sldId id="264" r:id="rId10"/>
    <p:sldId id="265" r:id="rId11"/>
    <p:sldId id="268" r:id="rId12"/>
    <p:sldId id="269" r:id="rId13"/>
    <p:sldId id="271" r:id="rId14"/>
    <p:sldId id="272" r:id="rId15"/>
    <p:sldId id="280" r:id="rId16"/>
    <p:sldId id="281" r:id="rId17"/>
    <p:sldId id="273" r:id="rId18"/>
    <p:sldId id="285" r:id="rId19"/>
    <p:sldId id="278" r:id="rId20"/>
    <p:sldId id="274" r:id="rId21"/>
    <p:sldId id="275" r:id="rId22"/>
    <p:sldId id="286" r:id="rId2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1206" y="1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2C46E-507D-416A-9E3F-B8D8162A9301}" type="datetimeFigureOut">
              <a:rPr lang="ru-RU" smtClean="0"/>
              <a:t>07.11.2019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3EC36ABC-8C7B-434E-93C0-04597C00EB2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2C46E-507D-416A-9E3F-B8D8162A9301}" type="datetimeFigureOut">
              <a:rPr lang="ru-RU" smtClean="0"/>
              <a:t>07.11.2019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C36ABC-8C7B-434E-93C0-04597C00EB2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2C46E-507D-416A-9E3F-B8D8162A9301}" type="datetimeFigureOut">
              <a:rPr lang="ru-RU" smtClean="0"/>
              <a:t>07.11.2019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C36ABC-8C7B-434E-93C0-04597C00EB2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Объект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2C46E-507D-416A-9E3F-B8D8162A9301}" type="datetimeFigureOut">
              <a:rPr lang="ru-RU" smtClean="0"/>
              <a:t>07.11.2019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3EC36ABC-8C7B-434E-93C0-04597C00EB2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2C46E-507D-416A-9E3F-B8D8162A9301}" type="datetimeFigureOut">
              <a:rPr lang="ru-RU" smtClean="0"/>
              <a:t>07.11.2019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C36ABC-8C7B-434E-93C0-04597C00EB2B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Объект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Объект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2C46E-507D-416A-9E3F-B8D8162A9301}" type="datetimeFigureOut">
              <a:rPr lang="ru-RU" smtClean="0"/>
              <a:t>07.11.2019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C36ABC-8C7B-434E-93C0-04597C00EB2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Объект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2C46E-507D-416A-9E3F-B8D8162A9301}" type="datetimeFigureOut">
              <a:rPr lang="ru-RU" smtClean="0"/>
              <a:t>07.11.2019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3EC36ABC-8C7B-434E-93C0-04597C00EB2B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2C46E-507D-416A-9E3F-B8D8162A9301}" type="datetimeFigureOut">
              <a:rPr lang="ru-RU" smtClean="0"/>
              <a:t>07.11.2019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C36ABC-8C7B-434E-93C0-04597C00EB2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2C46E-507D-416A-9E3F-B8D8162A9301}" type="datetimeFigureOut">
              <a:rPr lang="ru-RU" smtClean="0"/>
              <a:t>07.11.2019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C36ABC-8C7B-434E-93C0-04597C00EB2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Объект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2C46E-507D-416A-9E3F-B8D8162A9301}" type="datetimeFigureOut">
              <a:rPr lang="ru-RU" smtClean="0"/>
              <a:t>07.11.2019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C36ABC-8C7B-434E-93C0-04597C00EB2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2C46E-507D-416A-9E3F-B8D8162A9301}" type="datetimeFigureOut">
              <a:rPr lang="ru-RU" smtClean="0"/>
              <a:t>07.11.2019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C36ABC-8C7B-434E-93C0-04597C00EB2B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4502C46E-507D-416A-9E3F-B8D8162A9301}" type="datetimeFigureOut">
              <a:rPr lang="ru-RU" smtClean="0"/>
              <a:t>07.11.2019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3EC36ABC-8C7B-434E-93C0-04597C00EB2B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5" Type="http://schemas.microsoft.com/office/2007/relationships/hdphoto" Target="../media/hdphoto4.wdp"/><Relationship Id="rId4" Type="http://schemas.openxmlformats.org/officeDocument/2006/relationships/image" Target="../media/image2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7" Type="http://schemas.microsoft.com/office/2007/relationships/hdphoto" Target="../media/hdphoto5.wdp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24.png"/><Relationship Id="rId5" Type="http://schemas.openxmlformats.org/officeDocument/2006/relationships/image" Target="../media/image23.jpeg"/><Relationship Id="rId4" Type="http://schemas.openxmlformats.org/officeDocument/2006/relationships/image" Target="../media/image22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gif"/><Relationship Id="rId2" Type="http://schemas.openxmlformats.org/officeDocument/2006/relationships/image" Target="../media/image25.gif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27.jpeg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22.png"/><Relationship Id="rId5" Type="http://schemas.microsoft.com/office/2007/relationships/hdphoto" Target="../media/hdphoto5.wdp"/><Relationship Id="rId4" Type="http://schemas.openxmlformats.org/officeDocument/2006/relationships/image" Target="../media/image24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7" Type="http://schemas.openxmlformats.org/officeDocument/2006/relationships/image" Target="../media/image33.png"/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2.jpg"/><Relationship Id="rId5" Type="http://schemas.openxmlformats.org/officeDocument/2006/relationships/image" Target="../media/image31.jpeg"/><Relationship Id="rId4" Type="http://schemas.openxmlformats.org/officeDocument/2006/relationships/image" Target="../media/image30.jp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34.gif"/><Relationship Id="rId1" Type="http://schemas.openxmlformats.org/officeDocument/2006/relationships/slideLayout" Target="../slideLayouts/slideLayout7.xml"/><Relationship Id="rId4" Type="http://schemas.microsoft.com/office/2007/relationships/hdphoto" Target="../media/hdphoto3.wdp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Relationship Id="rId4" Type="http://schemas.microsoft.com/office/2007/relationships/hdphoto" Target="../media/hdphoto3.wdp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4" Type="http://schemas.microsoft.com/office/2007/relationships/hdphoto" Target="../media/hdphoto2.wd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&amp;Rcy;&amp;acy;&amp;scy;&amp;kcy;&amp;rcy;&amp;ycy;&amp;tcy;&amp;acy;&amp;yacy; &amp;kcy;&amp;ncy;&amp;icy;&amp;gcy;&amp;acy; &amp;scy; &amp;pcy;&amp;iecy;&amp;rcy;&amp;ocy;&amp;mcy;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88" y="0"/>
            <a:ext cx="914400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&amp;Fcy;&amp;iecy;&amp;tcy; &amp;Acy;&amp;fcy;&amp;acy;&amp;ncy;&amp;acy;&amp;scy;&amp;icy;&amp;jcy; &amp;Acy;&amp;fcy;&amp;acy;&amp;ncy;&amp;acy;&amp;scy;&amp;softcy;&amp;iecy;&amp;vcy;&amp;icy;&amp;chcy; &quot; &amp;Mcy;&amp;icy;&amp;rcy; &amp;Scy;&amp;tcy;&amp;icy;&amp;khcy;&amp;ocy;&amp;vcy; - &amp;scy;&amp;tcy;&amp;icy;&amp;khcy;&amp;icy; &amp;ocy; &amp;lcy;&amp;yucy;&amp;bcy;&amp;vcy;&amp;icy;, &amp;zhcy;&amp;icy;&amp;zcy;&amp;ncy;&amp;icy;. &amp;Kcy;&amp;ocy;&amp;ncy;&amp;kcy;&amp;ucy;&amp;rcy;&amp;scy;&amp;ycy;. &amp;Pcy;&amp;ocy;&amp;zcy;&amp;dcy;&amp;rcy;&amp;acy;&amp;vcy;&amp;lcy;&amp;iecy;&amp;ncy;&amp;icy;&amp;yacy;.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967" b="100000" l="4449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2132"/>
          <a:stretch/>
        </p:blipFill>
        <p:spPr bwMode="auto">
          <a:xfrm>
            <a:off x="971600" y="777652"/>
            <a:ext cx="3816424" cy="48271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8892008" y="5229200"/>
            <a:ext cx="25199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ru-RU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.</a:t>
            </a:r>
            <a:endParaRPr lang="ru-RU" sz="24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itchFamily="66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572000" y="1556792"/>
            <a:ext cx="324036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Урок по литературному</a:t>
            </a:r>
          </a:p>
          <a:p>
            <a:pPr algn="ctr"/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чтению в 4 классе</a:t>
            </a: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557112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4595217" y="2348880"/>
            <a:ext cx="4361124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3200" dirty="0">
                <a:ln w="28575">
                  <a:solidFill>
                    <a:schemeClr val="tx1"/>
                  </a:solidFill>
                </a:ln>
                <a:solidFill>
                  <a:srgbClr val="00FF00"/>
                </a:solidFill>
                <a:latin typeface="Segoe Print" pitchFamily="2" charset="0"/>
              </a:rPr>
              <a:t>21 апреля 1845г. </a:t>
            </a:r>
            <a:endParaRPr lang="ru-RU" sz="3200" dirty="0" smtClean="0">
              <a:ln w="28575">
                <a:solidFill>
                  <a:schemeClr val="tx1"/>
                </a:solidFill>
              </a:ln>
              <a:solidFill>
                <a:srgbClr val="00FF00"/>
              </a:solidFill>
              <a:latin typeface="Segoe Print" pitchFamily="2" charset="0"/>
            </a:endParaRPr>
          </a:p>
          <a:p>
            <a:pPr algn="ctr">
              <a:defRPr/>
            </a:pPr>
            <a:r>
              <a:rPr lang="ru-RU" sz="3200" dirty="0" smtClean="0">
                <a:ln w="28575">
                  <a:solidFill>
                    <a:schemeClr val="tx1"/>
                  </a:solidFill>
                </a:ln>
                <a:solidFill>
                  <a:srgbClr val="00FF00"/>
                </a:solidFill>
                <a:latin typeface="Segoe Print" pitchFamily="2" charset="0"/>
              </a:rPr>
              <a:t>Фет </a:t>
            </a:r>
            <a:r>
              <a:rPr lang="ru-RU" sz="3200" dirty="0">
                <a:ln w="28575">
                  <a:solidFill>
                    <a:schemeClr val="tx1"/>
                  </a:solidFill>
                </a:ln>
                <a:solidFill>
                  <a:srgbClr val="00FF00"/>
                </a:solidFill>
                <a:latin typeface="Segoe Print" pitchFamily="2" charset="0"/>
              </a:rPr>
              <a:t>был принят </a:t>
            </a:r>
          </a:p>
          <a:p>
            <a:pPr algn="ctr">
              <a:defRPr/>
            </a:pPr>
            <a:r>
              <a:rPr lang="ru-RU" sz="3200" dirty="0">
                <a:ln w="28575">
                  <a:solidFill>
                    <a:schemeClr val="tx1"/>
                  </a:solidFill>
                </a:ln>
                <a:solidFill>
                  <a:srgbClr val="00FF00"/>
                </a:solidFill>
                <a:latin typeface="Segoe Print" pitchFamily="2" charset="0"/>
              </a:rPr>
              <a:t>унтер-офицером</a:t>
            </a:r>
          </a:p>
          <a:p>
            <a:pPr algn="ctr">
              <a:defRPr/>
            </a:pPr>
            <a:r>
              <a:rPr lang="ru-RU" sz="3200" dirty="0">
                <a:ln w="28575">
                  <a:solidFill>
                    <a:schemeClr val="tx1"/>
                  </a:solidFill>
                </a:ln>
                <a:solidFill>
                  <a:srgbClr val="00FF00"/>
                </a:solidFill>
                <a:latin typeface="Segoe Print" pitchFamily="2" charset="0"/>
              </a:rPr>
              <a:t> в кавалерийский полк.   </a:t>
            </a:r>
          </a:p>
        </p:txBody>
      </p:sp>
      <p:pic>
        <p:nvPicPr>
          <p:cNvPr id="9" name="Picture 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209" y="404664"/>
            <a:ext cx="4446013" cy="6048672"/>
          </a:xfrm>
          <a:prstGeom prst="ellipse">
            <a:avLst/>
          </a:prstGeom>
          <a:ln w="190500" cap="rnd">
            <a:solidFill>
              <a:schemeClr val="accent6">
                <a:lumMod val="75000"/>
              </a:schemeClr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481036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11577" y="4004"/>
            <a:ext cx="8920845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2800" dirty="0">
                <a:ln w="28575">
                  <a:solidFill>
                    <a:schemeClr val="tx1"/>
                  </a:solidFill>
                </a:ln>
                <a:solidFill>
                  <a:srgbClr val="00FF00"/>
                </a:solidFill>
                <a:latin typeface="Segoe Print" pitchFamily="2" charset="0"/>
              </a:rPr>
              <a:t>В </a:t>
            </a:r>
            <a:r>
              <a:rPr lang="ru-RU" sz="2800" dirty="0" smtClean="0">
                <a:ln w="28575">
                  <a:solidFill>
                    <a:schemeClr val="tx1"/>
                  </a:solidFill>
                </a:ln>
                <a:solidFill>
                  <a:srgbClr val="00FF00"/>
                </a:solidFill>
                <a:latin typeface="Segoe Print" pitchFamily="2" charset="0"/>
              </a:rPr>
              <a:t>1877 </a:t>
            </a:r>
            <a:r>
              <a:rPr lang="ru-RU" sz="2800" dirty="0">
                <a:ln w="28575">
                  <a:solidFill>
                    <a:schemeClr val="tx1"/>
                  </a:solidFill>
                </a:ln>
                <a:solidFill>
                  <a:srgbClr val="00FF00"/>
                </a:solidFill>
                <a:latin typeface="Segoe Print" pitchFamily="2" charset="0"/>
              </a:rPr>
              <a:t>г. Фет-</a:t>
            </a:r>
            <a:r>
              <a:rPr lang="ru-RU" sz="2800" dirty="0" err="1">
                <a:ln w="28575">
                  <a:solidFill>
                    <a:schemeClr val="tx1"/>
                  </a:solidFill>
                </a:ln>
                <a:solidFill>
                  <a:srgbClr val="00FF00"/>
                </a:solidFill>
                <a:latin typeface="Segoe Print" pitchFamily="2" charset="0"/>
              </a:rPr>
              <a:t>Шеншин</a:t>
            </a:r>
            <a:r>
              <a:rPr lang="ru-RU" sz="2800" dirty="0">
                <a:ln w="28575">
                  <a:solidFill>
                    <a:schemeClr val="tx1"/>
                  </a:solidFill>
                </a:ln>
                <a:solidFill>
                  <a:srgbClr val="00FF00"/>
                </a:solidFill>
                <a:latin typeface="Segoe Print" pitchFamily="2" charset="0"/>
              </a:rPr>
              <a:t> купил в Москве </a:t>
            </a:r>
            <a:r>
              <a:rPr lang="ru-RU" sz="2800" dirty="0" smtClean="0">
                <a:ln w="28575">
                  <a:solidFill>
                    <a:schemeClr val="tx1"/>
                  </a:solidFill>
                </a:ln>
                <a:solidFill>
                  <a:srgbClr val="00FF00"/>
                </a:solidFill>
                <a:latin typeface="Segoe Print" pitchFamily="2" charset="0"/>
              </a:rPr>
              <a:t>усадьбу  Воробьёвка, которую сделал «обителью поэта». Здесь появились 4 выпуска его лирических стихотворений под названием «Вечерние огни». </a:t>
            </a:r>
            <a:endParaRPr lang="ru-RU" sz="2800" dirty="0">
              <a:ln w="28575">
                <a:solidFill>
                  <a:schemeClr val="tx1"/>
                </a:solidFill>
              </a:ln>
              <a:solidFill>
                <a:srgbClr val="00FF00"/>
              </a:solidFill>
              <a:latin typeface="Segoe Print" pitchFamily="2" charset="0"/>
            </a:endParaRPr>
          </a:p>
          <a:p>
            <a:pPr algn="ctr">
              <a:defRPr/>
            </a:pPr>
            <a:r>
              <a:rPr lang="ru-RU" sz="2800" dirty="0">
                <a:ln w="28575">
                  <a:solidFill>
                    <a:schemeClr val="tx1"/>
                  </a:solidFill>
                </a:ln>
                <a:solidFill>
                  <a:srgbClr val="00FF00"/>
                </a:solidFill>
                <a:latin typeface="Segoe Print" pitchFamily="2" charset="0"/>
              </a:rPr>
              <a:t>    </a:t>
            </a:r>
          </a:p>
        </p:txBody>
      </p:sp>
      <p:pic>
        <p:nvPicPr>
          <p:cNvPr id="6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1880" y="3068960"/>
            <a:ext cx="5262755" cy="341961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6">
                <a:lumMod val="75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681660"/>
            <a:ext cx="2388015" cy="35556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097896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08877" y="116632"/>
            <a:ext cx="8726245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2000" dirty="0" smtClean="0">
                <a:ln w="28575">
                  <a:solidFill>
                    <a:schemeClr val="tx1"/>
                  </a:solidFill>
                </a:ln>
                <a:solidFill>
                  <a:srgbClr val="00FF00"/>
                </a:solidFill>
                <a:latin typeface="Segoe Print" pitchFamily="2" charset="0"/>
              </a:rPr>
              <a:t>Умер </a:t>
            </a:r>
            <a:r>
              <a:rPr lang="ru-RU" sz="2000" dirty="0" err="1" smtClean="0">
                <a:ln w="28575">
                  <a:solidFill>
                    <a:schemeClr val="tx1"/>
                  </a:solidFill>
                </a:ln>
                <a:solidFill>
                  <a:srgbClr val="00FF00"/>
                </a:solidFill>
                <a:latin typeface="Segoe Print" pitchFamily="2" charset="0"/>
              </a:rPr>
              <a:t>А.А.Фет</a:t>
            </a:r>
            <a:r>
              <a:rPr lang="ru-RU" sz="2000" dirty="0" smtClean="0">
                <a:ln w="28575">
                  <a:solidFill>
                    <a:schemeClr val="tx1"/>
                  </a:solidFill>
                </a:ln>
                <a:solidFill>
                  <a:srgbClr val="00FF00"/>
                </a:solidFill>
                <a:latin typeface="Segoe Print" pitchFamily="2" charset="0"/>
              </a:rPr>
              <a:t> 3 декабря 1892 года и похоронен </a:t>
            </a:r>
            <a:r>
              <a:rPr lang="ru-RU" sz="2000" dirty="0">
                <a:ln w="28575">
                  <a:solidFill>
                    <a:schemeClr val="tx1"/>
                  </a:solidFill>
                </a:ln>
                <a:solidFill>
                  <a:srgbClr val="00FF00"/>
                </a:solidFill>
                <a:latin typeface="Segoe Print" pitchFamily="2" charset="0"/>
              </a:rPr>
              <a:t>в родовом имении </a:t>
            </a:r>
            <a:r>
              <a:rPr lang="ru-RU" sz="2000" dirty="0" err="1">
                <a:ln w="28575">
                  <a:solidFill>
                    <a:schemeClr val="tx1"/>
                  </a:solidFill>
                </a:ln>
                <a:solidFill>
                  <a:srgbClr val="00FF00"/>
                </a:solidFill>
                <a:latin typeface="Segoe Print" pitchFamily="2" charset="0"/>
              </a:rPr>
              <a:t>Шеншиных</a:t>
            </a:r>
            <a:r>
              <a:rPr lang="ru-RU" sz="2000" dirty="0">
                <a:ln w="28575">
                  <a:solidFill>
                    <a:schemeClr val="tx1"/>
                  </a:solidFill>
                </a:ln>
                <a:solidFill>
                  <a:srgbClr val="00FF00"/>
                </a:solidFill>
                <a:latin typeface="Segoe Print" pitchFamily="2" charset="0"/>
              </a:rPr>
              <a:t> в селе Клейменове, в Мценском уезде, в 25 верстах от Орла</a:t>
            </a:r>
            <a:r>
              <a:rPr lang="ru-RU" sz="2000" dirty="0" smtClean="0">
                <a:ln w="28575">
                  <a:solidFill>
                    <a:schemeClr val="tx1"/>
                  </a:solidFill>
                </a:ln>
                <a:solidFill>
                  <a:srgbClr val="00FF00"/>
                </a:solidFill>
                <a:latin typeface="Segoe Print" pitchFamily="2" charset="0"/>
              </a:rPr>
              <a:t>.   </a:t>
            </a:r>
            <a:endParaRPr lang="ru-RU" sz="2000" dirty="0">
              <a:ln w="28575">
                <a:solidFill>
                  <a:schemeClr val="tx1"/>
                </a:solidFill>
              </a:ln>
              <a:solidFill>
                <a:srgbClr val="00FF00"/>
              </a:solidFill>
              <a:latin typeface="Segoe Print" pitchFamily="2" charset="0"/>
            </a:endParaRPr>
          </a:p>
        </p:txBody>
      </p:sp>
      <p:pic>
        <p:nvPicPr>
          <p:cNvPr id="8" name="Picture 8" descr="вид на церковь в которой погребен Фет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3010" y="1230092"/>
            <a:ext cx="3294366" cy="439248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6">
                <a:lumMod val="75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7" name="AutoShape 7"/>
          <p:cNvSpPr>
            <a:spLocks noChangeArrowheads="1"/>
          </p:cNvSpPr>
          <p:nvPr/>
        </p:nvSpPr>
        <p:spPr bwMode="auto">
          <a:xfrm>
            <a:off x="632393" y="5860132"/>
            <a:ext cx="2895600" cy="685800"/>
          </a:xfrm>
          <a:prstGeom prst="plaque">
            <a:avLst>
              <a:gd name="adj" fmla="val 16667"/>
            </a:avLst>
          </a:prstGeom>
          <a:solidFill>
            <a:schemeClr val="accent6">
              <a:lumMod val="40000"/>
              <a:lumOff val="60000"/>
            </a:schemeClr>
          </a:solidFill>
          <a:ln w="76200" cmpd="tri">
            <a:solidFill>
              <a:schemeClr val="accent6">
                <a:lumMod val="75000"/>
              </a:schemeClr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b="1"/>
              <a:t>Вид на церковь, </a:t>
            </a:r>
          </a:p>
          <a:p>
            <a:pPr algn="ctr"/>
            <a:r>
              <a:rPr lang="ru-RU" b="1"/>
              <a:t>в которой погребен Фет</a:t>
            </a:r>
          </a:p>
        </p:txBody>
      </p:sp>
      <p:pic>
        <p:nvPicPr>
          <p:cNvPr id="9" name="Picture 9" descr="склеп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302"/>
          <a:stretch>
            <a:fillRect/>
          </a:stretch>
        </p:blipFill>
        <p:spPr bwMode="auto">
          <a:xfrm>
            <a:off x="4210822" y="1628800"/>
            <a:ext cx="4302618" cy="295232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6">
                <a:lumMod val="75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10" name="AutoShape 10"/>
          <p:cNvSpPr>
            <a:spLocks noChangeArrowheads="1"/>
          </p:cNvSpPr>
          <p:nvPr/>
        </p:nvSpPr>
        <p:spPr bwMode="auto">
          <a:xfrm>
            <a:off x="4562486" y="5085184"/>
            <a:ext cx="3886200" cy="685800"/>
          </a:xfrm>
          <a:prstGeom prst="plaque">
            <a:avLst>
              <a:gd name="adj" fmla="val 16667"/>
            </a:avLst>
          </a:prstGeom>
          <a:solidFill>
            <a:schemeClr val="accent6">
              <a:lumMod val="40000"/>
              <a:lumOff val="60000"/>
            </a:schemeClr>
          </a:solidFill>
          <a:ln w="76200" cmpd="tri">
            <a:solidFill>
              <a:schemeClr val="accent6">
                <a:lumMod val="75000"/>
              </a:schemeClr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b="1"/>
              <a:t>Склеп с могилами А.А. Фета </a:t>
            </a:r>
          </a:p>
          <a:p>
            <a:pPr algn="ctr"/>
            <a:r>
              <a:rPr lang="ru-RU" b="1"/>
              <a:t>и его супруги Марии Петровны.</a:t>
            </a:r>
            <a:r>
              <a:rPr lang="ru-RU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6400238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893225" y="188639"/>
            <a:ext cx="5357557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sz="4400" b="1" dirty="0" smtClean="0">
                <a:ln>
                  <a:solidFill>
                    <a:srgbClr val="FF0000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</a:rPr>
              <a:t>Отгадай загадку.</a:t>
            </a:r>
            <a:endParaRPr lang="ru-RU" sz="4400" dirty="0">
              <a:ln>
                <a:solidFill>
                  <a:srgbClr val="FF0000"/>
                </a:solidFill>
              </a:ln>
              <a:solidFill>
                <a:srgbClr val="FFFF0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397492" y="836712"/>
            <a:ext cx="6349022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3200" b="1" dirty="0">
                <a:ln w="28575">
                  <a:solidFill>
                    <a:srgbClr val="00B050"/>
                  </a:solidFill>
                </a:ln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</a:rPr>
              <a:t>Не идёт, не скачет,</a:t>
            </a:r>
          </a:p>
          <a:p>
            <a:pPr algn="ctr">
              <a:defRPr/>
            </a:pPr>
            <a:r>
              <a:rPr lang="ru-RU" sz="3200" b="1" dirty="0">
                <a:ln w="28575">
                  <a:solidFill>
                    <a:srgbClr val="00B050"/>
                  </a:solidFill>
                </a:ln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</a:rPr>
              <a:t>А плывёт и плачет.</a:t>
            </a:r>
          </a:p>
          <a:p>
            <a:pPr algn="ctr">
              <a:defRPr/>
            </a:pPr>
            <a:r>
              <a:rPr lang="ru-RU" sz="3200" b="1" dirty="0">
                <a:ln w="28575">
                  <a:solidFill>
                    <a:srgbClr val="00B050"/>
                  </a:solidFill>
                </a:ln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</a:rPr>
              <a:t>Шумит он в поле и в саду,</a:t>
            </a:r>
          </a:p>
          <a:p>
            <a:pPr algn="ctr">
              <a:defRPr/>
            </a:pPr>
            <a:r>
              <a:rPr lang="ru-RU" sz="3200" b="1" dirty="0">
                <a:ln w="28575">
                  <a:solidFill>
                    <a:srgbClr val="00B050"/>
                  </a:solidFill>
                </a:ln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</a:rPr>
              <a:t>А в дом не попадёт.</a:t>
            </a:r>
          </a:p>
          <a:p>
            <a:pPr algn="ctr">
              <a:defRPr/>
            </a:pPr>
            <a:r>
              <a:rPr lang="ru-RU" sz="3200" b="1" dirty="0">
                <a:ln w="28575">
                  <a:solidFill>
                    <a:srgbClr val="00B050"/>
                  </a:solidFill>
                </a:ln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</a:rPr>
              <a:t>И никуда я не иду,</a:t>
            </a:r>
          </a:p>
          <a:p>
            <a:pPr algn="ctr">
              <a:defRPr/>
            </a:pPr>
            <a:r>
              <a:rPr lang="ru-RU" sz="3200" b="1" dirty="0">
                <a:ln w="28575">
                  <a:solidFill>
                    <a:srgbClr val="00B050"/>
                  </a:solidFill>
                </a:ln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</a:rPr>
              <a:t>Покуда он идёт</a:t>
            </a:r>
            <a:r>
              <a:rPr lang="ru-RU" sz="3200" b="1" dirty="0" smtClean="0">
                <a:ln w="28575">
                  <a:solidFill>
                    <a:srgbClr val="00B050"/>
                  </a:solidFill>
                </a:ln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</a:rPr>
              <a:t>.</a:t>
            </a:r>
            <a:endParaRPr lang="ru-RU" sz="3200" b="1" dirty="0">
              <a:ln w="28575">
                <a:solidFill>
                  <a:srgbClr val="00B050"/>
                </a:solidFill>
              </a:ln>
              <a:solidFill>
                <a:srgbClr val="00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Print" pitchFamily="2" charset="0"/>
            </a:endParaRPr>
          </a:p>
        </p:txBody>
      </p:sp>
      <p:pic>
        <p:nvPicPr>
          <p:cNvPr id="8" name="Picture 6" descr="&amp;Fcy;&amp;iecy;&amp;tcy; &amp;Acy;&amp;fcy;&amp;acy;&amp;ncy;&amp;acy;&amp;scy;&amp;icy;&amp;jcy; &amp;Acy;&amp;fcy;&amp;acy;&amp;ncy;&amp;acy;&amp;scy;&amp;softcy;&amp;iecy;&amp;vcy;&amp;icy;&amp;chcy; &quot; &amp;Mcy;&amp;icy;&amp;rcy; &amp;Scy;&amp;tcy;&amp;icy;&amp;khcy;&amp;ocy;&amp;vcy; - &amp;scy;&amp;tcy;&amp;icy;&amp;khcy;&amp;icy; &amp;ocy; &amp;lcy;&amp;yucy;&amp;bcy;&amp;vcy;&amp;icy;, &amp;zhcy;&amp;icy;&amp;zcy;&amp;ncy;&amp;icy;. &amp;Kcy;&amp;ocy;&amp;ncy;&amp;kcy;&amp;ucy;&amp;rcy;&amp;scy;&amp;ycy;. &amp;Pcy;&amp;ocy;&amp;zcy;&amp;dcy;&amp;rcy;&amp;acy;&amp;vcy;&amp;lcy;&amp;iecy;&amp;ncy;&amp;icy;&amp;yacy;.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967" b="100000" l="4449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2132"/>
          <a:stretch/>
        </p:blipFill>
        <p:spPr bwMode="auto">
          <a:xfrm flipH="1">
            <a:off x="7452320" y="0"/>
            <a:ext cx="1691680" cy="21396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&amp;Tcy;&amp;ocy;&amp;rcy;&amp;icy; &amp;Bcy;&amp;iecy;&amp;rcy;&amp;chcy; &amp;Dcy;&amp;ocy;&amp;zhcy;&amp;dcy;&amp;softcy; &amp;Zcy;&amp;acy;&amp;gcy;&amp;rcy;&amp;ucy;&amp;zcy;&amp;kcy;&amp;icy; &amp;gcy;&amp;rcy;&amp;acy;&amp;fcy;&amp;icy;&amp;chcy;&amp;iecy;&amp;scy;&amp;kcy;&amp;icy;&amp;iecy; &amp;zcy;&amp;acy;&amp;gcy;&amp;ocy;&amp;tcy;&amp;ocy;&amp;vcy;&amp;kcy;&amp;icy; &amp;Zcy;&amp;acy;&amp;gcy;&amp;rcy;&amp;ucy;&amp;zcy;&amp;icy;&amp;tcy;&amp;softcy; 267 clip arts (&amp;Scy;&amp;tcy;&amp;rcy;&amp;acy;&amp;ncy;&amp;icy;&amp;tscy;&amp;acy; 1) - ClipartLogo.com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>
                        <a14:foregroundMark x1="7668" y1="91977" x2="10224" y2="93151"/>
                        <a14:foregroundMark x1="1438" y1="92955" x2="9585" y2="91977"/>
                        <a14:foregroundMark x1="15176" y1="96282" x2="22045" y2="96477"/>
                        <a14:foregroundMark x1="7827" y1="60078" x2="7827" y2="60078"/>
                        <a14:foregroundMark x1="7668" y1="32094" x2="7668" y2="32094"/>
                        <a14:foregroundMark x1="8307" y1="26223" x2="8307" y2="26223"/>
                        <a14:foregroundMark x1="39617" y1="31311" x2="39617" y2="31311"/>
                        <a14:foregroundMark x1="52236" y1="49119" x2="52236" y2="49119"/>
                        <a14:foregroundMark x1="49840" y1="55382" x2="49840" y2="55382"/>
                        <a14:foregroundMark x1="6709" y1="66732" x2="6709" y2="66732"/>
                        <a14:foregroundMark x1="8786" y1="81800" x2="8786" y2="81800"/>
                        <a14:foregroundMark x1="4313" y1="82387" x2="4313" y2="82387"/>
                        <a14:foregroundMark x1="19808" y1="86301" x2="19808" y2="86301"/>
                        <a14:foregroundMark x1="48882" y1="93151" x2="48882" y2="93151"/>
                        <a14:foregroundMark x1="46486" y1="96869" x2="46486" y2="96869"/>
                        <a14:foregroundMark x1="86581" y1="92759" x2="86581" y2="92759"/>
                        <a14:foregroundMark x1="82748" y1="82192" x2="82748" y2="82192"/>
                        <a14:foregroundMark x1="93291" y1="81409" x2="93291" y2="81409"/>
                        <a14:foregroundMark x1="86422" y1="58904" x2="86422" y2="58904"/>
                        <a14:foregroundMark x1="82109" y1="62622" x2="82109" y2="62622"/>
                        <a14:foregroundMark x1="83227" y1="53425" x2="83227" y2="53425"/>
                        <a14:foregroundMark x1="88818" y1="41096" x2="88818" y2="41096"/>
                        <a14:foregroundMark x1="87061" y1="37378" x2="87061" y2="37378"/>
                        <a14:foregroundMark x1="87540" y1="30724" x2="87540" y2="30724"/>
                        <a14:foregroundMark x1="45847" y1="7436" x2="62780" y2="1546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3655554"/>
            <a:ext cx="3744416" cy="30565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Прямоугольник 8"/>
          <p:cNvSpPr/>
          <p:nvPr/>
        </p:nvSpPr>
        <p:spPr>
          <a:xfrm>
            <a:off x="5796136" y="3879309"/>
            <a:ext cx="2268570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sz="4400" b="1" dirty="0" smtClean="0">
                <a:ln>
                  <a:solidFill>
                    <a:srgbClr val="FF0000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</a:rPr>
              <a:t>Дождь.</a:t>
            </a:r>
            <a:endParaRPr lang="ru-RU" sz="4400" dirty="0">
              <a:ln>
                <a:solidFill>
                  <a:srgbClr val="FF0000"/>
                </a:solidFill>
              </a:ln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39521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95536" y="19620"/>
            <a:ext cx="7525806" cy="12926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endParaRPr lang="ru-RU" sz="3900" b="1" dirty="0" smtClean="0">
              <a:ln>
                <a:solidFill>
                  <a:srgbClr val="FF0000"/>
                </a:solidFill>
              </a:ln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Print" pitchFamily="2" charset="0"/>
            </a:endParaRPr>
          </a:p>
          <a:p>
            <a:pPr algn="ctr">
              <a:defRPr/>
            </a:pPr>
            <a:r>
              <a:rPr lang="ru-RU" sz="3900" b="1" dirty="0" err="1" smtClean="0">
                <a:ln>
                  <a:solidFill>
                    <a:srgbClr val="FF0000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</a:rPr>
              <a:t>А.А.Фет«Весенний</a:t>
            </a:r>
            <a:r>
              <a:rPr lang="ru-RU" sz="3900" b="1" dirty="0" smtClean="0">
                <a:ln>
                  <a:solidFill>
                    <a:srgbClr val="FF0000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</a:rPr>
              <a:t> дождь»</a:t>
            </a:r>
          </a:p>
        </p:txBody>
      </p:sp>
      <p:pic>
        <p:nvPicPr>
          <p:cNvPr id="3" name="Фет. Весенний дождь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029364" y="5877272"/>
            <a:ext cx="609600" cy="609600"/>
          </a:xfrm>
          <a:prstGeom prst="rect">
            <a:avLst/>
          </a:prstGeom>
        </p:spPr>
      </p:pic>
      <p:pic>
        <p:nvPicPr>
          <p:cNvPr id="13314" name="Picture 2" descr="&amp;Fcy;&amp;ocy;&amp;rcy;&amp;ucy;&amp;mcy; &amp;dcy;&amp;lcy;&amp;yacy; &amp;rcy;&amp;ocy;&amp;dcy;&amp;icy;&amp;tcy;&amp;iecy;&amp;lcy;&amp;iecy;&amp;jcy; &quot;&amp;Pcy;&amp;acy;&amp;pcy;&amp;icy;&amp;ncy;&amp;ocy; - &amp;mcy;&amp;acy;&amp;mcy;&amp;icy;&amp;ncy;&amp;ocy;&quot; &amp;Fcy;&amp;ocy;&amp;rcy;&amp;ucy;&amp;mcy; Invision Power Board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465"/>
          <a:stretch/>
        </p:blipFill>
        <p:spPr bwMode="auto">
          <a:xfrm>
            <a:off x="899592" y="1312282"/>
            <a:ext cx="6768752" cy="531111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6" descr="&amp;Fcy;&amp;iecy;&amp;tcy; &amp;Acy;&amp;fcy;&amp;acy;&amp;ncy;&amp;acy;&amp;scy;&amp;icy;&amp;jcy; &amp;Acy;&amp;fcy;&amp;acy;&amp;ncy;&amp;acy;&amp;scy;&amp;softcy;&amp;iecy;&amp;vcy;&amp;icy;&amp;chcy; &quot; &amp;Mcy;&amp;icy;&amp;rcy; &amp;Scy;&amp;tcy;&amp;icy;&amp;khcy;&amp;ocy;&amp;vcy; - &amp;scy;&amp;tcy;&amp;icy;&amp;khcy;&amp;icy; &amp;ocy; &amp;lcy;&amp;yucy;&amp;bcy;&amp;vcy;&amp;icy;, &amp;zhcy;&amp;icy;&amp;zcy;&amp;ncy;&amp;icy;. &amp;Kcy;&amp;ocy;&amp;ncy;&amp;kcy;&amp;ucy;&amp;rcy;&amp;scy;&amp;ycy;. &amp;Pcy;&amp;ocy;&amp;zcy;&amp;dcy;&amp;rcy;&amp;acy;&amp;vcy;&amp;lcy;&amp;iecy;&amp;ncy;&amp;icy;&amp;yacy;.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967" b="100000" l="4449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2132"/>
          <a:stretch/>
        </p:blipFill>
        <p:spPr bwMode="auto">
          <a:xfrm flipH="1">
            <a:off x="7668344" y="1"/>
            <a:ext cx="1481782" cy="18742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537640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6605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43608" y="764704"/>
            <a:ext cx="669674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solidFill>
                  <a:srgbClr val="FF0000"/>
                </a:solidFill>
              </a:rPr>
              <a:t>       Словарная работа.</a:t>
            </a:r>
          </a:p>
          <a:p>
            <a:r>
              <a:rPr lang="ru-RU" sz="2800" b="1" i="1" dirty="0" smtClean="0">
                <a:solidFill>
                  <a:srgbClr val="7030A0"/>
                </a:solidFill>
              </a:rPr>
              <a:t>Как вы понимаете выражения?</a:t>
            </a:r>
            <a:endParaRPr lang="ru-RU" sz="2800" b="1" i="1" dirty="0">
              <a:solidFill>
                <a:srgbClr val="7030A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899592" y="1772817"/>
            <a:ext cx="741682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ru-RU" sz="3200" dirty="0">
                <a:latin typeface="Times New Roman"/>
                <a:ea typeface="Times New Roman"/>
                <a:cs typeface="Times New Roman"/>
              </a:rPr>
              <a:t>В </a:t>
            </a:r>
            <a:r>
              <a:rPr lang="ru-RU" sz="3200" dirty="0" smtClean="0">
                <a:latin typeface="Times New Roman"/>
                <a:ea typeface="Times New Roman"/>
                <a:cs typeface="Times New Roman"/>
              </a:rPr>
              <a:t>разрывы </a:t>
            </a:r>
            <a:r>
              <a:rPr lang="ru-RU" sz="3200" dirty="0" err="1">
                <a:latin typeface="Times New Roman"/>
                <a:ea typeface="Times New Roman"/>
                <a:cs typeface="Times New Roman"/>
              </a:rPr>
              <a:t>облак</a:t>
            </a:r>
            <a:r>
              <a:rPr lang="ru-RU" sz="3200" dirty="0">
                <a:latin typeface="Times New Roman"/>
                <a:ea typeface="Times New Roman"/>
                <a:cs typeface="Times New Roman"/>
              </a:rPr>
              <a:t> солнце блещет,</a:t>
            </a:r>
            <a:br>
              <a:rPr lang="ru-RU" sz="3200" dirty="0">
                <a:latin typeface="Times New Roman"/>
                <a:ea typeface="Times New Roman"/>
                <a:cs typeface="Times New Roman"/>
              </a:rPr>
            </a:br>
            <a:r>
              <a:rPr lang="ru-RU" sz="3200" dirty="0">
                <a:latin typeface="Times New Roman"/>
                <a:ea typeface="Times New Roman"/>
                <a:cs typeface="Times New Roman"/>
              </a:rPr>
              <a:t>Качаясь, движется завеса.</a:t>
            </a:r>
            <a:endParaRPr lang="ru-RU" sz="3200" dirty="0">
              <a:ea typeface="Calibri"/>
              <a:cs typeface="Times New Roman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899592" y="2551836"/>
            <a:ext cx="7416824" cy="38779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>
              <a:lnSpc>
                <a:spcPct val="150000"/>
              </a:lnSpc>
              <a:spcAft>
                <a:spcPts val="0"/>
              </a:spcAft>
            </a:pPr>
            <a:endParaRPr lang="ru-RU" i="1" dirty="0" smtClean="0">
              <a:latin typeface="Times New Roman"/>
              <a:ea typeface="Times New Roman"/>
              <a:cs typeface="Times New Roman"/>
            </a:endParaRPr>
          </a:p>
          <a:p>
            <a:pPr indent="450215">
              <a:lnSpc>
                <a:spcPct val="150000"/>
              </a:lnSpc>
              <a:spcAft>
                <a:spcPts val="0"/>
              </a:spcAft>
            </a:pPr>
            <a:endParaRPr lang="ru-RU" i="1" dirty="0">
              <a:latin typeface="Times New Roman"/>
              <a:ea typeface="Times New Roman"/>
              <a:cs typeface="Times New Roman"/>
            </a:endParaRPr>
          </a:p>
          <a:p>
            <a:pPr indent="450215">
              <a:lnSpc>
                <a:spcPct val="150000"/>
              </a:lnSpc>
              <a:spcAft>
                <a:spcPts val="0"/>
              </a:spcAft>
            </a:pPr>
            <a:r>
              <a:rPr lang="ru-RU" sz="3200" b="1" i="1" dirty="0" smtClean="0">
                <a:latin typeface="Times New Roman"/>
                <a:ea typeface="Times New Roman"/>
                <a:cs typeface="Times New Roman"/>
              </a:rPr>
              <a:t>Завеса</a:t>
            </a:r>
            <a:r>
              <a:rPr lang="ru-RU" sz="3200" b="1" i="1" dirty="0">
                <a:latin typeface="Times New Roman"/>
                <a:ea typeface="Times New Roman"/>
                <a:cs typeface="Times New Roman"/>
              </a:rPr>
              <a:t> </a:t>
            </a:r>
            <a:r>
              <a:rPr lang="ru-RU" sz="3200" b="1" dirty="0">
                <a:latin typeface="Times New Roman"/>
                <a:ea typeface="Times New Roman"/>
                <a:cs typeface="Times New Roman"/>
              </a:rPr>
              <a:t>–</a:t>
            </a:r>
            <a:endParaRPr lang="ru-RU" sz="3200" b="1" dirty="0">
              <a:ea typeface="Calibri"/>
              <a:cs typeface="Times New Roman"/>
            </a:endParaRPr>
          </a:p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ru-RU" sz="3200" dirty="0">
                <a:latin typeface="Times New Roman"/>
                <a:ea typeface="Times New Roman"/>
                <a:cs typeface="Times New Roman"/>
              </a:rPr>
              <a:t>1. (устаревшее) </a:t>
            </a:r>
            <a:r>
              <a:rPr lang="ru-RU" sz="3200" i="1" dirty="0">
                <a:latin typeface="Times New Roman"/>
                <a:ea typeface="Times New Roman"/>
                <a:cs typeface="Times New Roman"/>
              </a:rPr>
              <a:t>большая занавеска</a:t>
            </a:r>
            <a:r>
              <a:rPr lang="ru-RU" sz="3200" dirty="0">
                <a:latin typeface="Times New Roman"/>
                <a:ea typeface="Times New Roman"/>
                <a:cs typeface="Times New Roman"/>
              </a:rPr>
              <a:t>;</a:t>
            </a:r>
            <a:br>
              <a:rPr lang="ru-RU" sz="3200" dirty="0">
                <a:latin typeface="Times New Roman"/>
                <a:ea typeface="Times New Roman"/>
                <a:cs typeface="Times New Roman"/>
              </a:rPr>
            </a:br>
            <a:r>
              <a:rPr lang="ru-RU" sz="3200" dirty="0">
                <a:latin typeface="Times New Roman"/>
                <a:ea typeface="Times New Roman"/>
                <a:cs typeface="Times New Roman"/>
              </a:rPr>
              <a:t>2. (переносное) </a:t>
            </a:r>
            <a:r>
              <a:rPr lang="ru-RU" sz="3200" i="1" dirty="0">
                <a:latin typeface="Times New Roman"/>
                <a:ea typeface="Times New Roman"/>
                <a:cs typeface="Times New Roman"/>
              </a:rPr>
              <a:t>то, что скрывает, закрывает собой  что-нибудь.</a:t>
            </a:r>
            <a:endParaRPr lang="ru-RU" sz="3200" i="1" dirty="0"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5476853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55576" y="1305342"/>
            <a:ext cx="770485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50000"/>
              </a:lnSpc>
              <a:spcAft>
                <a:spcPts val="0"/>
              </a:spcAft>
              <a:buSzPts val="1000"/>
              <a:tabLst>
                <a:tab pos="457200" algn="l"/>
              </a:tabLst>
            </a:pPr>
            <a:r>
              <a:rPr lang="ru-RU" sz="4800" b="1" dirty="0" err="1" smtClean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Физминутка</a:t>
            </a:r>
            <a:endParaRPr lang="ru-RU" sz="4800" b="1" dirty="0"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195736" y="764704"/>
            <a:ext cx="48245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</a:rPr>
              <a:t>Загадка:</a:t>
            </a:r>
            <a:r>
              <a:rPr lang="ru-RU" sz="2400" b="1" dirty="0" smtClean="0"/>
              <a:t> Не птичка, а с крыльями</a:t>
            </a:r>
            <a:endParaRPr lang="ru-RU" sz="2400" b="1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691680" y="2551836"/>
            <a:ext cx="6192688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ru-RU" sz="3200" b="1" dirty="0">
                <a:solidFill>
                  <a:srgbClr val="7030A0"/>
                </a:solidFill>
                <a:latin typeface="Times New Roman"/>
                <a:ea typeface="Times New Roman"/>
              </a:rPr>
              <a:t>Утром бабочка проснулась,</a:t>
            </a:r>
            <a:br>
              <a:rPr lang="ru-RU" sz="3200" b="1" dirty="0">
                <a:solidFill>
                  <a:srgbClr val="7030A0"/>
                </a:solidFill>
                <a:latin typeface="Times New Roman"/>
                <a:ea typeface="Times New Roman"/>
              </a:rPr>
            </a:br>
            <a:r>
              <a:rPr lang="ru-RU" sz="3200" b="1" dirty="0">
                <a:solidFill>
                  <a:srgbClr val="7030A0"/>
                </a:solidFill>
                <a:latin typeface="Times New Roman"/>
                <a:ea typeface="Times New Roman"/>
              </a:rPr>
              <a:t>Улыбнулась, потянулась.</a:t>
            </a:r>
            <a:br>
              <a:rPr lang="ru-RU" sz="3200" b="1" dirty="0">
                <a:solidFill>
                  <a:srgbClr val="7030A0"/>
                </a:solidFill>
                <a:latin typeface="Times New Roman"/>
                <a:ea typeface="Times New Roman"/>
              </a:rPr>
            </a:br>
            <a:r>
              <a:rPr lang="ru-RU" sz="3200" b="1" dirty="0">
                <a:solidFill>
                  <a:srgbClr val="7030A0"/>
                </a:solidFill>
                <a:latin typeface="Times New Roman"/>
                <a:ea typeface="Times New Roman"/>
              </a:rPr>
              <a:t>Раз – росой она умылась,</a:t>
            </a:r>
            <a:br>
              <a:rPr lang="ru-RU" sz="3200" b="1" dirty="0">
                <a:solidFill>
                  <a:srgbClr val="7030A0"/>
                </a:solidFill>
                <a:latin typeface="Times New Roman"/>
                <a:ea typeface="Times New Roman"/>
              </a:rPr>
            </a:br>
            <a:r>
              <a:rPr lang="ru-RU" sz="3200" b="1" dirty="0">
                <a:solidFill>
                  <a:srgbClr val="7030A0"/>
                </a:solidFill>
                <a:latin typeface="Times New Roman"/>
                <a:ea typeface="Times New Roman"/>
              </a:rPr>
              <a:t>Два – изящно покружилась,</a:t>
            </a:r>
            <a:br>
              <a:rPr lang="ru-RU" sz="3200" b="1" dirty="0">
                <a:solidFill>
                  <a:srgbClr val="7030A0"/>
                </a:solidFill>
                <a:latin typeface="Times New Roman"/>
                <a:ea typeface="Times New Roman"/>
              </a:rPr>
            </a:br>
            <a:r>
              <a:rPr lang="ru-RU" sz="3200" b="1" dirty="0">
                <a:solidFill>
                  <a:srgbClr val="7030A0"/>
                </a:solidFill>
                <a:latin typeface="Times New Roman"/>
                <a:ea typeface="Times New Roman"/>
              </a:rPr>
              <a:t>Три – нагнулась и присела,</a:t>
            </a:r>
            <a:br>
              <a:rPr lang="ru-RU" sz="3200" b="1" dirty="0">
                <a:solidFill>
                  <a:srgbClr val="7030A0"/>
                </a:solidFill>
                <a:latin typeface="Times New Roman"/>
                <a:ea typeface="Times New Roman"/>
              </a:rPr>
            </a:br>
            <a:r>
              <a:rPr lang="ru-RU" sz="3200" b="1" dirty="0">
                <a:solidFill>
                  <a:srgbClr val="7030A0"/>
                </a:solidFill>
                <a:latin typeface="Times New Roman"/>
                <a:ea typeface="Times New Roman"/>
              </a:rPr>
              <a:t>На четыре – полетела </a:t>
            </a:r>
            <a:endParaRPr lang="ru-RU" sz="3200" b="1" dirty="0">
              <a:solidFill>
                <a:srgbClr val="7030A0"/>
              </a:solidFill>
              <a:effectLst/>
              <a:latin typeface="Times New Roman"/>
              <a:ea typeface="Times New Roman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27872" y="1196395"/>
            <a:ext cx="1448584" cy="1554559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53230" y="3861048"/>
            <a:ext cx="1428750" cy="1428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78010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354317" y="19620"/>
            <a:ext cx="5859297" cy="129266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endParaRPr lang="ru-RU" sz="3900" b="1" dirty="0" smtClean="0">
              <a:ln>
                <a:solidFill>
                  <a:srgbClr val="FF0000"/>
                </a:solidFill>
              </a:ln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Print" pitchFamily="2" charset="0"/>
            </a:endParaRPr>
          </a:p>
          <a:p>
            <a:pPr algn="ctr">
              <a:defRPr/>
            </a:pPr>
            <a:r>
              <a:rPr lang="ru-RU" sz="3900" b="1" dirty="0" smtClean="0">
                <a:ln>
                  <a:solidFill>
                    <a:srgbClr val="FF0000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</a:rPr>
              <a:t>А. А. Фет «Бабочка»</a:t>
            </a:r>
          </a:p>
        </p:txBody>
      </p:sp>
      <p:pic>
        <p:nvPicPr>
          <p:cNvPr id="9" name="Picture 6" descr="&amp;Fcy;&amp;iecy;&amp;tcy; &amp;Acy;&amp;fcy;&amp;acy;&amp;ncy;&amp;acy;&amp;scy;&amp;icy;&amp;jcy; &amp;Acy;&amp;fcy;&amp;acy;&amp;ncy;&amp;acy;&amp;scy;&amp;softcy;&amp;iecy;&amp;vcy;&amp;icy;&amp;chcy; &quot; &amp;Mcy;&amp;icy;&amp;rcy; &amp;Scy;&amp;tcy;&amp;icy;&amp;khcy;&amp;ocy;&amp;vcy; - &amp;scy;&amp;tcy;&amp;icy;&amp;khcy;&amp;icy; &amp;ocy; &amp;lcy;&amp;yucy;&amp;bcy;&amp;vcy;&amp;icy;, &amp;zhcy;&amp;icy;&amp;zcy;&amp;ncy;&amp;icy;. &amp;Kcy;&amp;ocy;&amp;ncy;&amp;kcy;&amp;ucy;&amp;rcy;&amp;scy;&amp;ycy;. &amp;Pcy;&amp;ocy;&amp;zcy;&amp;dcy;&amp;rcy;&amp;acy;&amp;vcy;&amp;lcy;&amp;iecy;&amp;ncy;&amp;icy;&amp;yacy;.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967" b="100000" l="4449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2132"/>
          <a:stretch/>
        </p:blipFill>
        <p:spPr bwMode="auto">
          <a:xfrm flipH="1">
            <a:off x="7668344" y="1"/>
            <a:ext cx="1481782" cy="18742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Фет. Бабочка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316416" y="6165304"/>
            <a:ext cx="609600" cy="609600"/>
          </a:xfrm>
          <a:prstGeom prst="rect">
            <a:avLst/>
          </a:prstGeom>
        </p:spPr>
      </p:pic>
      <p:pic>
        <p:nvPicPr>
          <p:cNvPr id="14338" name="Picture 2" descr="http://msbook.ru/pictures/spreads/978-5-86775-707-6-2.jpg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 t="43866"/>
          <a:stretch/>
        </p:blipFill>
        <p:spPr bwMode="auto">
          <a:xfrm>
            <a:off x="971600" y="1700809"/>
            <a:ext cx="7081386" cy="432048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196328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9139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827584" y="4437111"/>
            <a:ext cx="7704856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>
                <a:solidFill>
                  <a:prstClr val="black"/>
                </a:solidFill>
                <a:latin typeface="Times New Roman"/>
                <a:ea typeface="Times New Roman"/>
                <a:cs typeface="Times New Roman"/>
              </a:rPr>
              <a:t> </a:t>
            </a:r>
            <a:endParaRPr lang="ru-RU" sz="2800" dirty="0" smtClean="0">
              <a:solidFill>
                <a:prstClr val="black"/>
              </a:solidFill>
              <a:latin typeface="Times New Roman"/>
              <a:ea typeface="Times New Roman"/>
              <a:cs typeface="Times New Roman"/>
            </a:endParaRPr>
          </a:p>
          <a:p>
            <a:endParaRPr lang="ru-RU" sz="2800" dirty="0">
              <a:solidFill>
                <a:prstClr val="black"/>
              </a:solidFill>
              <a:latin typeface="Times New Roman"/>
              <a:ea typeface="Times New Roman"/>
              <a:cs typeface="Times New Roman"/>
            </a:endParaRPr>
          </a:p>
          <a:p>
            <a:r>
              <a:rPr lang="ru-RU" sz="2800" dirty="0" smtClean="0">
                <a:solidFill>
                  <a:prstClr val="black"/>
                </a:solidFill>
                <a:latin typeface="Times New Roman"/>
                <a:ea typeface="Times New Roman"/>
                <a:cs typeface="Times New Roman"/>
              </a:rPr>
              <a:t>- Подберите </a:t>
            </a:r>
            <a:r>
              <a:rPr lang="ru-RU" sz="2800" dirty="0">
                <a:solidFill>
                  <a:prstClr val="black"/>
                </a:solidFill>
                <a:latin typeface="Times New Roman"/>
                <a:ea typeface="Times New Roman"/>
                <a:cs typeface="Times New Roman"/>
              </a:rPr>
              <a:t>антоним к слову «спешу».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381720" y="404664"/>
            <a:ext cx="5502647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50000"/>
              </a:lnSpc>
              <a:buSzPts val="1000"/>
              <a:tabLst>
                <a:tab pos="457200" algn="l"/>
              </a:tabLst>
            </a:pPr>
            <a:r>
              <a:rPr lang="ru-RU" sz="2800" b="1" i="1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Объясните значение слов: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827584" y="1628800"/>
            <a:ext cx="26642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</a:rPr>
              <a:t>Очертанье</a:t>
            </a:r>
            <a:r>
              <a:rPr lang="ru-RU" sz="3200" dirty="0" smtClean="0">
                <a:solidFill>
                  <a:srgbClr val="FF0000"/>
                </a:solidFill>
              </a:rPr>
              <a:t> -</a:t>
            </a:r>
            <a:endParaRPr lang="ru-RU" sz="3200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347864" y="1628800"/>
            <a:ext cx="547260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i="1" dirty="0"/>
              <a:t>в</a:t>
            </a:r>
            <a:r>
              <a:rPr lang="ru-RU" sz="2400" i="1" dirty="0" smtClean="0"/>
              <a:t>ид чего - </a:t>
            </a:r>
            <a:r>
              <a:rPr lang="ru-RU" sz="2400" i="1" dirty="0" err="1" smtClean="0"/>
              <a:t>нибудь</a:t>
            </a:r>
            <a:r>
              <a:rPr lang="ru-RU" sz="2400" i="1" dirty="0" smtClean="0"/>
              <a:t>, образуемый линией, ограничивающий предмет</a:t>
            </a:r>
            <a:endParaRPr lang="ru-RU" sz="2400" i="1" dirty="0"/>
          </a:p>
        </p:txBody>
      </p:sp>
      <p:sp>
        <p:nvSpPr>
          <p:cNvPr id="10" name="TextBox 9"/>
          <p:cNvSpPr txBox="1"/>
          <p:nvPr/>
        </p:nvSpPr>
        <p:spPr>
          <a:xfrm>
            <a:off x="971600" y="2924944"/>
            <a:ext cx="172354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Бархат -</a:t>
            </a:r>
            <a:endParaRPr lang="ru-RU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843808" y="2924944"/>
            <a:ext cx="568863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/>
              <a:t>п</a:t>
            </a:r>
            <a:r>
              <a:rPr lang="ru-RU" sz="2400" dirty="0" smtClean="0"/>
              <a:t>лотная шелковая или хлопчатобумажная ткань с мягким гладким и густым ворсом</a:t>
            </a:r>
            <a:endParaRPr lang="ru-RU" sz="2400" dirty="0"/>
          </a:p>
        </p:txBody>
      </p:sp>
      <p:sp>
        <p:nvSpPr>
          <p:cNvPr id="12" name="TextBox 11"/>
          <p:cNvSpPr txBox="1"/>
          <p:nvPr/>
        </p:nvSpPr>
        <p:spPr>
          <a:xfrm>
            <a:off x="1115616" y="4437111"/>
            <a:ext cx="644195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/>
              <a:t>- Подберите синоним к слову «сверкнув»</a:t>
            </a:r>
            <a:endParaRPr lang="ru-RU" sz="2800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5868144" y="4960332"/>
            <a:ext cx="15121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</a:rPr>
              <a:t>блеснув</a:t>
            </a:r>
            <a:endParaRPr lang="ru-RU" sz="2400" b="1" dirty="0">
              <a:solidFill>
                <a:srgbClr val="FF00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084168" y="6093296"/>
            <a:ext cx="106952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</a:rPr>
              <a:t>медлю</a:t>
            </a:r>
            <a:endParaRPr lang="ru-RU" sz="2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60511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0" grpId="0"/>
      <p:bldP spid="11" grpId="0"/>
      <p:bldP spid="14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411848"/>
            <a:ext cx="2149298" cy="3023616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200" r="20399"/>
          <a:stretch/>
        </p:blipFill>
        <p:spPr>
          <a:xfrm>
            <a:off x="3653993" y="415080"/>
            <a:ext cx="2066257" cy="3017152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3470" b="27828"/>
          <a:stretch/>
        </p:blipFill>
        <p:spPr>
          <a:xfrm>
            <a:off x="6372200" y="360863"/>
            <a:ext cx="2189104" cy="3096345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981" y="3645024"/>
            <a:ext cx="2306861" cy="2999169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23905" y="3645023"/>
            <a:ext cx="2282949" cy="2999169"/>
          </a:xfrm>
          <a:prstGeom prst="rect">
            <a:avLst/>
          </a:prstGeom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6152" y="3608031"/>
            <a:ext cx="1981200" cy="2998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396465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267744" y="1556792"/>
            <a:ext cx="6264696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algn="ctr">
              <a:lnSpc>
                <a:spcPct val="150000"/>
              </a:lnSpc>
              <a:spcAft>
                <a:spcPts val="0"/>
              </a:spcAft>
            </a:pPr>
            <a:r>
              <a:rPr lang="ru-RU" sz="2800" b="1" dirty="0">
                <a:latin typeface="Times New Roman"/>
                <a:ea typeface="Calibri"/>
                <a:cs typeface="Times New Roman"/>
              </a:rPr>
              <a:t>Идет матушка-весна,</a:t>
            </a:r>
            <a:endParaRPr lang="ru-RU" sz="2800" b="1" dirty="0">
              <a:ea typeface="Calibri"/>
              <a:cs typeface="Times New Roman"/>
            </a:endParaRPr>
          </a:p>
          <a:p>
            <a:pPr marL="457200" algn="ctr">
              <a:lnSpc>
                <a:spcPct val="150000"/>
              </a:lnSpc>
              <a:spcAft>
                <a:spcPts val="0"/>
              </a:spcAft>
            </a:pPr>
            <a:r>
              <a:rPr lang="ru-RU" sz="2800" b="1" dirty="0">
                <a:latin typeface="Times New Roman"/>
                <a:ea typeface="Calibri"/>
                <a:cs typeface="Times New Roman"/>
              </a:rPr>
              <a:t>Отворяй-ка □□□□□□.</a:t>
            </a:r>
            <a:endParaRPr lang="ru-RU" sz="2800" b="1" dirty="0">
              <a:ea typeface="Calibri"/>
              <a:cs typeface="Times New Roman"/>
            </a:endParaRPr>
          </a:p>
          <a:p>
            <a:pPr marL="457200" algn="ctr">
              <a:lnSpc>
                <a:spcPct val="150000"/>
              </a:lnSpc>
              <a:spcAft>
                <a:spcPts val="0"/>
              </a:spcAft>
            </a:pPr>
            <a:r>
              <a:rPr lang="ru-RU" sz="2800" b="1" dirty="0">
                <a:latin typeface="Times New Roman"/>
                <a:ea typeface="Calibri"/>
                <a:cs typeface="Times New Roman"/>
              </a:rPr>
              <a:t>Первый март пришел,</a:t>
            </a:r>
            <a:endParaRPr lang="ru-RU" sz="2800" b="1" dirty="0">
              <a:ea typeface="Calibri"/>
              <a:cs typeface="Times New Roman"/>
            </a:endParaRPr>
          </a:p>
          <a:p>
            <a:pPr marL="457200" algn="ctr">
              <a:lnSpc>
                <a:spcPct val="150000"/>
              </a:lnSpc>
              <a:spcAft>
                <a:spcPts val="0"/>
              </a:spcAft>
            </a:pPr>
            <a:r>
              <a:rPr lang="ru-RU" sz="2800" b="1" dirty="0">
                <a:latin typeface="Times New Roman"/>
                <a:ea typeface="Calibri"/>
                <a:cs typeface="Times New Roman"/>
              </a:rPr>
              <a:t>Белый   □□□□ сошел.</a:t>
            </a:r>
            <a:endParaRPr lang="ru-RU" sz="2800" b="1" dirty="0">
              <a:ea typeface="Calibri"/>
              <a:cs typeface="Times New Roman"/>
            </a:endParaRPr>
          </a:p>
          <a:p>
            <a:pPr marL="457200" algn="ctr">
              <a:lnSpc>
                <a:spcPct val="150000"/>
              </a:lnSpc>
              <a:spcAft>
                <a:spcPts val="0"/>
              </a:spcAft>
            </a:pPr>
            <a:r>
              <a:rPr lang="ru-RU" sz="2800" b="1" dirty="0">
                <a:latin typeface="Times New Roman"/>
                <a:ea typeface="Calibri"/>
                <a:cs typeface="Times New Roman"/>
              </a:rPr>
              <a:t>А за ним и  □□□□□□</a:t>
            </a:r>
            <a:endParaRPr lang="ru-RU" sz="2800" b="1" dirty="0">
              <a:ea typeface="Calibri"/>
              <a:cs typeface="Times New Roman"/>
            </a:endParaRPr>
          </a:p>
          <a:p>
            <a:pPr marL="457200" algn="ctr">
              <a:lnSpc>
                <a:spcPct val="150000"/>
              </a:lnSpc>
              <a:spcAft>
                <a:spcPts val="0"/>
              </a:spcAft>
            </a:pPr>
            <a:r>
              <a:rPr lang="ru-RU" sz="2800" b="1" dirty="0">
                <a:latin typeface="Times New Roman"/>
                <a:ea typeface="Calibri"/>
                <a:cs typeface="Times New Roman"/>
              </a:rPr>
              <a:t>Отворил  □□□□ и дверь.</a:t>
            </a:r>
            <a:endParaRPr lang="ru-RU" sz="2800" b="1" dirty="0">
              <a:ea typeface="Calibri"/>
              <a:cs typeface="Times New Roman"/>
            </a:endParaRPr>
          </a:p>
          <a:p>
            <a:pPr marL="457200" algn="ctr">
              <a:lnSpc>
                <a:spcPct val="150000"/>
              </a:lnSpc>
              <a:spcAft>
                <a:spcPts val="0"/>
              </a:spcAft>
            </a:pPr>
            <a:r>
              <a:rPr lang="ru-RU" sz="2800" b="1" dirty="0">
                <a:latin typeface="Times New Roman"/>
                <a:ea typeface="Calibri"/>
                <a:cs typeface="Times New Roman"/>
              </a:rPr>
              <a:t>А уж как пришел  □□□,</a:t>
            </a:r>
            <a:endParaRPr lang="ru-RU" sz="2800" b="1" dirty="0">
              <a:ea typeface="Calibri"/>
              <a:cs typeface="Times New Roman"/>
            </a:endParaRPr>
          </a:p>
          <a:p>
            <a:pPr marL="457200" algn="ctr">
              <a:lnSpc>
                <a:spcPct val="150000"/>
              </a:lnSpc>
              <a:spcAft>
                <a:spcPts val="0"/>
              </a:spcAft>
            </a:pPr>
            <a:r>
              <a:rPr lang="ru-RU" sz="2800" b="1" dirty="0">
                <a:latin typeface="Times New Roman"/>
                <a:ea typeface="Calibri"/>
                <a:cs typeface="Times New Roman"/>
              </a:rPr>
              <a:t>Солнце в те□□□ приглашай!</a:t>
            </a:r>
            <a:endParaRPr lang="ru-RU" sz="2800" b="1" dirty="0">
              <a:ea typeface="Calibri"/>
              <a:cs typeface="Times New Roman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27584" y="620688"/>
            <a:ext cx="78488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solidFill>
                  <a:srgbClr val="7030A0"/>
                </a:solidFill>
              </a:rPr>
              <a:t>Речевая разминка. Игра «</a:t>
            </a:r>
            <a:r>
              <a:rPr lang="ru-RU" sz="3600" b="1" dirty="0" err="1">
                <a:solidFill>
                  <a:srgbClr val="7030A0"/>
                </a:solidFill>
              </a:rPr>
              <a:t>Р</a:t>
            </a:r>
            <a:r>
              <a:rPr lang="ru-RU" sz="3600" b="1" dirty="0" err="1" smtClean="0">
                <a:solidFill>
                  <a:srgbClr val="7030A0"/>
                </a:solidFill>
              </a:rPr>
              <a:t>ифмушка</a:t>
            </a:r>
            <a:r>
              <a:rPr lang="ru-RU" sz="3600" b="1" dirty="0" smtClean="0">
                <a:solidFill>
                  <a:srgbClr val="7030A0"/>
                </a:solidFill>
              </a:rPr>
              <a:t>»</a:t>
            </a:r>
            <a:endParaRPr lang="ru-RU" sz="3600" b="1" dirty="0">
              <a:solidFill>
                <a:srgbClr val="7030A0"/>
              </a:solidFill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3068960"/>
            <a:ext cx="3186731" cy="31967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271361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136948" y="1635"/>
            <a:ext cx="3409909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sz="4400" b="1" dirty="0">
                <a:ln>
                  <a:solidFill>
                    <a:srgbClr val="FF0000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</a:rPr>
              <a:t>Рефлексия.</a:t>
            </a:r>
            <a:endParaRPr lang="ru-RU" sz="4400" dirty="0">
              <a:ln>
                <a:solidFill>
                  <a:srgbClr val="FF0000"/>
                </a:solidFill>
              </a:ln>
              <a:solidFill>
                <a:srgbClr val="FFFF00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256477" y="620688"/>
            <a:ext cx="7771907" cy="1200329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>
              <a:defRPr/>
            </a:pPr>
            <a:r>
              <a:rPr lang="ru-RU" sz="3600" b="1" dirty="0" smtClean="0">
                <a:ln w="11430">
                  <a:solidFill>
                    <a:srgbClr val="0070C0"/>
                  </a:solidFill>
                </a:ln>
                <a:solidFill>
                  <a:srgbClr val="00B0F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Segoe Print" pitchFamily="2" charset="0"/>
              </a:rPr>
              <a:t> </a:t>
            </a:r>
          </a:p>
          <a:p>
            <a:pPr>
              <a:defRPr/>
            </a:pPr>
            <a:r>
              <a:rPr lang="ru-RU" sz="3600" b="1" dirty="0" smtClean="0">
                <a:ln w="11430">
                  <a:solidFill>
                    <a:srgbClr val="0070C0"/>
                  </a:solidFill>
                </a:ln>
                <a:solidFill>
                  <a:srgbClr val="00B0F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Segoe Print" pitchFamily="2" charset="0"/>
              </a:rPr>
              <a:t> На  уроке я узнал…</a:t>
            </a:r>
            <a:endParaRPr lang="ru-RU" sz="3600" b="1" dirty="0">
              <a:ln w="11430">
                <a:solidFill>
                  <a:srgbClr val="0070C0"/>
                </a:solidFill>
              </a:ln>
              <a:solidFill>
                <a:srgbClr val="00B0F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Segoe Print" pitchFamily="2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430384" y="1957312"/>
            <a:ext cx="8640762" cy="584775"/>
          </a:xfrm>
          <a:prstGeom prst="rect">
            <a:avLst/>
          </a:prstGeom>
        </p:spPr>
        <p:txBody>
          <a:bodyPr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>
              <a:defRPr/>
            </a:pPr>
            <a:r>
              <a:rPr lang="ru-RU" sz="3200" b="1" dirty="0">
                <a:ln w="11430">
                  <a:solidFill>
                    <a:srgbClr val="0070C0"/>
                  </a:solidFill>
                </a:ln>
                <a:solidFill>
                  <a:srgbClr val="00B0F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Segoe Print" pitchFamily="2" charset="0"/>
              </a:rPr>
              <a:t>На этом уроке я похвалил бы себя за…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446258" y="2570814"/>
            <a:ext cx="8624888" cy="1569660"/>
          </a:xfrm>
          <a:prstGeom prst="rect">
            <a:avLst/>
          </a:prstGeom>
          <a:ln>
            <a:noFill/>
          </a:ln>
        </p:spPr>
        <p:txBody>
          <a:bodyPr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>
              <a:defRPr/>
            </a:pPr>
            <a:endParaRPr lang="ru-RU" sz="3200" b="1" dirty="0" smtClean="0">
              <a:ln w="11430">
                <a:solidFill>
                  <a:srgbClr val="0070C0"/>
                </a:solidFill>
              </a:ln>
              <a:solidFill>
                <a:srgbClr val="00B0F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Segoe Print" pitchFamily="2" charset="0"/>
            </a:endParaRPr>
          </a:p>
          <a:p>
            <a:pPr>
              <a:defRPr/>
            </a:pPr>
            <a:endParaRPr lang="ru-RU" sz="3200" b="1" dirty="0">
              <a:ln w="11430">
                <a:solidFill>
                  <a:srgbClr val="0070C0"/>
                </a:solidFill>
              </a:ln>
              <a:solidFill>
                <a:srgbClr val="00B0F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Segoe Print" pitchFamily="2" charset="0"/>
            </a:endParaRPr>
          </a:p>
          <a:p>
            <a:pPr>
              <a:defRPr/>
            </a:pPr>
            <a:r>
              <a:rPr lang="ru-RU" sz="3200" b="1" dirty="0" smtClean="0">
                <a:ln w="11430">
                  <a:solidFill>
                    <a:srgbClr val="0070C0"/>
                  </a:solidFill>
                </a:ln>
                <a:solidFill>
                  <a:srgbClr val="00B0F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Segoe Print" pitchFamily="2" charset="0"/>
              </a:rPr>
              <a:t>На уроке </a:t>
            </a:r>
            <a:r>
              <a:rPr lang="ru-RU" sz="3200" b="1" dirty="0">
                <a:ln w="11430">
                  <a:solidFill>
                    <a:srgbClr val="0070C0"/>
                  </a:solidFill>
                </a:ln>
                <a:solidFill>
                  <a:srgbClr val="00B0F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Segoe Print" pitchFamily="2" charset="0"/>
              </a:rPr>
              <a:t>мне </a:t>
            </a:r>
            <a:r>
              <a:rPr lang="ru-RU" sz="3200" b="1" dirty="0" smtClean="0">
                <a:ln w="11430">
                  <a:solidFill>
                    <a:srgbClr val="0070C0"/>
                  </a:solidFill>
                </a:ln>
                <a:solidFill>
                  <a:srgbClr val="00B0F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Segoe Print" pitchFamily="2" charset="0"/>
              </a:rPr>
              <a:t> легко удавалось…</a:t>
            </a:r>
            <a:endParaRPr lang="ru-RU" sz="3200" b="1" dirty="0">
              <a:ln w="11430">
                <a:solidFill>
                  <a:srgbClr val="0070C0"/>
                </a:solidFill>
              </a:ln>
              <a:solidFill>
                <a:srgbClr val="00B0F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Segoe Print" pitchFamily="2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417758" y="3136612"/>
            <a:ext cx="8258698" cy="3046988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>
              <a:defRPr/>
            </a:pPr>
            <a:endParaRPr lang="ru-RU" sz="3200" b="1" dirty="0" smtClean="0">
              <a:ln w="11430">
                <a:solidFill>
                  <a:srgbClr val="0070C0"/>
                </a:solidFill>
              </a:ln>
              <a:solidFill>
                <a:srgbClr val="00B0F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Segoe Print" pitchFamily="2" charset="0"/>
            </a:endParaRPr>
          </a:p>
          <a:p>
            <a:pPr>
              <a:defRPr/>
            </a:pPr>
            <a:endParaRPr lang="ru-RU" sz="3200" b="1" dirty="0">
              <a:ln w="11430">
                <a:solidFill>
                  <a:srgbClr val="0070C0"/>
                </a:solidFill>
              </a:ln>
              <a:solidFill>
                <a:srgbClr val="00B0F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Segoe Print" pitchFamily="2" charset="0"/>
            </a:endParaRPr>
          </a:p>
          <a:p>
            <a:pPr>
              <a:defRPr/>
            </a:pPr>
            <a:endParaRPr lang="ru-RU" sz="3200" b="1" dirty="0" smtClean="0">
              <a:ln w="11430">
                <a:solidFill>
                  <a:srgbClr val="0070C0"/>
                </a:solidFill>
              </a:ln>
              <a:solidFill>
                <a:srgbClr val="00B0F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Segoe Print" pitchFamily="2" charset="0"/>
            </a:endParaRPr>
          </a:p>
          <a:p>
            <a:pPr>
              <a:defRPr/>
            </a:pPr>
            <a:endParaRPr lang="ru-RU" sz="3200" b="1" dirty="0">
              <a:ln w="11430">
                <a:solidFill>
                  <a:srgbClr val="0070C0"/>
                </a:solidFill>
              </a:ln>
              <a:solidFill>
                <a:srgbClr val="00B0F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Segoe Print" pitchFamily="2" charset="0"/>
            </a:endParaRPr>
          </a:p>
          <a:p>
            <a:pPr>
              <a:defRPr/>
            </a:pPr>
            <a:endParaRPr lang="ru-RU" sz="3200" b="1" dirty="0" smtClean="0">
              <a:ln w="11430">
                <a:solidFill>
                  <a:srgbClr val="0070C0"/>
                </a:solidFill>
              </a:ln>
              <a:solidFill>
                <a:srgbClr val="00B0F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Segoe Print" pitchFamily="2" charset="0"/>
            </a:endParaRPr>
          </a:p>
          <a:p>
            <a:pPr>
              <a:defRPr/>
            </a:pPr>
            <a:r>
              <a:rPr lang="ru-RU" sz="3200" b="1" dirty="0" smtClean="0">
                <a:ln w="11430">
                  <a:solidFill>
                    <a:srgbClr val="0070C0"/>
                  </a:solidFill>
                </a:ln>
                <a:solidFill>
                  <a:srgbClr val="00B0F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Segoe Print" pitchFamily="2" charset="0"/>
              </a:rPr>
              <a:t>Сегодня мне было трудно…           </a:t>
            </a:r>
            <a:endParaRPr lang="ru-RU" sz="3200" b="1" dirty="0">
              <a:ln w="11430">
                <a:solidFill>
                  <a:srgbClr val="0070C0"/>
                </a:solidFill>
              </a:ln>
              <a:solidFill>
                <a:srgbClr val="00B0F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Segoe Print" pitchFamily="2" charset="0"/>
            </a:endParaRPr>
          </a:p>
        </p:txBody>
      </p:sp>
      <p:pic>
        <p:nvPicPr>
          <p:cNvPr id="13" name="Picture 2" descr="http://young.rzd.ru/dbmm/images/41/4080/1862278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4118" y="3155589"/>
            <a:ext cx="5303147" cy="38137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6" descr="&amp;Fcy;&amp;iecy;&amp;tcy; &amp;Acy;&amp;fcy;&amp;acy;&amp;ncy;&amp;acy;&amp;scy;&amp;icy;&amp;jcy; &amp;Acy;&amp;fcy;&amp;acy;&amp;ncy;&amp;acy;&amp;scy;&amp;softcy;&amp;iecy;&amp;vcy;&amp;icy;&amp;chcy; &quot; &amp;Mcy;&amp;icy;&amp;rcy; &amp;Scy;&amp;tcy;&amp;icy;&amp;khcy;&amp;ocy;&amp;vcy; - &amp;scy;&amp;tcy;&amp;icy;&amp;khcy;&amp;icy; &amp;ocy; &amp;lcy;&amp;yucy;&amp;bcy;&amp;vcy;&amp;icy;, &amp;zhcy;&amp;icy;&amp;zcy;&amp;ncy;&amp;icy;. &amp;Kcy;&amp;ocy;&amp;ncy;&amp;kcy;&amp;ucy;&amp;rcy;&amp;scy;&amp;ycy;. &amp;Pcy;&amp;ocy;&amp;zcy;&amp;dcy;&amp;rcy;&amp;acy;&amp;vcy;&amp;lcy;&amp;iecy;&amp;ncy;&amp;icy;&amp;yacy;.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967" b="100000" l="4449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2132"/>
          <a:stretch/>
        </p:blipFill>
        <p:spPr bwMode="auto">
          <a:xfrm flipH="1">
            <a:off x="7452320" y="0"/>
            <a:ext cx="1691680" cy="21396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97445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430478" y="165644"/>
            <a:ext cx="5838458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sz="4400" b="1" dirty="0">
                <a:ln>
                  <a:solidFill>
                    <a:srgbClr val="FF0000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</a:rPr>
              <a:t>Домашнее задание.</a:t>
            </a:r>
            <a:endParaRPr lang="ru-RU" sz="4400" dirty="0">
              <a:ln>
                <a:solidFill>
                  <a:srgbClr val="FF0000"/>
                </a:solidFill>
              </a:ln>
              <a:solidFill>
                <a:srgbClr val="FFFF0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86437" y="1556792"/>
            <a:ext cx="8898556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3600" b="1" dirty="0" smtClean="0">
                <a:ln w="28575">
                  <a:solidFill>
                    <a:srgbClr val="00B050"/>
                  </a:solidFill>
                </a:ln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</a:rPr>
              <a:t>Учебник стр. 141 – 142</a:t>
            </a:r>
          </a:p>
          <a:p>
            <a:pPr algn="ctr">
              <a:defRPr/>
            </a:pPr>
            <a:r>
              <a:rPr lang="ru-RU" sz="3600" b="1" dirty="0">
                <a:ln w="28575">
                  <a:solidFill>
                    <a:srgbClr val="00B050"/>
                  </a:solidFill>
                </a:ln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</a:rPr>
              <a:t>в</a:t>
            </a:r>
            <a:r>
              <a:rPr lang="ru-RU" sz="3600" b="1" dirty="0" smtClean="0">
                <a:ln w="28575">
                  <a:solidFill>
                    <a:srgbClr val="00B050"/>
                  </a:solidFill>
                </a:ln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</a:rPr>
              <a:t>ыучить любое стихотворение.</a:t>
            </a:r>
            <a:endParaRPr lang="ru-RU" sz="3600" b="1" dirty="0">
              <a:ln w="28575">
                <a:solidFill>
                  <a:srgbClr val="00B050"/>
                </a:solidFill>
              </a:ln>
              <a:solidFill>
                <a:srgbClr val="00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Print" pitchFamily="2" charset="0"/>
            </a:endParaRPr>
          </a:p>
          <a:p>
            <a:pPr algn="ctr">
              <a:defRPr/>
            </a:pPr>
            <a:r>
              <a:rPr lang="ru-RU" sz="3600" b="1" smtClean="0">
                <a:ln w="28575">
                  <a:solidFill>
                    <a:srgbClr val="00B050"/>
                  </a:solidFill>
                </a:ln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</a:rPr>
              <a:t>Проиллюстрировать его. </a:t>
            </a:r>
            <a:endParaRPr lang="ru-RU" sz="3600" b="1" dirty="0">
              <a:ln w="28575">
                <a:solidFill>
                  <a:srgbClr val="00B050"/>
                </a:solidFill>
              </a:ln>
              <a:solidFill>
                <a:srgbClr val="00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Print" pitchFamily="2" charset="0"/>
            </a:endParaRPr>
          </a:p>
        </p:txBody>
      </p:sp>
      <p:pic>
        <p:nvPicPr>
          <p:cNvPr id="9" name="Picture 10" descr="D:\клипарты\школа\05857e324340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0478" y="3453018"/>
            <a:ext cx="5400055" cy="34049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6" descr="&amp;Fcy;&amp;iecy;&amp;tcy; &amp;Acy;&amp;fcy;&amp;acy;&amp;ncy;&amp;acy;&amp;scy;&amp;icy;&amp;jcy; &amp;Acy;&amp;fcy;&amp;acy;&amp;ncy;&amp;acy;&amp;scy;&amp;softcy;&amp;iecy;&amp;vcy;&amp;icy;&amp;chcy; &quot; &amp;Mcy;&amp;icy;&amp;rcy; &amp;Scy;&amp;tcy;&amp;icy;&amp;khcy;&amp;ocy;&amp;vcy; - &amp;scy;&amp;tcy;&amp;icy;&amp;khcy;&amp;icy; &amp;ocy; &amp;lcy;&amp;yucy;&amp;bcy;&amp;vcy;&amp;icy;, &amp;zhcy;&amp;icy;&amp;zcy;&amp;ncy;&amp;icy;. &amp;Kcy;&amp;ocy;&amp;ncy;&amp;kcy;&amp;ucy;&amp;rcy;&amp;scy;&amp;ycy;. &amp;Pcy;&amp;ocy;&amp;zcy;&amp;dcy;&amp;rcy;&amp;acy;&amp;vcy;&amp;lcy;&amp;iecy;&amp;ncy;&amp;icy;&amp;yacy;.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967" b="100000" l="4449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2132"/>
          <a:stretch/>
        </p:blipFill>
        <p:spPr bwMode="auto">
          <a:xfrm flipH="1">
            <a:off x="7452320" y="0"/>
            <a:ext cx="1691680" cy="21396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18676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833047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66527" y="1772816"/>
            <a:ext cx="8697961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Aft>
                <a:spcPts val="0"/>
              </a:spcAft>
            </a:pPr>
            <a:r>
              <a:rPr lang="ru-RU" sz="4000" b="1" dirty="0">
                <a:latin typeface="Times New Roman"/>
                <a:ea typeface="Calibri"/>
                <a:cs typeface="Times New Roman"/>
              </a:rPr>
              <a:t>ЙИСАНАФА ЧИВЕЬСАНАФА ТЕФ</a:t>
            </a:r>
            <a:endParaRPr lang="ru-RU" sz="4000" b="1" dirty="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619672" y="548680"/>
            <a:ext cx="5400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solidFill>
                  <a:srgbClr val="7030A0"/>
                </a:solidFill>
              </a:rPr>
              <a:t>Расшифруйте имя поэта</a:t>
            </a:r>
            <a:endParaRPr lang="ru-RU" sz="3600" b="1" dirty="0">
              <a:solidFill>
                <a:srgbClr val="7030A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66527" y="3861048"/>
            <a:ext cx="8553945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endParaRPr lang="ru-RU" sz="2000" b="1" dirty="0" smtClean="0">
              <a:solidFill>
                <a:prstClr val="black"/>
              </a:solidFill>
            </a:endParaRPr>
          </a:p>
          <a:p>
            <a:pPr lvl="0"/>
            <a:r>
              <a:rPr lang="ru-RU" sz="2800" b="1" dirty="0" smtClean="0">
                <a:solidFill>
                  <a:srgbClr val="FF0000"/>
                </a:solidFill>
              </a:rPr>
              <a:t>5 </a:t>
            </a:r>
            <a:r>
              <a:rPr lang="ru-RU" sz="2800" b="1" dirty="0">
                <a:solidFill>
                  <a:srgbClr val="FF0000"/>
                </a:solidFill>
              </a:rPr>
              <a:t>декабря </a:t>
            </a:r>
            <a:r>
              <a:rPr lang="ru-RU" sz="2800" b="1" dirty="0" smtClean="0">
                <a:solidFill>
                  <a:srgbClr val="FF0000"/>
                </a:solidFill>
              </a:rPr>
              <a:t> 2015 года  в Год  Литературы  исполнилось 195 </a:t>
            </a:r>
            <a:r>
              <a:rPr lang="ru-RU" sz="2800" b="1" dirty="0">
                <a:solidFill>
                  <a:srgbClr val="FF0000"/>
                </a:solidFill>
              </a:rPr>
              <a:t>лет со дня рождения русского поэта Афанасия Афанасьевича Фета (</a:t>
            </a:r>
            <a:r>
              <a:rPr lang="ru-RU" sz="2800" b="1" dirty="0" err="1">
                <a:solidFill>
                  <a:srgbClr val="FF0000"/>
                </a:solidFill>
              </a:rPr>
              <a:t>н.ф</a:t>
            </a:r>
            <a:r>
              <a:rPr lang="ru-RU" sz="2800" b="1" dirty="0">
                <a:solidFill>
                  <a:srgbClr val="FF0000"/>
                </a:solidFill>
              </a:rPr>
              <a:t>. </a:t>
            </a:r>
            <a:r>
              <a:rPr lang="ru-RU" sz="2800" b="1" dirty="0" err="1">
                <a:solidFill>
                  <a:srgbClr val="FF0000"/>
                </a:solidFill>
              </a:rPr>
              <a:t>Шеншин</a:t>
            </a:r>
            <a:r>
              <a:rPr lang="ru-RU" sz="2800" b="1" dirty="0" smtClean="0">
                <a:solidFill>
                  <a:srgbClr val="FF0000"/>
                </a:solidFill>
              </a:rPr>
              <a:t>)  (1820-1892</a:t>
            </a:r>
            <a:r>
              <a:rPr lang="ru-RU" sz="2800" b="1" dirty="0">
                <a:solidFill>
                  <a:srgbClr val="FF0000"/>
                </a:solidFill>
              </a:rPr>
              <a:t>). Автор стихотворений для детей «Колокольчик», «Сад весь в цвету». 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971600" y="2767281"/>
            <a:ext cx="712879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4000" b="1" dirty="0">
                <a:solidFill>
                  <a:srgbClr val="FF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Афанасий Афанасьевич Фет</a:t>
            </a:r>
            <a:endParaRPr lang="ru-RU" sz="4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393445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187624" y="476672"/>
            <a:ext cx="5256584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ru-RU" sz="4400" b="1" dirty="0">
                <a:ln>
                  <a:solidFill>
                    <a:srgbClr val="FF0000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</a:rPr>
              <a:t>Сегодня на уроке.</a:t>
            </a:r>
            <a:endParaRPr lang="ru-RU" sz="4400" dirty="0">
              <a:ln>
                <a:solidFill>
                  <a:srgbClr val="FF0000"/>
                </a:solidFill>
              </a:ln>
              <a:solidFill>
                <a:srgbClr val="FFFF00"/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280" y="176138"/>
            <a:ext cx="1695450" cy="2139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395536" y="2316088"/>
            <a:ext cx="8568952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4">
              <a:defRPr/>
            </a:pPr>
            <a:endParaRPr lang="ru-RU" sz="4000" b="1" dirty="0" smtClean="0">
              <a:ln w="28575">
                <a:solidFill>
                  <a:srgbClr val="00B050"/>
                </a:solidFill>
              </a:ln>
              <a:solidFill>
                <a:srgbClr val="00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Print" pitchFamily="2" charset="0"/>
            </a:endParaRPr>
          </a:p>
          <a:p>
            <a:pPr lvl="0">
              <a:defRPr/>
            </a:pPr>
            <a:r>
              <a:rPr lang="ru-RU" sz="4000" b="1" dirty="0">
                <a:ln w="28575">
                  <a:solidFill>
                    <a:srgbClr val="00B050"/>
                  </a:solidFill>
                </a:ln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</a:rPr>
              <a:t>1</a:t>
            </a:r>
            <a:r>
              <a:rPr lang="ru-RU" sz="4000" b="1" dirty="0" smtClean="0">
                <a:ln w="28575">
                  <a:solidFill>
                    <a:srgbClr val="00B050"/>
                  </a:solidFill>
                </a:ln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</a:rPr>
              <a:t>. Познакомимся с жизнью и творчеством А. А. Фета.</a:t>
            </a:r>
          </a:p>
          <a:p>
            <a:pPr lvl="0">
              <a:defRPr/>
            </a:pPr>
            <a:r>
              <a:rPr lang="ru-RU" sz="4000" b="1" dirty="0" smtClean="0">
                <a:ln w="28575">
                  <a:solidFill>
                    <a:srgbClr val="00B050"/>
                  </a:solidFill>
                </a:ln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</a:rPr>
              <a:t>2. Будем </a:t>
            </a:r>
            <a:r>
              <a:rPr lang="ru-RU" sz="4000" b="1" dirty="0">
                <a:ln w="28575">
                  <a:solidFill>
                    <a:srgbClr val="00B050"/>
                  </a:solidFill>
                </a:ln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</a:rPr>
              <a:t>учиться выразительно читать его стихи. </a:t>
            </a:r>
          </a:p>
        </p:txBody>
      </p:sp>
    </p:spTree>
    <p:extLst>
      <p:ext uri="{BB962C8B-B14F-4D97-AF65-F5344CB8AC3E}">
        <p14:creationId xmlns:p14="http://schemas.microsoft.com/office/powerpoint/2010/main" val="24051424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6008" y="778416"/>
            <a:ext cx="3680008" cy="4822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572000" y="1124744"/>
            <a:ext cx="345638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b="1" dirty="0" smtClean="0">
                <a:solidFill>
                  <a:srgbClr val="FFFF00"/>
                </a:solidFill>
                <a:latin typeface="Monotype Corsiva" panose="03010101010201010101" pitchFamily="66" charset="0"/>
              </a:rPr>
              <a:t>Афанасий</a:t>
            </a:r>
          </a:p>
          <a:p>
            <a:pPr algn="ctr"/>
            <a:r>
              <a:rPr lang="ru-RU" sz="4800" b="1" dirty="0" smtClean="0">
                <a:solidFill>
                  <a:srgbClr val="FFFF00"/>
                </a:solidFill>
                <a:latin typeface="Monotype Corsiva" panose="03010101010201010101" pitchFamily="66" charset="0"/>
              </a:rPr>
              <a:t>Афанасьевич</a:t>
            </a:r>
          </a:p>
          <a:p>
            <a:pPr algn="ctr"/>
            <a:r>
              <a:rPr lang="ru-RU" sz="4800" b="1" dirty="0" smtClean="0">
                <a:solidFill>
                  <a:srgbClr val="FFFF00"/>
                </a:solidFill>
                <a:latin typeface="Monotype Corsiva" panose="03010101010201010101" pitchFamily="66" charset="0"/>
              </a:rPr>
              <a:t>Фет</a:t>
            </a:r>
            <a:endParaRPr lang="ru-RU" sz="4800" b="1" dirty="0">
              <a:solidFill>
                <a:srgbClr val="FFFF00"/>
              </a:solidFill>
              <a:latin typeface="Monotype Corsiva" panose="03010101010201010101" pitchFamily="66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004048" y="3645024"/>
            <a:ext cx="230425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>
                <a:latin typeface="Monotype Corsiva" panose="03010101010201010101" pitchFamily="66" charset="0"/>
              </a:rPr>
              <a:t>1820-1892</a:t>
            </a:r>
            <a:endParaRPr lang="ru-RU" sz="4000" b="1" dirty="0">
              <a:latin typeface="Monotype Corsiva" panose="03010101010201010101" pitchFamily="66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979712" y="3290500"/>
            <a:ext cx="6048672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2000" b="1" dirty="0" smtClean="0"/>
          </a:p>
          <a:p>
            <a:endParaRPr lang="en-US" sz="2000" b="1" dirty="0"/>
          </a:p>
          <a:p>
            <a:endParaRPr lang="en-US" sz="2000" b="1" dirty="0" smtClean="0"/>
          </a:p>
          <a:p>
            <a:r>
              <a:rPr lang="ru-RU" sz="2000" b="1" dirty="0" smtClean="0"/>
              <a:t>195 </a:t>
            </a:r>
            <a:r>
              <a:rPr lang="ru-RU" sz="2000" b="1" dirty="0"/>
              <a:t>лет со дня рождения русского поэта Афанасия Афанасьевича Фета (</a:t>
            </a:r>
            <a:r>
              <a:rPr lang="ru-RU" sz="2000" b="1" dirty="0" err="1"/>
              <a:t>н.ф</a:t>
            </a:r>
            <a:r>
              <a:rPr lang="ru-RU" sz="2000" b="1" dirty="0"/>
              <a:t>. </a:t>
            </a:r>
            <a:r>
              <a:rPr lang="ru-RU" sz="2000" b="1" dirty="0" err="1"/>
              <a:t>Шеншин</a:t>
            </a:r>
            <a:r>
              <a:rPr lang="ru-RU" sz="2000" b="1" dirty="0" smtClean="0"/>
              <a:t>) ( 1820-1892</a:t>
            </a:r>
            <a:r>
              <a:rPr lang="ru-RU" sz="2000" b="1" dirty="0"/>
              <a:t>). Автор стихотворений для детей «Колокольчик», «Сад весь в цвету». </a:t>
            </a:r>
          </a:p>
        </p:txBody>
      </p:sp>
    </p:spTree>
    <p:extLst>
      <p:ext uri="{BB962C8B-B14F-4D97-AF65-F5344CB8AC3E}">
        <p14:creationId xmlns:p14="http://schemas.microsoft.com/office/powerpoint/2010/main" val="19685389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691680" y="428178"/>
            <a:ext cx="7077609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3200" dirty="0" smtClean="0">
                <a:ln w="28575">
                  <a:solidFill>
                    <a:schemeClr val="tx1"/>
                  </a:solidFill>
                </a:ln>
                <a:solidFill>
                  <a:srgbClr val="7030A0"/>
                </a:solidFill>
                <a:latin typeface="Palatino Linotype" panose="02040502050505030304" pitchFamily="18" charset="0"/>
              </a:rPr>
              <a:t>5 декабря 1820 </a:t>
            </a:r>
            <a:r>
              <a:rPr lang="ru-RU" sz="3200" dirty="0">
                <a:ln w="28575">
                  <a:solidFill>
                    <a:schemeClr val="tx1"/>
                  </a:solidFill>
                </a:ln>
                <a:solidFill>
                  <a:srgbClr val="7030A0"/>
                </a:solidFill>
                <a:latin typeface="Palatino Linotype" panose="02040502050505030304" pitchFamily="18" charset="0"/>
              </a:rPr>
              <a:t>г. в имении Новоселки Орловской губернии родился мальчик, крещенный Афанасием </a:t>
            </a:r>
            <a:r>
              <a:rPr lang="ru-RU" sz="3200" dirty="0" err="1">
                <a:ln w="28575">
                  <a:solidFill>
                    <a:schemeClr val="tx1"/>
                  </a:solidFill>
                </a:ln>
                <a:solidFill>
                  <a:srgbClr val="7030A0"/>
                </a:solidFill>
                <a:latin typeface="Palatino Linotype" panose="02040502050505030304" pitchFamily="18" charset="0"/>
              </a:rPr>
              <a:t>Шеншиным</a:t>
            </a:r>
            <a:r>
              <a:rPr lang="ru-RU" sz="3200" dirty="0">
                <a:ln w="28575">
                  <a:solidFill>
                    <a:schemeClr val="tx1"/>
                  </a:solidFill>
                </a:ln>
                <a:solidFill>
                  <a:srgbClr val="7030A0"/>
                </a:solidFill>
                <a:latin typeface="Segoe Print" pitchFamily="2" charset="0"/>
              </a:rPr>
              <a:t>. </a:t>
            </a:r>
            <a:r>
              <a:rPr lang="ru-RU" sz="3200" dirty="0" smtClean="0">
                <a:ln w="28575">
                  <a:solidFill>
                    <a:schemeClr val="tx1"/>
                  </a:solidFill>
                </a:ln>
                <a:solidFill>
                  <a:srgbClr val="7030A0"/>
                </a:solidFill>
                <a:latin typeface="Segoe Print" pitchFamily="2" charset="0"/>
              </a:rPr>
              <a:t>  </a:t>
            </a:r>
            <a:endParaRPr lang="ru-RU" sz="3200" dirty="0">
              <a:ln w="28575">
                <a:solidFill>
                  <a:schemeClr val="tx1"/>
                </a:solidFill>
              </a:ln>
              <a:solidFill>
                <a:srgbClr val="7030A0"/>
              </a:solidFill>
              <a:latin typeface="Segoe Print" pitchFamily="2" charset="0"/>
            </a:endParaRPr>
          </a:p>
        </p:txBody>
      </p:sp>
      <p:pic>
        <p:nvPicPr>
          <p:cNvPr id="6" name="Picture 19" descr="Рисунок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4707" y="2490281"/>
            <a:ext cx="6394585" cy="412685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6">
                <a:lumMod val="75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7" name="Picture 6" descr="&amp;Fcy;&amp;iecy;&amp;tcy; &amp;Acy;&amp;fcy;&amp;acy;&amp;ncy;&amp;acy;&amp;scy;&amp;icy;&amp;jcy; &amp;Acy;&amp;fcy;&amp;acy;&amp;ncy;&amp;acy;&amp;scy;&amp;softcy;&amp;iecy;&amp;vcy;&amp;icy;&amp;chcy; &quot; &amp;Mcy;&amp;icy;&amp;rcy; &amp;Scy;&amp;tcy;&amp;icy;&amp;khcy;&amp;ocy;&amp;vcy; - &amp;scy;&amp;tcy;&amp;icy;&amp;khcy;&amp;icy; &amp;ocy; &amp;lcy;&amp;yucy;&amp;bcy;&amp;vcy;&amp;icy;, &amp;zhcy;&amp;icy;&amp;zcy;&amp;ncy;&amp;icy;. &amp;Kcy;&amp;ocy;&amp;ncy;&amp;kcy;&amp;ucy;&amp;rcy;&amp;scy;&amp;ycy;. &amp;Pcy;&amp;ocy;&amp;zcy;&amp;dcy;&amp;rcy;&amp;acy;&amp;vcy;&amp;lcy;&amp;iecy;&amp;ncy;&amp;icy;&amp;yacy;.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967" b="100000" l="4449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2132"/>
          <a:stretch/>
        </p:blipFill>
        <p:spPr bwMode="auto">
          <a:xfrm>
            <a:off x="107504" y="1"/>
            <a:ext cx="1584176" cy="20037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893307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66006" y="188640"/>
            <a:ext cx="8712968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2800" dirty="0">
                <a:ln w="28575">
                  <a:solidFill>
                    <a:schemeClr val="tx1"/>
                  </a:solidFill>
                </a:ln>
                <a:solidFill>
                  <a:srgbClr val="00FF00"/>
                </a:solidFill>
                <a:latin typeface="Segoe Print" pitchFamily="2" charset="0"/>
              </a:rPr>
              <a:t>Родители не состояли в церковном браке, и только через </a:t>
            </a:r>
            <a:r>
              <a:rPr lang="en-US" sz="2800" dirty="0" smtClean="0">
                <a:ln w="28575">
                  <a:solidFill>
                    <a:schemeClr val="tx1"/>
                  </a:solidFill>
                </a:ln>
                <a:solidFill>
                  <a:srgbClr val="00FF00"/>
                </a:solidFill>
                <a:latin typeface="Segoe Print" pitchFamily="2" charset="0"/>
              </a:rPr>
              <a:t>14 </a:t>
            </a:r>
            <a:r>
              <a:rPr lang="ru-RU" sz="2800" dirty="0" smtClean="0">
                <a:ln w="28575">
                  <a:solidFill>
                    <a:schemeClr val="tx1"/>
                  </a:solidFill>
                </a:ln>
                <a:solidFill>
                  <a:srgbClr val="00FF00"/>
                </a:solidFill>
                <a:latin typeface="Segoe Print" pitchFamily="2" charset="0"/>
              </a:rPr>
              <a:t>лет </a:t>
            </a:r>
            <a:r>
              <a:rPr lang="ru-RU" sz="2800" dirty="0">
                <a:ln w="28575">
                  <a:solidFill>
                    <a:schemeClr val="tx1"/>
                  </a:solidFill>
                </a:ln>
                <a:solidFill>
                  <a:srgbClr val="00FF00"/>
                </a:solidFill>
                <a:latin typeface="Segoe Print" pitchFamily="2" charset="0"/>
              </a:rPr>
              <a:t>обнаружилась незаконность записи, и дворянин Афанасий Афанасьевич </a:t>
            </a:r>
            <a:r>
              <a:rPr lang="ru-RU" sz="2800" dirty="0" err="1">
                <a:ln w="28575">
                  <a:solidFill>
                    <a:schemeClr val="tx1"/>
                  </a:solidFill>
                </a:ln>
                <a:solidFill>
                  <a:srgbClr val="00FF00"/>
                </a:solidFill>
                <a:latin typeface="Segoe Print" pitchFamily="2" charset="0"/>
              </a:rPr>
              <a:t>Шеншин</a:t>
            </a:r>
            <a:r>
              <a:rPr lang="ru-RU" sz="2800" dirty="0">
                <a:ln w="28575">
                  <a:solidFill>
                    <a:schemeClr val="tx1"/>
                  </a:solidFill>
                </a:ln>
                <a:solidFill>
                  <a:srgbClr val="00FF00"/>
                </a:solidFill>
                <a:latin typeface="Segoe Print" pitchFamily="2" charset="0"/>
              </a:rPr>
              <a:t> стал разночинцем Афанасием Фетом. </a:t>
            </a:r>
            <a:r>
              <a:rPr lang="ru-RU" sz="2800" dirty="0" smtClean="0">
                <a:ln w="28575">
                  <a:solidFill>
                    <a:schemeClr val="tx1"/>
                  </a:solidFill>
                </a:ln>
                <a:solidFill>
                  <a:srgbClr val="00FF00"/>
                </a:solidFill>
                <a:latin typeface="Segoe Print" pitchFamily="2" charset="0"/>
              </a:rPr>
              <a:t>   </a:t>
            </a:r>
            <a:endParaRPr lang="ru-RU" sz="2800" dirty="0">
              <a:ln w="28575">
                <a:solidFill>
                  <a:schemeClr val="tx1"/>
                </a:solidFill>
              </a:ln>
              <a:solidFill>
                <a:srgbClr val="00FF00"/>
              </a:solidFill>
              <a:latin typeface="Segoe Print" pitchFamily="2" charset="0"/>
            </a:endParaRPr>
          </a:p>
        </p:txBody>
      </p:sp>
      <p:pic>
        <p:nvPicPr>
          <p:cNvPr id="7" name="Picture 14" descr="Рисунок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2492896"/>
            <a:ext cx="2084388" cy="294957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6">
                <a:lumMod val="75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8" name="Text Box 5"/>
          <p:cNvSpPr txBox="1">
            <a:spLocks noChangeArrowheads="1"/>
          </p:cNvSpPr>
          <p:nvPr/>
        </p:nvSpPr>
        <p:spPr bwMode="auto">
          <a:xfrm>
            <a:off x="0" y="5733256"/>
            <a:ext cx="4283968" cy="10926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lnSpc>
                <a:spcPct val="50000"/>
              </a:lnSpc>
              <a:spcBef>
                <a:spcPct val="50000"/>
              </a:spcBef>
            </a:pPr>
            <a:r>
              <a:rPr lang="ru-RU" sz="4000" dirty="0">
                <a:solidFill>
                  <a:srgbClr val="7030A0"/>
                </a:solidFill>
                <a:latin typeface="Monotype Corsiva" pitchFamily="66" charset="0"/>
              </a:rPr>
              <a:t>Афанасий </a:t>
            </a:r>
            <a:r>
              <a:rPr lang="ru-RU" sz="4000" dirty="0" err="1">
                <a:solidFill>
                  <a:srgbClr val="7030A0"/>
                </a:solidFill>
                <a:latin typeface="Monotype Corsiva" pitchFamily="66" charset="0"/>
              </a:rPr>
              <a:t>Неофитович</a:t>
            </a:r>
            <a:r>
              <a:rPr lang="ru-RU" sz="4000" dirty="0">
                <a:solidFill>
                  <a:srgbClr val="7030A0"/>
                </a:solidFill>
                <a:latin typeface="Monotype Corsiva" pitchFamily="66" charset="0"/>
              </a:rPr>
              <a:t> </a:t>
            </a:r>
            <a:r>
              <a:rPr lang="ru-RU" sz="4000" dirty="0" err="1">
                <a:solidFill>
                  <a:srgbClr val="7030A0"/>
                </a:solidFill>
                <a:latin typeface="Monotype Corsiva" pitchFamily="66" charset="0"/>
              </a:rPr>
              <a:t>Шеншин</a:t>
            </a:r>
            <a:endParaRPr lang="ru-RU" sz="4000" dirty="0">
              <a:solidFill>
                <a:srgbClr val="7030A0"/>
              </a:solidFill>
              <a:latin typeface="Monotype Corsiva" pitchFamily="66" charset="0"/>
            </a:endParaRPr>
          </a:p>
        </p:txBody>
      </p:sp>
      <p:pic>
        <p:nvPicPr>
          <p:cNvPr id="9" name="Picture 6" descr="Ш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057"/>
          <a:stretch>
            <a:fillRect/>
          </a:stretch>
        </p:blipFill>
        <p:spPr bwMode="auto">
          <a:xfrm>
            <a:off x="5512446" y="2446447"/>
            <a:ext cx="2390750" cy="299602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6">
                <a:lumMod val="75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2" name="Прямоугольник 1"/>
          <p:cNvSpPr/>
          <p:nvPr/>
        </p:nvSpPr>
        <p:spPr>
          <a:xfrm>
            <a:off x="4894664" y="5661248"/>
            <a:ext cx="3626314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4000" dirty="0">
                <a:solidFill>
                  <a:srgbClr val="7030A0"/>
                </a:solidFill>
                <a:latin typeface="Monotype Corsiva" pitchFamily="66" charset="0"/>
              </a:rPr>
              <a:t>Шарлотта   Фет</a:t>
            </a:r>
          </a:p>
        </p:txBody>
      </p:sp>
    </p:spTree>
    <p:extLst>
      <p:ext uri="{BB962C8B-B14F-4D97-AF65-F5344CB8AC3E}">
        <p14:creationId xmlns:p14="http://schemas.microsoft.com/office/powerpoint/2010/main" val="14571827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4427984" y="920620"/>
            <a:ext cx="4361124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3200" dirty="0">
                <a:ln w="28575">
                  <a:solidFill>
                    <a:schemeClr val="tx1"/>
                  </a:solidFill>
                </a:ln>
                <a:solidFill>
                  <a:srgbClr val="00FF00"/>
                </a:solidFill>
                <a:latin typeface="Segoe Print" pitchFamily="2" charset="0"/>
              </a:rPr>
              <a:t>В доме отца Афанасий прожил до 14 лет. По совету </a:t>
            </a:r>
            <a:r>
              <a:rPr lang="ru-RU" sz="3200" dirty="0" err="1">
                <a:ln w="28575">
                  <a:solidFill>
                    <a:schemeClr val="tx1"/>
                  </a:solidFill>
                </a:ln>
                <a:solidFill>
                  <a:srgbClr val="00FF00"/>
                </a:solidFill>
                <a:latin typeface="Segoe Print" pitchFamily="2" charset="0"/>
              </a:rPr>
              <a:t>В.А.Жуковского</a:t>
            </a:r>
            <a:r>
              <a:rPr lang="ru-RU" sz="3200" dirty="0">
                <a:ln w="28575">
                  <a:solidFill>
                    <a:schemeClr val="tx1"/>
                  </a:solidFill>
                </a:ln>
                <a:solidFill>
                  <a:srgbClr val="00FF00"/>
                </a:solidFill>
                <a:latin typeface="Segoe Print" pitchFamily="2" charset="0"/>
              </a:rPr>
              <a:t> , друга отца, юношу отправили учиться в</a:t>
            </a:r>
          </a:p>
          <a:p>
            <a:pPr algn="ctr">
              <a:defRPr/>
            </a:pPr>
            <a:r>
              <a:rPr lang="ru-RU" sz="3200" dirty="0">
                <a:ln w="28575">
                  <a:solidFill>
                    <a:schemeClr val="tx1"/>
                  </a:solidFill>
                </a:ln>
                <a:solidFill>
                  <a:srgbClr val="00FF00"/>
                </a:solidFill>
                <a:latin typeface="Segoe Print" pitchFamily="2" charset="0"/>
              </a:rPr>
              <a:t> г. </a:t>
            </a:r>
            <a:r>
              <a:rPr lang="ru-RU" sz="3200" dirty="0" err="1">
                <a:ln w="28575">
                  <a:solidFill>
                    <a:schemeClr val="tx1"/>
                  </a:solidFill>
                </a:ln>
                <a:solidFill>
                  <a:srgbClr val="00FF00"/>
                </a:solidFill>
                <a:latin typeface="Segoe Print" pitchFamily="2" charset="0"/>
              </a:rPr>
              <a:t>Вееро</a:t>
            </a:r>
            <a:r>
              <a:rPr lang="ru-RU" sz="3200" dirty="0">
                <a:ln w="28575">
                  <a:solidFill>
                    <a:schemeClr val="tx1"/>
                  </a:solidFill>
                </a:ln>
                <a:solidFill>
                  <a:srgbClr val="00FF00"/>
                </a:solidFill>
                <a:latin typeface="Segoe Print" pitchFamily="2" charset="0"/>
              </a:rPr>
              <a:t> в пансион </a:t>
            </a:r>
            <a:r>
              <a:rPr lang="ru-RU" sz="3200" dirty="0" smtClean="0">
                <a:ln w="28575">
                  <a:solidFill>
                    <a:schemeClr val="tx1"/>
                  </a:solidFill>
                </a:ln>
                <a:solidFill>
                  <a:srgbClr val="00FF00"/>
                </a:solidFill>
                <a:latin typeface="Segoe Print" pitchFamily="2" charset="0"/>
              </a:rPr>
              <a:t>Крюммера.   </a:t>
            </a:r>
            <a:endParaRPr lang="ru-RU" sz="3200" dirty="0">
              <a:ln w="28575">
                <a:solidFill>
                  <a:schemeClr val="tx1"/>
                </a:solidFill>
              </a:ln>
              <a:solidFill>
                <a:srgbClr val="00FF00"/>
              </a:solidFill>
              <a:latin typeface="Segoe Print" pitchFamily="2" charset="0"/>
            </a:endParaRPr>
          </a:p>
        </p:txBody>
      </p:sp>
      <p:pic>
        <p:nvPicPr>
          <p:cNvPr id="7" name="Picture 7" descr="gukovskS">
            <a:hlinkClick r:id="" action="ppaction://noaction"/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24"/>
          <a:stretch>
            <a:fillRect/>
          </a:stretch>
        </p:blipFill>
        <p:spPr bwMode="auto">
          <a:xfrm>
            <a:off x="487222" y="565862"/>
            <a:ext cx="3796746" cy="552743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6">
                <a:lumMod val="75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6013856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3995936" y="181957"/>
            <a:ext cx="4793172" cy="52937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2600" dirty="0">
                <a:ln w="28575">
                  <a:solidFill>
                    <a:schemeClr val="tx1"/>
                  </a:solidFill>
                </a:ln>
                <a:solidFill>
                  <a:srgbClr val="00FF00"/>
                </a:solidFill>
                <a:latin typeface="Segoe Print" pitchFamily="2" charset="0"/>
              </a:rPr>
              <a:t>В </a:t>
            </a:r>
            <a:r>
              <a:rPr lang="ru-RU" sz="2600" dirty="0" smtClean="0">
                <a:ln w="28575">
                  <a:solidFill>
                    <a:schemeClr val="tx1"/>
                  </a:solidFill>
                </a:ln>
                <a:solidFill>
                  <a:srgbClr val="00FF00"/>
                </a:solidFill>
                <a:latin typeface="Segoe Print" pitchFamily="2" charset="0"/>
              </a:rPr>
              <a:t>1838г</a:t>
            </a:r>
            <a:r>
              <a:rPr lang="ru-RU" sz="2600" dirty="0">
                <a:ln w="28575">
                  <a:solidFill>
                    <a:schemeClr val="tx1"/>
                  </a:solidFill>
                </a:ln>
                <a:solidFill>
                  <a:srgbClr val="00FF00"/>
                </a:solidFill>
                <a:latin typeface="Segoe Print" pitchFamily="2" charset="0"/>
              </a:rPr>
              <a:t>. Афанасий Фет </a:t>
            </a:r>
            <a:r>
              <a:rPr lang="ru-RU" sz="2600" dirty="0" smtClean="0">
                <a:ln w="28575">
                  <a:solidFill>
                    <a:schemeClr val="tx1"/>
                  </a:solidFill>
                </a:ln>
                <a:solidFill>
                  <a:srgbClr val="00FF00"/>
                </a:solidFill>
                <a:latin typeface="Segoe Print" pitchFamily="2" charset="0"/>
              </a:rPr>
              <a:t>поступил в Московский университет,  где начал писать стихи. В 1840 году вышел первый поэтический сборник стихов под инициалами А.Ф.В </a:t>
            </a:r>
            <a:r>
              <a:rPr lang="ru-RU" sz="2600" dirty="0">
                <a:ln w="28575">
                  <a:solidFill>
                    <a:schemeClr val="tx1"/>
                  </a:solidFill>
                </a:ln>
                <a:solidFill>
                  <a:srgbClr val="00FF00"/>
                </a:solidFill>
                <a:latin typeface="Segoe Print" pitchFamily="2" charset="0"/>
              </a:rPr>
              <a:t>доме Погодина жил тогда приехавший из-за границы Н. В. Гоголь. Именно ему показал Погодин тетрадь со стихами </a:t>
            </a:r>
            <a:r>
              <a:rPr lang="ru-RU" sz="2600" dirty="0" err="1">
                <a:ln w="28575">
                  <a:solidFill>
                    <a:schemeClr val="tx1"/>
                  </a:solidFill>
                </a:ln>
                <a:solidFill>
                  <a:srgbClr val="00FF00"/>
                </a:solidFill>
                <a:latin typeface="Segoe Print" pitchFamily="2" charset="0"/>
              </a:rPr>
              <a:t>А.Фета</a:t>
            </a:r>
            <a:r>
              <a:rPr lang="ru-RU" sz="2600" dirty="0">
                <a:ln w="28575">
                  <a:solidFill>
                    <a:schemeClr val="tx1"/>
                  </a:solidFill>
                </a:ln>
                <a:solidFill>
                  <a:srgbClr val="00FF00"/>
                </a:solidFill>
                <a:latin typeface="Segoe Print" pitchFamily="2" charset="0"/>
              </a:rPr>
              <a:t> .   </a:t>
            </a:r>
          </a:p>
        </p:txBody>
      </p:sp>
      <p:pic>
        <p:nvPicPr>
          <p:cNvPr id="6" name="Picture 7" descr="gogo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174" y="476672"/>
            <a:ext cx="2859730" cy="345611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6">
                <a:lumMod val="75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8" name="Text Box 5"/>
          <p:cNvSpPr txBox="1">
            <a:spLocks noChangeArrowheads="1"/>
          </p:cNvSpPr>
          <p:nvPr/>
        </p:nvSpPr>
        <p:spPr bwMode="auto">
          <a:xfrm>
            <a:off x="568226" y="4792663"/>
            <a:ext cx="3570288" cy="1373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ru-RU" sz="2800" b="1" dirty="0">
                <a:ln>
                  <a:solidFill>
                    <a:srgbClr val="FF0000"/>
                  </a:solidFill>
                </a:ln>
                <a:solidFill>
                  <a:srgbClr val="FFFF00"/>
                </a:solidFill>
              </a:rPr>
              <a:t>Н.В. Гоголь сказал : «Это несомненное дарование»</a:t>
            </a:r>
          </a:p>
        </p:txBody>
      </p:sp>
    </p:spTree>
    <p:extLst>
      <p:ext uri="{BB962C8B-B14F-4D97-AF65-F5344CB8AC3E}">
        <p14:creationId xmlns:p14="http://schemas.microsoft.com/office/powerpoint/2010/main" val="40406546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368</TotalTime>
  <Words>558</Words>
  <Application>Microsoft Office PowerPoint</Application>
  <PresentationFormat>Экран (4:3)</PresentationFormat>
  <Paragraphs>98</Paragraphs>
  <Slides>22</Slides>
  <Notes>0</Notes>
  <HiddenSlides>0</HiddenSlides>
  <MMClips>2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3" baseType="lpstr">
      <vt:lpstr>Трек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Reanimator Extreme Edition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GYPNORION</dc:creator>
  <cp:lastModifiedBy>Пользователь Windows</cp:lastModifiedBy>
  <cp:revision>32</cp:revision>
  <dcterms:created xsi:type="dcterms:W3CDTF">2014-11-25T06:07:50Z</dcterms:created>
  <dcterms:modified xsi:type="dcterms:W3CDTF">2019-11-07T18:02:45Z</dcterms:modified>
</cp:coreProperties>
</file>