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364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259" r:id="rId13"/>
    <p:sldId id="260" r:id="rId14"/>
    <p:sldId id="262" r:id="rId15"/>
    <p:sldId id="263" r:id="rId16"/>
    <p:sldId id="264" r:id="rId17"/>
    <p:sldId id="265" r:id="rId18"/>
    <p:sldId id="267" r:id="rId19"/>
    <p:sldId id="275" r:id="rId20"/>
    <p:sldId id="277" r:id="rId21"/>
    <p:sldId id="278" r:id="rId22"/>
    <p:sldId id="280" r:id="rId23"/>
    <p:sldId id="281" r:id="rId24"/>
    <p:sldId id="283" r:id="rId25"/>
    <p:sldId id="285" r:id="rId26"/>
    <p:sldId id="287" r:id="rId27"/>
    <p:sldId id="291" r:id="rId28"/>
    <p:sldId id="294" r:id="rId29"/>
    <p:sldId id="297" r:id="rId30"/>
    <p:sldId id="300" r:id="rId31"/>
    <p:sldId id="302" r:id="rId32"/>
    <p:sldId id="304" r:id="rId33"/>
    <p:sldId id="305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1" r:id="rId48"/>
    <p:sldId id="323" r:id="rId49"/>
    <p:sldId id="324" r:id="rId50"/>
    <p:sldId id="325" r:id="rId51"/>
    <p:sldId id="326" r:id="rId52"/>
    <p:sldId id="327" r:id="rId53"/>
    <p:sldId id="328" r:id="rId54"/>
    <p:sldId id="330" r:id="rId55"/>
    <p:sldId id="331" r:id="rId56"/>
    <p:sldId id="332" r:id="rId57"/>
    <p:sldId id="333" r:id="rId58"/>
    <p:sldId id="334" r:id="rId59"/>
    <p:sldId id="335" r:id="rId60"/>
    <p:sldId id="336" r:id="rId61"/>
    <p:sldId id="337" r:id="rId62"/>
    <p:sldId id="338" r:id="rId63"/>
    <p:sldId id="340" r:id="rId64"/>
    <p:sldId id="342" r:id="rId65"/>
    <p:sldId id="344" r:id="rId66"/>
    <p:sldId id="345" r:id="rId67"/>
    <p:sldId id="347" r:id="rId68"/>
    <p:sldId id="349" r:id="rId69"/>
    <p:sldId id="350" r:id="rId70"/>
    <p:sldId id="352" r:id="rId71"/>
    <p:sldId id="353" r:id="rId72"/>
    <p:sldId id="354" r:id="rId73"/>
    <p:sldId id="356" r:id="rId74"/>
    <p:sldId id="358" r:id="rId75"/>
    <p:sldId id="359" r:id="rId76"/>
    <p:sldId id="360" r:id="rId77"/>
    <p:sldId id="361" r:id="rId78"/>
    <p:sldId id="362" r:id="rId79"/>
    <p:sldId id="363" r:id="rId8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6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 u="sng">
                <a:solidFill>
                  <a:srgbClr val="385622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0" i="0" u="sng">
                <a:solidFill>
                  <a:srgbClr val="385622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0250" y="934855"/>
            <a:ext cx="7694576" cy="575228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74420" cy="6858000"/>
          </a:xfrm>
          <a:custGeom>
            <a:avLst/>
            <a:gdLst/>
            <a:ahLst/>
            <a:cxnLst/>
            <a:rect l="l" t="t" r="r" b="b"/>
            <a:pathLst>
              <a:path w="1074420" h="6858000">
                <a:moveTo>
                  <a:pt x="0" y="6858000"/>
                </a:moveTo>
                <a:lnTo>
                  <a:pt x="1074420" y="6858000"/>
                </a:lnTo>
                <a:lnTo>
                  <a:pt x="107442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75587" y="0"/>
            <a:ext cx="393700" cy="6858000"/>
          </a:xfrm>
          <a:custGeom>
            <a:avLst/>
            <a:gdLst/>
            <a:ahLst/>
            <a:cxnLst/>
            <a:rect l="l" t="t" r="r" b="b"/>
            <a:pathLst>
              <a:path w="393700" h="6858000">
                <a:moveTo>
                  <a:pt x="0" y="6858000"/>
                </a:moveTo>
                <a:lnTo>
                  <a:pt x="393192" y="6858000"/>
                </a:lnTo>
                <a:lnTo>
                  <a:pt x="39319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074419" y="0"/>
            <a:ext cx="201295" cy="6858000"/>
          </a:xfrm>
          <a:custGeom>
            <a:avLst/>
            <a:gdLst/>
            <a:ahLst/>
            <a:cxnLst/>
            <a:rect l="l" t="t" r="r" b="b"/>
            <a:pathLst>
              <a:path w="201294" h="6858000">
                <a:moveTo>
                  <a:pt x="201168" y="0"/>
                </a:moveTo>
                <a:lnTo>
                  <a:pt x="0" y="0"/>
                </a:lnTo>
                <a:lnTo>
                  <a:pt x="0" y="6858000"/>
                </a:lnTo>
                <a:lnTo>
                  <a:pt x="201168" y="6858000"/>
                </a:lnTo>
                <a:lnTo>
                  <a:pt x="201168" y="0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4951" y="191261"/>
            <a:ext cx="1026160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85622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00477" y="1589023"/>
            <a:ext cx="9060815" cy="4719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 u="sng">
                <a:solidFill>
                  <a:srgbClr val="385622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26368" y="0"/>
            <a:ext cx="866140" cy="6858000"/>
          </a:xfrm>
          <a:custGeom>
            <a:avLst/>
            <a:gdLst/>
            <a:ahLst/>
            <a:cxnLst/>
            <a:rect l="l" t="t" r="r" b="b"/>
            <a:pathLst>
              <a:path w="866140" h="6858000">
                <a:moveTo>
                  <a:pt x="865631" y="0"/>
                </a:moveTo>
                <a:lnTo>
                  <a:pt x="0" y="0"/>
                </a:lnTo>
                <a:lnTo>
                  <a:pt x="0" y="6858000"/>
                </a:lnTo>
                <a:lnTo>
                  <a:pt x="865631" y="6858000"/>
                </a:lnTo>
                <a:lnTo>
                  <a:pt x="865631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73382" y="348818"/>
            <a:ext cx="375920" cy="606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" algn="just">
              <a:lnSpc>
                <a:spcPct val="100000"/>
              </a:lnSpc>
              <a:spcBef>
                <a:spcPts val="100"/>
              </a:spcBef>
            </a:pPr>
            <a:r>
              <a:rPr sz="3600" spc="-140" dirty="0">
                <a:solidFill>
                  <a:srgbClr val="385622"/>
                </a:solidFill>
                <a:latin typeface="Microsoft Sans Serif"/>
                <a:cs typeface="Microsoft Sans Serif"/>
              </a:rPr>
              <a:t>О </a:t>
            </a:r>
            <a:r>
              <a:rPr sz="36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Р </a:t>
            </a:r>
            <a:r>
              <a:rPr sz="36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Г </a:t>
            </a:r>
            <a:r>
              <a:rPr sz="36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А </a:t>
            </a:r>
            <a:r>
              <a:rPr sz="36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Н И З </a:t>
            </a:r>
            <a:r>
              <a:rPr sz="36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А </a:t>
            </a:r>
            <a:r>
              <a:rPr sz="3600" dirty="0">
                <a:solidFill>
                  <a:srgbClr val="385622"/>
                </a:solidFill>
                <a:latin typeface="Microsoft Sans Serif"/>
                <a:cs typeface="Microsoft Sans Serif"/>
              </a:rPr>
              <a:t>Ц </a:t>
            </a:r>
            <a:r>
              <a:rPr sz="36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И Я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16002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solidFill>
                  <a:srgbClr val="7030A0"/>
                </a:solidFill>
                <a:latin typeface="Segoe Script" pitchFamily="66" charset="0"/>
              </a:rPr>
              <a:t>     </a:t>
            </a:r>
            <a:r>
              <a:rPr lang="ru-RU" sz="6000" b="1" dirty="0">
                <a:solidFill>
                  <a:srgbClr val="7030A0"/>
                </a:solidFill>
                <a:latin typeface="Segoe Script" pitchFamily="66" charset="0"/>
              </a:rPr>
              <a:t>ИТОГОВОЕ СОБЕСЕДОВАНИЕ </a:t>
            </a:r>
            <a:br>
              <a:rPr lang="ru-RU" sz="6000" b="1" dirty="0">
                <a:solidFill>
                  <a:srgbClr val="7030A0"/>
                </a:solidFill>
                <a:latin typeface="Segoe Script" pitchFamily="66" charset="0"/>
              </a:rPr>
            </a:br>
            <a:r>
              <a:rPr lang="ru-RU" sz="6000" b="1" dirty="0">
                <a:solidFill>
                  <a:srgbClr val="7030A0"/>
                </a:solidFill>
              </a:rPr>
              <a:t>            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2200" y="381000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Для</a:t>
            </a:r>
            <a:r>
              <a:rPr kumimoji="0" lang="ru-RU" sz="2800" b="1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участников с ОВЗ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143000"/>
            <a:ext cx="9601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37338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133600" y="762001"/>
            <a:ext cx="9677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09800" y="3200400"/>
            <a:ext cx="952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object 8"/>
          <p:cNvSpPr/>
          <p:nvPr/>
        </p:nvSpPr>
        <p:spPr>
          <a:xfrm>
            <a:off x="1752600" y="1371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Прямоугольник 15"/>
          <p:cNvSpPr/>
          <p:nvPr/>
        </p:nvSpPr>
        <p:spPr>
          <a:xfrm>
            <a:off x="2438400" y="49530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09800" y="2971800"/>
            <a:ext cx="998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362200" y="40386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2200" y="889844"/>
            <a:ext cx="929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Региональные органы исполнительной власти определяют категории участников итогового собеседования с ОВЗ, детей-инвалидов и инвалидов, которые вправе выполнить только задания КИМ итогового собеседования, которые с учетом особенностей психофизического развития посильны им для выполнения. А также определяют </a:t>
            </a:r>
            <a:r>
              <a:rPr lang="ru-RU" dirty="0">
                <a:solidFill>
                  <a:srgbClr val="C00000"/>
                </a:solidFill>
              </a:rPr>
              <a:t>минимальное количество баллов </a:t>
            </a:r>
            <a:r>
              <a:rPr lang="ru-RU" dirty="0"/>
              <a:t>для таких категорий участников итогового собеседования, чтобы получить «зачет».</a:t>
            </a:r>
            <a:br>
              <a:rPr lang="ru-RU" dirty="0"/>
            </a:b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438400" y="3505200"/>
            <a:ext cx="8763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Участники итогового собеседования, которым особенности психофизического развития не позволяют выполнить задания КИМ в устной форме, могут выполнять задания </a:t>
            </a:r>
            <a:r>
              <a:rPr lang="ru-RU" dirty="0">
                <a:solidFill>
                  <a:srgbClr val="C00000"/>
                </a:solidFill>
              </a:rPr>
              <a:t>письменно при наличии рекомендаций ПМПК</a:t>
            </a:r>
            <a:r>
              <a:rPr lang="ru-RU" dirty="0"/>
              <a:t>. При проведении итогового собеседования в письменной форме допускается использование черновиков. Письменная форма работы оформляется на листах бумаги со штампом школы.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2200" y="381000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Дополнительные</a:t>
            </a:r>
            <a:r>
              <a:rPr kumimoji="0" lang="ru-RU" sz="2800" b="1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региональные меры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143000"/>
            <a:ext cx="9601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37338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133600" y="762001"/>
            <a:ext cx="9677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09800" y="3200400"/>
            <a:ext cx="952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object 8"/>
          <p:cNvSpPr/>
          <p:nvPr/>
        </p:nvSpPr>
        <p:spPr>
          <a:xfrm>
            <a:off x="1752600" y="1371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Прямоугольник 16"/>
          <p:cNvSpPr/>
          <p:nvPr/>
        </p:nvSpPr>
        <p:spPr>
          <a:xfrm>
            <a:off x="2209800" y="2971800"/>
            <a:ext cx="998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362200" y="403860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362200" y="889844"/>
            <a:ext cx="929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438400" y="3505200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286000" y="990600"/>
            <a:ext cx="8991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Региональный орган исполнительной власти определяет порядок проведения итогового собеседования. В случаях, когда возникает угроза чрезвычайной ситуации и проведение итогового собеседования в установленные сроки невозможно по объективным причинам, региональные власти связываются с Рособрнадзором. Это необходимо, чтобы рассмотреть возможность переноса сроков проведения итогового собеседования вне сроков, которые </a:t>
            </a:r>
            <a:r>
              <a:rPr lang="ru-RU" dirty="0" err="1"/>
              <a:t>Рособрнадзор</a:t>
            </a:r>
            <a:r>
              <a:rPr lang="ru-RU" dirty="0"/>
              <a:t> установил для испытания.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362200" y="3276600"/>
            <a:ext cx="8686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Итоговое собеседование может проводиться </a:t>
            </a:r>
            <a:r>
              <a:rPr lang="ru-RU" dirty="0">
                <a:solidFill>
                  <a:srgbClr val="C00000"/>
                </a:solidFill>
              </a:rPr>
              <a:t>в дистанционной форме</a:t>
            </a:r>
            <a:r>
              <a:rPr lang="ru-RU" dirty="0"/>
              <a:t>. Решение о форме и порядке проведения итогового собеседования определяют региональные власти. Решение провести итоговое собеседование в дистанционной форме могут принять для всех участников или определить конкретные категории участников. Например, итоговое собеседование могут провести в дистанционной форме только для учеников с ОВЗ, детей-инвалидов и инвалидов. Об изменениях формы и порядка проведения итогового собеседования школа заранее сообщит участникам и их родителям (законным представителям).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7620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6011" rIns="0" bIns="0" rtlCol="0">
            <a:spAutoFit/>
          </a:bodyPr>
          <a:lstStyle/>
          <a:p>
            <a:pPr marL="1147445">
              <a:lnSpc>
                <a:spcPct val="100000"/>
              </a:lnSpc>
              <a:spcBef>
                <a:spcPts val="100"/>
              </a:spcBef>
            </a:pPr>
            <a:r>
              <a:rPr sz="3600" spc="-70" dirty="0">
                <a:latin typeface="Arial"/>
                <a:cs typeface="Arial"/>
              </a:rPr>
              <a:t>ОБЩИЕ</a:t>
            </a:r>
            <a:r>
              <a:rPr sz="3600" spc="-130" dirty="0">
                <a:latin typeface="Arial"/>
                <a:cs typeface="Arial"/>
              </a:rPr>
              <a:t> </a:t>
            </a:r>
            <a:r>
              <a:rPr sz="3600" spc="-125" dirty="0">
                <a:latin typeface="Arial"/>
                <a:cs typeface="Arial"/>
              </a:rPr>
              <a:t>ВОПРОСЫ </a:t>
            </a:r>
            <a:r>
              <a:rPr sz="3600" spc="-20" dirty="0">
                <a:latin typeface="Arial"/>
                <a:cs typeface="Arial"/>
              </a:rPr>
              <a:t>ОРГАНИЗАЦИИ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1551" y="1447800"/>
            <a:ext cx="8475345" cy="523797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6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Продолжительность</a:t>
            </a:r>
            <a:r>
              <a:rPr sz="26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6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220" dirty="0">
                <a:solidFill>
                  <a:srgbClr val="385622"/>
                </a:solidFill>
                <a:latin typeface="Microsoft Sans Serif"/>
                <a:cs typeface="Microsoft Sans Serif"/>
              </a:rPr>
              <a:t>для</a:t>
            </a:r>
            <a:r>
              <a:rPr sz="26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одного</a:t>
            </a:r>
            <a:r>
              <a:rPr sz="26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участника</a:t>
            </a:r>
            <a:r>
              <a:rPr sz="26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8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endParaRPr sz="2600" dirty="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26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15-</a:t>
            </a:r>
            <a:r>
              <a:rPr sz="2600" dirty="0">
                <a:solidFill>
                  <a:srgbClr val="385622"/>
                </a:solidFill>
                <a:latin typeface="Microsoft Sans Serif"/>
                <a:cs typeface="Microsoft Sans Serif"/>
              </a:rPr>
              <a:t>16</a:t>
            </a:r>
            <a:r>
              <a:rPr lang="ru-RU" sz="26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sz="2600" dirty="0">
                <a:solidFill>
                  <a:srgbClr val="385622"/>
                </a:solidFill>
                <a:latin typeface="Times New Roman"/>
                <a:cs typeface="Times New Roman"/>
              </a:rPr>
              <a:t>мин.</a:t>
            </a:r>
            <a:r>
              <a:rPr sz="2600" spc="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(чистое</a:t>
            </a:r>
            <a:r>
              <a:rPr sz="26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время)</a:t>
            </a:r>
            <a:endParaRPr sz="2600" dirty="0">
              <a:latin typeface="Microsoft Sans Serif"/>
              <a:cs typeface="Microsoft Sans Serif"/>
            </a:endParaRPr>
          </a:p>
          <a:p>
            <a:pPr marL="52705" marR="5080" algn="just">
              <a:lnSpc>
                <a:spcPct val="100000"/>
              </a:lnSpc>
              <a:spcBef>
                <a:spcPts val="1710"/>
              </a:spcBef>
            </a:pP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Продолжительность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для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одного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участника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ОВЗ </a:t>
            </a:r>
            <a:r>
              <a:rPr sz="2400" spc="810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15+30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=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45</a:t>
            </a:r>
            <a:r>
              <a:rPr lang="ru-RU"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мин.</a:t>
            </a:r>
            <a:r>
              <a:rPr sz="2400" spc="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(самостоятельно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распределяют</a:t>
            </a:r>
            <a:r>
              <a:rPr sz="24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время)</a:t>
            </a:r>
            <a:endParaRPr sz="2400" dirty="0">
              <a:latin typeface="Microsoft Sans Serif"/>
              <a:cs typeface="Microsoft Sans Serif"/>
            </a:endParaRPr>
          </a:p>
          <a:p>
            <a:pPr marL="12700" marR="85090" algn="just">
              <a:lnSpc>
                <a:spcPct val="100000"/>
              </a:lnSpc>
              <a:spcBef>
                <a:spcPts val="1635"/>
              </a:spcBef>
            </a:pP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400" spc="44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</a:t>
            </a:r>
            <a:r>
              <a:rPr sz="2400" spc="43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2400" spc="44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2400" spc="44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вторую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среду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февраля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810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1</a:t>
            </a:r>
            <a:r>
              <a:rPr lang="ru-RU" sz="24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1</a:t>
            </a:r>
            <a:r>
              <a:rPr sz="24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.02.202</a:t>
            </a:r>
            <a:r>
              <a:rPr lang="ru-RU" sz="24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6</a:t>
            </a:r>
            <a:endParaRPr sz="2400" dirty="0">
              <a:latin typeface="Microsoft Sans Serif"/>
              <a:cs typeface="Microsoft Sans Serif"/>
            </a:endParaRPr>
          </a:p>
          <a:p>
            <a:pPr marL="12700" marR="82550" algn="just">
              <a:lnSpc>
                <a:spcPct val="100000"/>
              </a:lnSpc>
              <a:spcBef>
                <a:spcPts val="2355"/>
              </a:spcBef>
            </a:pP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400" spc="53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можно</a:t>
            </a:r>
            <a:r>
              <a:rPr sz="2400" spc="53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пересдать</a:t>
            </a:r>
            <a:r>
              <a:rPr sz="2400" spc="52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54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случае</a:t>
            </a:r>
            <a:r>
              <a:rPr sz="2400" spc="53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получения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неудовлетворительного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результата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«незачёт»,</a:t>
            </a:r>
            <a:r>
              <a:rPr sz="24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НО! 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не</a:t>
            </a:r>
            <a:r>
              <a:rPr sz="2400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более</a:t>
            </a:r>
            <a:r>
              <a:rPr sz="2400" spc="43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двух</a:t>
            </a:r>
            <a:r>
              <a:rPr sz="2400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раз.</a:t>
            </a:r>
            <a:r>
              <a:rPr sz="2400" spc="434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sz="2400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сроки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проведения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итогового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—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1</a:t>
            </a:r>
            <a:r>
              <a:rPr lang="ru-RU"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1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5" dirty="0" err="1">
                <a:solidFill>
                  <a:srgbClr val="385622"/>
                </a:solidFill>
                <a:latin typeface="Microsoft Sans Serif"/>
                <a:cs typeface="Microsoft Sans Serif"/>
              </a:rPr>
              <a:t>марта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202</a:t>
            </a:r>
            <a:r>
              <a:rPr lang="ru-RU"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6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г.</a:t>
            </a:r>
            <a:r>
              <a:rPr sz="24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sz="2400" spc="-30" dirty="0">
                <a:solidFill>
                  <a:srgbClr val="385622"/>
                </a:solidFill>
                <a:latin typeface="Microsoft Sans Serif"/>
                <a:cs typeface="Microsoft Sans Serif"/>
              </a:rPr>
              <a:t>20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40" dirty="0" err="1">
                <a:solidFill>
                  <a:srgbClr val="385622"/>
                </a:solidFill>
                <a:latin typeface="Microsoft Sans Serif"/>
                <a:cs typeface="Microsoft Sans Serif"/>
              </a:rPr>
              <a:t>апреля</a:t>
            </a: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202</a:t>
            </a:r>
            <a:r>
              <a:rPr lang="ru-RU"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6</a:t>
            </a: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г.</a:t>
            </a:r>
            <a:endParaRPr sz="2400" dirty="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54936" y="182422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8600" y="176022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022"/>
                </a:lnTo>
                <a:lnTo>
                  <a:pt x="0" y="352044"/>
                </a:lnTo>
                <a:lnTo>
                  <a:pt x="37465" y="352044"/>
                </a:lnTo>
                <a:lnTo>
                  <a:pt x="228600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00656" y="273862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09800" y="3810000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8600" y="176022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022"/>
                </a:lnTo>
                <a:lnTo>
                  <a:pt x="0" y="352044"/>
                </a:lnTo>
                <a:lnTo>
                  <a:pt x="37465" y="352044"/>
                </a:lnTo>
                <a:lnTo>
                  <a:pt x="228600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33600" y="4876800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96011" rIns="0" bIns="0" rtlCol="0">
            <a:spAutoFit/>
          </a:bodyPr>
          <a:lstStyle/>
          <a:p>
            <a:pPr marL="1147445">
              <a:lnSpc>
                <a:spcPct val="100000"/>
              </a:lnSpc>
              <a:spcBef>
                <a:spcPts val="100"/>
              </a:spcBef>
            </a:pPr>
            <a:r>
              <a:rPr sz="3600" spc="-70" dirty="0">
                <a:latin typeface="Arial"/>
                <a:cs typeface="Arial"/>
              </a:rPr>
              <a:t>ОБЩИЕ</a:t>
            </a:r>
            <a:r>
              <a:rPr sz="3600" spc="-130" dirty="0">
                <a:latin typeface="Arial"/>
                <a:cs typeface="Arial"/>
              </a:rPr>
              <a:t> </a:t>
            </a:r>
            <a:r>
              <a:rPr sz="3600" spc="-125" dirty="0">
                <a:latin typeface="Arial"/>
                <a:cs typeface="Arial"/>
              </a:rPr>
              <a:t>ВОПРОСЫ </a:t>
            </a:r>
            <a:r>
              <a:rPr sz="3600" spc="-20" dirty="0">
                <a:latin typeface="Arial"/>
                <a:cs typeface="Arial"/>
              </a:rPr>
              <a:t>ОРГАНИЗАЦИИ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45689" y="1603958"/>
            <a:ext cx="8498205" cy="1981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6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может</a:t>
            </a:r>
            <a:r>
              <a:rPr sz="26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проводиться</a:t>
            </a:r>
            <a:r>
              <a:rPr sz="26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6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ХОДЕ</a:t>
            </a:r>
            <a:r>
              <a:rPr sz="26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6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dirty="0">
                <a:solidFill>
                  <a:srgbClr val="385622"/>
                </a:solidFill>
                <a:latin typeface="Microsoft Sans Serif"/>
                <a:cs typeface="Microsoft Sans Serif"/>
              </a:rPr>
              <a:t>ВНЕ</a:t>
            </a:r>
            <a:r>
              <a:rPr sz="26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УЧЕБНОГО </a:t>
            </a:r>
            <a:r>
              <a:rPr sz="2600" spc="-4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ПРОЦЕССА</a:t>
            </a:r>
            <a:r>
              <a:rPr sz="26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6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6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ОУ.</a:t>
            </a:r>
            <a:endParaRPr sz="2600">
              <a:latin typeface="Microsoft Sans Serif"/>
              <a:cs typeface="Microsoft Sans Serif"/>
            </a:endParaRPr>
          </a:p>
          <a:p>
            <a:pPr marL="34290">
              <a:lnSpc>
                <a:spcPct val="100000"/>
              </a:lnSpc>
              <a:spcBef>
                <a:spcPts val="1789"/>
              </a:spcBef>
            </a:pP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Начало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9.00</a:t>
            </a:r>
            <a:r>
              <a:rPr sz="24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местного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времени.</a:t>
            </a:r>
            <a:endParaRPr sz="2400">
              <a:latin typeface="Microsoft Sans Serif"/>
              <a:cs typeface="Microsoft Sans Serif"/>
            </a:endParaRPr>
          </a:p>
          <a:p>
            <a:pPr marL="34290">
              <a:lnSpc>
                <a:spcPct val="100000"/>
              </a:lnSpc>
              <a:spcBef>
                <a:spcPts val="1600"/>
              </a:spcBef>
              <a:tabLst>
                <a:tab pos="1856739" algn="l"/>
                <a:tab pos="4752975" algn="l"/>
                <a:tab pos="7229475" algn="l"/>
              </a:tabLst>
            </a:pP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Порядок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осуществления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аудиозаписи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ответов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5496" y="3559555"/>
            <a:ext cx="29152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marR="5080" indent="-177165">
              <a:lnSpc>
                <a:spcPct val="100000"/>
              </a:lnSpc>
              <a:spcBef>
                <a:spcPts val="100"/>
              </a:spcBef>
              <a:tabLst>
                <a:tab pos="1292225" algn="l"/>
              </a:tabLst>
            </a:pP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персональная, 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ОИВ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(органами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40597" y="3559555"/>
            <a:ext cx="30022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 marR="5080" indent="-355600">
              <a:lnSpc>
                <a:spcPct val="100000"/>
              </a:lnSpc>
              <a:spcBef>
                <a:spcPts val="100"/>
              </a:spcBef>
            </a:pP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комбинированная) 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исполнительной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67405" y="3559555"/>
            <a:ext cx="225996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(потоковая,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определяется 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власти).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38756" y="1706879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76856" y="2657855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84476" y="3252215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67405" y="4804029"/>
            <a:ext cx="847661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случае  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выявления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некачественной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аудиозаписи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участнику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предоставляется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возможность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пройти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его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повторно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этот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же</a:t>
            </a:r>
            <a:r>
              <a:rPr sz="24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день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(с</a:t>
            </a:r>
            <a:r>
              <a:rPr sz="24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использованием </a:t>
            </a:r>
            <a:r>
              <a:rPr sz="24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другого</a:t>
            </a:r>
            <a:r>
              <a:rPr sz="24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варианта</a:t>
            </a:r>
            <a:r>
              <a:rPr sz="24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КИМов)</a:t>
            </a:r>
            <a:r>
              <a:rPr sz="24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или</a:t>
            </a:r>
            <a:r>
              <a:rPr sz="24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22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дополнительные 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сроки.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68296" y="478231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036" rIns="0" bIns="0" rtlCol="0">
            <a:spAutoFit/>
          </a:bodyPr>
          <a:lstStyle/>
          <a:p>
            <a:pPr marL="1965325">
              <a:lnSpc>
                <a:spcPct val="100000"/>
              </a:lnSpc>
              <a:spcBef>
                <a:spcPts val="100"/>
              </a:spcBef>
            </a:pPr>
            <a:r>
              <a:rPr sz="3600" b="0" spc="-20" dirty="0">
                <a:latin typeface="Times New Roman"/>
                <a:cs typeface="Times New Roman"/>
              </a:rPr>
              <a:t>ИТОГОВОЕ</a:t>
            </a:r>
            <a:r>
              <a:rPr sz="3600" b="0" spc="-185" dirty="0">
                <a:latin typeface="Times New Roman"/>
                <a:cs typeface="Times New Roman"/>
              </a:rPr>
              <a:t> </a:t>
            </a:r>
            <a:r>
              <a:rPr sz="3600" b="0" spc="-10" dirty="0">
                <a:latin typeface="Times New Roman"/>
                <a:cs typeface="Times New Roman"/>
              </a:rPr>
              <a:t>СОБЕСЕДОВАНИЕ</a:t>
            </a:r>
            <a:endParaRPr sz="3600">
              <a:latin typeface="Times New Roman"/>
              <a:cs typeface="Times New Roman"/>
            </a:endParaRPr>
          </a:p>
          <a:p>
            <a:pPr marL="2019935">
              <a:lnSpc>
                <a:spcPct val="100000"/>
              </a:lnSpc>
              <a:spcBef>
                <a:spcPts val="25"/>
              </a:spcBef>
            </a:pPr>
            <a:r>
              <a:rPr sz="2700" b="0" dirty="0">
                <a:latin typeface="Times New Roman"/>
                <a:cs typeface="Times New Roman"/>
              </a:rPr>
              <a:t>по</a:t>
            </a:r>
            <a:r>
              <a:rPr sz="2700" b="0" spc="-45" dirty="0">
                <a:latin typeface="Times New Roman"/>
                <a:cs typeface="Times New Roman"/>
              </a:rPr>
              <a:t> </a:t>
            </a:r>
            <a:r>
              <a:rPr sz="2700" b="0" spc="-25" dirty="0">
                <a:latin typeface="Times New Roman"/>
                <a:cs typeface="Times New Roman"/>
              </a:rPr>
              <a:t>русскому</a:t>
            </a:r>
            <a:r>
              <a:rPr sz="2700" b="0" spc="-75" dirty="0">
                <a:latin typeface="Times New Roman"/>
                <a:cs typeface="Times New Roman"/>
              </a:rPr>
              <a:t> </a:t>
            </a:r>
            <a:r>
              <a:rPr sz="2700" b="0" dirty="0">
                <a:latin typeface="Times New Roman"/>
                <a:cs typeface="Times New Roman"/>
              </a:rPr>
              <a:t>языку</a:t>
            </a:r>
            <a:r>
              <a:rPr sz="2700" b="0" spc="-45" dirty="0">
                <a:latin typeface="Times New Roman"/>
                <a:cs typeface="Times New Roman"/>
              </a:rPr>
              <a:t> </a:t>
            </a:r>
            <a:r>
              <a:rPr sz="2700" b="0" dirty="0">
                <a:latin typeface="Times New Roman"/>
                <a:cs typeface="Times New Roman"/>
              </a:rPr>
              <a:t>за</a:t>
            </a:r>
            <a:r>
              <a:rPr sz="2700" b="0" spc="-45" dirty="0">
                <a:latin typeface="Times New Roman"/>
                <a:cs typeface="Times New Roman"/>
              </a:rPr>
              <a:t> </a:t>
            </a:r>
            <a:r>
              <a:rPr sz="2700" b="0" dirty="0">
                <a:latin typeface="Times New Roman"/>
                <a:cs typeface="Times New Roman"/>
              </a:rPr>
              <a:t>курс</a:t>
            </a:r>
            <a:r>
              <a:rPr sz="2700" b="0" spc="-60" dirty="0">
                <a:latin typeface="Times New Roman"/>
                <a:cs typeface="Times New Roman"/>
              </a:rPr>
              <a:t> </a:t>
            </a:r>
            <a:r>
              <a:rPr sz="2700" b="0" dirty="0">
                <a:latin typeface="Times New Roman"/>
                <a:cs typeface="Times New Roman"/>
              </a:rPr>
              <a:t>основной</a:t>
            </a:r>
            <a:r>
              <a:rPr sz="2700" b="0" spc="-50" dirty="0">
                <a:latin typeface="Times New Roman"/>
                <a:cs typeface="Times New Roman"/>
              </a:rPr>
              <a:t> </a:t>
            </a:r>
            <a:r>
              <a:rPr sz="2700" b="0" spc="-10" dirty="0">
                <a:latin typeface="Times New Roman"/>
                <a:cs typeface="Times New Roman"/>
              </a:rPr>
              <a:t>школы</a:t>
            </a:r>
            <a:endParaRPr sz="27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49423" y="6128410"/>
            <a:ext cx="8395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27270" algn="l"/>
              </a:tabLst>
            </a:pP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МАКСИМАЛЬНО</a:t>
            </a:r>
            <a:r>
              <a:rPr sz="2400" b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20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БАЛЛОВ.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b="1" spc="-65" dirty="0">
                <a:solidFill>
                  <a:srgbClr val="385622"/>
                </a:solidFill>
                <a:latin typeface="Times New Roman"/>
                <a:cs typeface="Times New Roman"/>
              </a:rPr>
              <a:t>ЗАЧЁТ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b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ОТ</a:t>
            </a:r>
            <a:r>
              <a:rPr sz="2400" b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10</a:t>
            </a:r>
            <a:r>
              <a:rPr sz="2400" b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БАЛЛОВ.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8310" y="1645746"/>
            <a:ext cx="9405413" cy="400777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798" rIns="0" bIns="0" rtlCol="0">
            <a:spAutoFit/>
          </a:bodyPr>
          <a:lstStyle/>
          <a:p>
            <a:pPr marL="791845">
              <a:lnSpc>
                <a:spcPct val="100000"/>
              </a:lnSpc>
              <a:spcBef>
                <a:spcPts val="105"/>
              </a:spcBef>
            </a:pPr>
            <a:r>
              <a:rPr b="0" dirty="0">
                <a:latin typeface="Microsoft Sans Serif"/>
                <a:cs typeface="Microsoft Sans Serif"/>
              </a:rPr>
              <a:t>РЕКОМЕНДУЕМЫЙ</a:t>
            </a:r>
            <a:r>
              <a:rPr b="0" spc="16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ПОРЯДОК</a:t>
            </a:r>
            <a:r>
              <a:rPr b="0" spc="13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ПРОВЕДЕНИЯ</a:t>
            </a:r>
            <a:r>
              <a:rPr b="0" spc="170" dirty="0">
                <a:latin typeface="Microsoft Sans Serif"/>
                <a:cs typeface="Microsoft Sans Serif"/>
              </a:rPr>
              <a:t> </a:t>
            </a:r>
            <a:r>
              <a:rPr sz="4400" b="0" spc="-25" dirty="0">
                <a:latin typeface="Microsoft Sans Serif"/>
                <a:cs typeface="Microsoft Sans Serif"/>
              </a:rPr>
              <a:t>ИС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75151" y="1438655"/>
            <a:ext cx="9091234" cy="425043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92273" y="6267450"/>
            <a:ext cx="9758680" cy="280205"/>
          </a:xfrm>
          <a:prstGeom prst="rect">
            <a:avLst/>
          </a:prstGeom>
          <a:ln w="35051">
            <a:solidFill>
              <a:srgbClr val="385622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5"/>
              </a:spcBef>
            </a:pPr>
            <a:r>
              <a:rPr sz="1450" i="1" spc="125" dirty="0">
                <a:solidFill>
                  <a:srgbClr val="385622"/>
                </a:solidFill>
                <a:latin typeface="Arial"/>
                <a:cs typeface="Arial"/>
              </a:rPr>
              <a:t>*</a:t>
            </a:r>
            <a:r>
              <a:rPr sz="145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Рекомендации</a:t>
            </a:r>
            <a:r>
              <a:rPr sz="1450" i="1" spc="2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организации </a:t>
            </a:r>
            <a:r>
              <a:rPr sz="1450" i="1" spc="65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5" dirty="0">
                <a:solidFill>
                  <a:srgbClr val="385622"/>
                </a:solidFill>
                <a:latin typeface="Arial"/>
                <a:cs typeface="Arial"/>
              </a:rPr>
              <a:t>проведению</a:t>
            </a:r>
            <a:r>
              <a:rPr sz="1450" i="1" spc="1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10" dirty="0">
                <a:solidFill>
                  <a:srgbClr val="385622"/>
                </a:solidFill>
                <a:latin typeface="Arial"/>
                <a:cs typeface="Arial"/>
              </a:rPr>
              <a:t>итогового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60" dirty="0">
                <a:solidFill>
                  <a:srgbClr val="385622"/>
                </a:solidFill>
                <a:latin typeface="Arial"/>
                <a:cs typeface="Arial"/>
              </a:rPr>
              <a:t>собеседования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русскому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105" dirty="0" err="1">
                <a:solidFill>
                  <a:srgbClr val="385622"/>
                </a:solidFill>
                <a:latin typeface="Arial"/>
                <a:cs typeface="Arial"/>
              </a:rPr>
              <a:t>языку</a:t>
            </a:r>
            <a:r>
              <a:rPr sz="1450" i="1" spc="1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54604" y="62230"/>
            <a:ext cx="88982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Microsoft Sans Serif"/>
                <a:cs typeface="Microsoft Sans Serif"/>
              </a:rPr>
              <a:t>РЕКОМЕНДУЕМЫЙ</a:t>
            </a:r>
            <a:r>
              <a:rPr b="0" spc="19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ПОРЯДОК</a:t>
            </a:r>
            <a:r>
              <a:rPr b="0" spc="16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ПРОВЕДЕНИЯ</a:t>
            </a:r>
            <a:r>
              <a:rPr b="0" spc="220" dirty="0">
                <a:latin typeface="Microsoft Sans Serif"/>
                <a:cs typeface="Microsoft Sans Serif"/>
              </a:rPr>
              <a:t> </a:t>
            </a:r>
            <a:r>
              <a:rPr sz="4400" b="0" spc="-65" dirty="0">
                <a:latin typeface="Microsoft Sans Serif"/>
                <a:cs typeface="Microsoft Sans Serif"/>
              </a:rPr>
              <a:t>ИС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63723" y="1022603"/>
            <a:ext cx="9083040" cy="4631690"/>
            <a:chOff x="2363723" y="1022603"/>
            <a:chExt cx="9083040" cy="463169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5033" y="1353311"/>
              <a:ext cx="9043817" cy="127024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3723" y="2616707"/>
              <a:ext cx="9083040" cy="30373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75033" y="1022603"/>
              <a:ext cx="9043817" cy="33070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209800" y="5943600"/>
            <a:ext cx="9758680" cy="280205"/>
          </a:xfrm>
          <a:prstGeom prst="rect">
            <a:avLst/>
          </a:prstGeom>
          <a:ln w="35051">
            <a:solidFill>
              <a:srgbClr val="385622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5"/>
              </a:spcBef>
            </a:pPr>
            <a:r>
              <a:rPr sz="1450" i="1" spc="125" dirty="0">
                <a:solidFill>
                  <a:srgbClr val="385622"/>
                </a:solidFill>
                <a:latin typeface="Arial"/>
                <a:cs typeface="Arial"/>
              </a:rPr>
              <a:t>*</a:t>
            </a:r>
            <a:r>
              <a:rPr sz="145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Рекомендации</a:t>
            </a:r>
            <a:r>
              <a:rPr sz="1450" i="1" spc="2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организации </a:t>
            </a:r>
            <a:r>
              <a:rPr sz="1450" i="1" spc="65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5" dirty="0">
                <a:solidFill>
                  <a:srgbClr val="385622"/>
                </a:solidFill>
                <a:latin typeface="Arial"/>
                <a:cs typeface="Arial"/>
              </a:rPr>
              <a:t>проведению</a:t>
            </a:r>
            <a:r>
              <a:rPr sz="1450" i="1" spc="1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10" dirty="0">
                <a:solidFill>
                  <a:srgbClr val="385622"/>
                </a:solidFill>
                <a:latin typeface="Arial"/>
                <a:cs typeface="Arial"/>
              </a:rPr>
              <a:t>итогового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60" dirty="0">
                <a:solidFill>
                  <a:srgbClr val="385622"/>
                </a:solidFill>
                <a:latin typeface="Arial"/>
                <a:cs typeface="Arial"/>
              </a:rPr>
              <a:t>собеседования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 err="1">
                <a:solidFill>
                  <a:srgbClr val="385622"/>
                </a:solidFill>
                <a:latin typeface="Arial"/>
                <a:cs typeface="Arial"/>
              </a:rPr>
              <a:t>русскому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105" dirty="0" err="1">
                <a:solidFill>
                  <a:srgbClr val="385622"/>
                </a:solidFill>
                <a:latin typeface="Arial"/>
                <a:cs typeface="Arial"/>
              </a:rPr>
              <a:t>языку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51251" y="258826"/>
            <a:ext cx="88988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Microsoft Sans Serif"/>
                <a:cs typeface="Microsoft Sans Serif"/>
              </a:rPr>
              <a:t>РЕКОМЕНДУЕМЫЙ</a:t>
            </a:r>
            <a:r>
              <a:rPr b="0" spc="195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ПОРЯДОК</a:t>
            </a:r>
            <a:r>
              <a:rPr b="0" spc="160" dirty="0">
                <a:latin typeface="Microsoft Sans Serif"/>
                <a:cs typeface="Microsoft Sans Serif"/>
              </a:rPr>
              <a:t> </a:t>
            </a:r>
            <a:r>
              <a:rPr b="0" dirty="0">
                <a:latin typeface="Microsoft Sans Serif"/>
                <a:cs typeface="Microsoft Sans Serif"/>
              </a:rPr>
              <a:t>ПРОВЕДЕНИЯ</a:t>
            </a:r>
            <a:r>
              <a:rPr b="0" spc="225" dirty="0">
                <a:latin typeface="Microsoft Sans Serif"/>
                <a:cs typeface="Microsoft Sans Serif"/>
              </a:rPr>
              <a:t> </a:t>
            </a:r>
            <a:r>
              <a:rPr sz="4400" b="0" spc="-65" dirty="0">
                <a:latin typeface="Microsoft Sans Serif"/>
                <a:cs typeface="Microsoft Sans Serif"/>
              </a:rPr>
              <a:t>ИС</a:t>
            </a:r>
            <a:endParaRPr sz="44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2289" y="1464563"/>
            <a:ext cx="9888297" cy="434350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92273" y="6267450"/>
            <a:ext cx="9758680" cy="280205"/>
          </a:xfrm>
          <a:prstGeom prst="rect">
            <a:avLst/>
          </a:prstGeom>
          <a:ln w="35051">
            <a:solidFill>
              <a:srgbClr val="385622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5"/>
              </a:spcBef>
            </a:pPr>
            <a:r>
              <a:rPr sz="1450" i="1" spc="125" dirty="0">
                <a:solidFill>
                  <a:srgbClr val="385622"/>
                </a:solidFill>
                <a:latin typeface="Arial"/>
                <a:cs typeface="Arial"/>
              </a:rPr>
              <a:t>*</a:t>
            </a:r>
            <a:r>
              <a:rPr sz="145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Рекомендации</a:t>
            </a:r>
            <a:r>
              <a:rPr sz="1450" i="1" spc="2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организации </a:t>
            </a:r>
            <a:r>
              <a:rPr sz="1450" i="1" spc="65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5" dirty="0">
                <a:solidFill>
                  <a:srgbClr val="385622"/>
                </a:solidFill>
                <a:latin typeface="Arial"/>
                <a:cs typeface="Arial"/>
              </a:rPr>
              <a:t>проведению</a:t>
            </a:r>
            <a:r>
              <a:rPr sz="1450" i="1" spc="1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10" dirty="0">
                <a:solidFill>
                  <a:srgbClr val="385622"/>
                </a:solidFill>
                <a:latin typeface="Arial"/>
                <a:cs typeface="Arial"/>
              </a:rPr>
              <a:t>итогового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60" dirty="0">
                <a:solidFill>
                  <a:srgbClr val="385622"/>
                </a:solidFill>
                <a:latin typeface="Arial"/>
                <a:cs typeface="Arial"/>
              </a:rPr>
              <a:t>собеседования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 err="1">
                <a:solidFill>
                  <a:srgbClr val="385622"/>
                </a:solidFill>
                <a:latin typeface="Arial"/>
                <a:cs typeface="Arial"/>
              </a:rPr>
              <a:t>русскому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105" dirty="0" err="1">
                <a:solidFill>
                  <a:srgbClr val="385622"/>
                </a:solidFill>
                <a:latin typeface="Arial"/>
                <a:cs typeface="Arial"/>
              </a:rPr>
              <a:t>языку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7129" y="174116"/>
            <a:ext cx="81502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ЗАДАНИЕ</a:t>
            </a:r>
            <a:r>
              <a:rPr sz="3600" spc="-250" dirty="0">
                <a:latin typeface="Arial"/>
                <a:cs typeface="Arial"/>
              </a:rPr>
              <a:t> </a:t>
            </a:r>
            <a:r>
              <a:rPr sz="3600" spc="-360" dirty="0">
                <a:latin typeface="Arial"/>
                <a:cs typeface="Arial"/>
              </a:rPr>
              <a:t>1.</a:t>
            </a:r>
            <a:r>
              <a:rPr sz="3600" spc="40" dirty="0">
                <a:latin typeface="Arial"/>
                <a:cs typeface="Arial"/>
              </a:rPr>
              <a:t> </a:t>
            </a:r>
            <a:r>
              <a:rPr sz="3600" spc="-30" dirty="0">
                <a:latin typeface="Arial"/>
                <a:cs typeface="Arial"/>
              </a:rPr>
              <a:t>ЧТЕНИЕ</a:t>
            </a:r>
            <a:r>
              <a:rPr sz="3600" spc="-2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ВСЛУХ</a:t>
            </a:r>
            <a:r>
              <a:rPr sz="3600" spc="-160" dirty="0">
                <a:latin typeface="Arial"/>
                <a:cs typeface="Arial"/>
              </a:rPr>
              <a:t> </a:t>
            </a:r>
            <a:r>
              <a:rPr sz="3600" spc="-70" dirty="0">
                <a:latin typeface="Arial"/>
                <a:cs typeface="Arial"/>
              </a:rPr>
              <a:t>ТЕКСТА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09113" y="932179"/>
            <a:ext cx="7485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30730" algn="l"/>
                <a:tab pos="645223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НАУЧНО-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ПОПУЛЯРНОГО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СТИЛЯ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31322" y="932179"/>
            <a:ext cx="98234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3406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О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09113" y="1297940"/>
            <a:ext cx="66408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272790" algn="l"/>
                <a:tab pos="530733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ВЫДАЮЩИХСЯ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ЛЮДЯХ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РОССИИ.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СОПРОВОЖДАЕТСЯ</a:t>
            </a:r>
            <a:r>
              <a:rPr sz="2400" spc="-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ИЛЛЮСТРАЦИЯМИ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34385" y="2383358"/>
            <a:ext cx="8846185" cy="4177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ОБЪЕМ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ТЕКСТОВ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ВАРЬИРУЕТСЯ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ПРЕДЕЛАХ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170–200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СЛОВ.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80645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ЗАДАНИЕ</a:t>
            </a:r>
            <a:r>
              <a:rPr sz="2400" spc="45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НАПРАВЛЕНО</a:t>
            </a:r>
            <a:r>
              <a:rPr sz="2400" spc="459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45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КОНТРОЛЬ</a:t>
            </a:r>
            <a:r>
              <a:rPr sz="2400" spc="459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НАВЫКОВ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ТЕХНИКИ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ОСМЫСЛЕННОГО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ЧТЕНИЯ,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УМЕНИЕ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УЧАЩИХСЯ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ВИДЕТЬ</a:t>
            </a:r>
            <a:r>
              <a:rPr sz="2400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ИСПОЛЬЗОВАТЬ</a:t>
            </a:r>
            <a:r>
              <a:rPr sz="2400" spc="11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spc="10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ЧТЕНИИ</a:t>
            </a:r>
            <a:r>
              <a:rPr sz="2400" spc="10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ГРАФИЧЕСКИЕ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СИМВОЛЫ,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ЧАСТНОСТИ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ЗНАК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УДАРЕНИЯ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Times New Roman"/>
              <a:cs typeface="Times New Roman"/>
            </a:endParaRPr>
          </a:p>
          <a:p>
            <a:pPr marL="19050" marR="18542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СОДЕРЖИТ</a:t>
            </a:r>
            <a:r>
              <a:rPr sz="2400" spc="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ИМЯ</a:t>
            </a:r>
            <a:r>
              <a:rPr sz="2400" spc="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ЧИСЛИТЕЛЬНОЕ,</a:t>
            </a:r>
            <a:r>
              <a:rPr sz="2400" spc="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ПРЕДСТАВЛЕННОЕ</a:t>
            </a:r>
            <a:r>
              <a:rPr sz="2400" spc="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ЦИФРОВОЙ</a:t>
            </a:r>
            <a:r>
              <a:rPr sz="24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ФОРМЕ</a:t>
            </a:r>
            <a:r>
              <a:rPr sz="2400" spc="1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ЗАПИСИ</a:t>
            </a:r>
            <a:r>
              <a:rPr sz="2400" spc="1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(ЧИСЛИТЕЛЬНОЕ</a:t>
            </a:r>
            <a:r>
              <a:rPr sz="24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ДАНО</a:t>
            </a:r>
            <a:r>
              <a:rPr sz="2400" spc="1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ТЕКСТЕ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ОДНОМ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КОСВЕННЫХ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ПАДЕЖЕЙ)</a:t>
            </a:r>
            <a:endParaRPr sz="2400">
              <a:latin typeface="Times New Roman"/>
              <a:cs typeface="Times New Roman"/>
            </a:endParaRPr>
          </a:p>
          <a:p>
            <a:pPr marL="32384" algn="just">
              <a:lnSpc>
                <a:spcPct val="100000"/>
              </a:lnSpc>
              <a:spcBef>
                <a:spcPts val="119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ПОДГОТОВКУ</a:t>
            </a:r>
            <a:r>
              <a:rPr sz="2400" spc="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2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МИНУТЫ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64080" y="1156715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08276" y="242011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57984" y="3558539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8600" y="176784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784"/>
                </a:lnTo>
                <a:lnTo>
                  <a:pt x="0" y="353568"/>
                </a:lnTo>
                <a:lnTo>
                  <a:pt x="37465" y="353568"/>
                </a:lnTo>
                <a:lnTo>
                  <a:pt x="228600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7796" y="6166103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8600" y="176784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784"/>
                </a:lnTo>
                <a:lnTo>
                  <a:pt x="0" y="353568"/>
                </a:lnTo>
                <a:lnTo>
                  <a:pt x="37465" y="353568"/>
                </a:lnTo>
                <a:lnTo>
                  <a:pt x="228600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133600" y="490270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3761" y="280161"/>
            <a:ext cx="41370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125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27554" y="1250441"/>
            <a:ext cx="8745220" cy="5287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6985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НЕУМЕНИЕ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ПОЛЬЗОВАТЬСЯ</a:t>
            </a:r>
            <a:r>
              <a:rPr sz="2400" spc="420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ДОПОЛНИТЕЛЬНЫМИ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ГРАФИЧЕСКИМИ</a:t>
            </a:r>
            <a:r>
              <a:rPr sz="24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ОБОЗНАЧЕНИЯМИ</a:t>
            </a:r>
            <a:r>
              <a:rPr sz="24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ОРФОЭПИЧЕСКИЕ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4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ДОПУСКАЮТСЯ</a:t>
            </a:r>
            <a:r>
              <a:rPr sz="24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СЛОВАХ,</a:t>
            </a:r>
            <a:r>
              <a:rPr sz="2400" spc="1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КОТОРЫХ</a:t>
            </a:r>
            <a:r>
              <a:rPr sz="24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СТОИТ</a:t>
            </a:r>
            <a:endParaRPr sz="2400">
              <a:latin typeface="Times New Roman"/>
              <a:cs typeface="Times New Roman"/>
            </a:endParaRPr>
          </a:p>
          <a:p>
            <a:pPr marL="8255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ЗНАК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УДАРЕНИЯ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Тура'</a:t>
            </a:r>
            <a:r>
              <a:rPr sz="2400" i="1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Хейердал,</a:t>
            </a:r>
            <a:r>
              <a:rPr sz="2400" i="1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Се'нкевич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67310" algn="just">
              <a:lnSpc>
                <a:spcPct val="100000"/>
              </a:lnSpc>
              <a:spcBef>
                <a:spcPts val="205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ИСКАЖЕНИЯ</a:t>
            </a:r>
            <a:r>
              <a:rPr sz="2400" spc="32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33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ЧТЕНИИ</a:t>
            </a:r>
            <a:r>
              <a:rPr sz="2400" spc="32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ИМЁН</a:t>
            </a:r>
            <a:r>
              <a:rPr sz="2400" spc="32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СОБСТВЕННЫХ</a:t>
            </a:r>
            <a:endParaRPr sz="2400">
              <a:latin typeface="Times New Roman"/>
              <a:cs typeface="Times New Roman"/>
            </a:endParaRPr>
          </a:p>
          <a:p>
            <a:pPr marL="67310" marR="16891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Белогорской</a:t>
            </a:r>
            <a:r>
              <a:rPr sz="2400" i="1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400" spc="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Белгородской,</a:t>
            </a:r>
            <a:r>
              <a:rPr sz="2400" i="1" spc="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Тура</a:t>
            </a:r>
            <a:r>
              <a:rPr sz="2400" i="1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Хейрдал</a:t>
            </a:r>
            <a:r>
              <a:rPr sz="2400" i="1" spc="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4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Тур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Хейердал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),</a:t>
            </a:r>
            <a:r>
              <a:rPr sz="2400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ТЕРМИНОВ</a:t>
            </a:r>
            <a:r>
              <a:rPr sz="24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междунациональная</a:t>
            </a:r>
            <a:r>
              <a:rPr sz="2400" i="1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вражда,</a:t>
            </a:r>
            <a:r>
              <a:rPr sz="2400" i="1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земляная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собственность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),</a:t>
            </a:r>
            <a:r>
              <a:rPr sz="2400" spc="10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НЕЗНАКОМЫХ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СЛОВ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(папиросная</a:t>
            </a:r>
            <a:r>
              <a:rPr sz="2400" i="1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(лодка)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папирусной</a:t>
            </a:r>
            <a:r>
              <a:rPr sz="24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93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НАЛИЧИЕ</a:t>
            </a:r>
            <a:r>
              <a:rPr sz="2400" spc="2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ГРАММАТИЧЕСКИХ</a:t>
            </a:r>
            <a:r>
              <a:rPr sz="2400" spc="2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ОШИБОК</a:t>
            </a:r>
            <a:r>
              <a:rPr sz="2400" spc="2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spc="2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СКЛОНЕНИИ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ИМЁН</a:t>
            </a:r>
            <a:r>
              <a:rPr sz="2400" spc="2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ЧИСЛИТЕЛЬНЫХ</a:t>
            </a:r>
            <a:r>
              <a:rPr sz="2400" spc="2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около</a:t>
            </a:r>
            <a:r>
              <a:rPr sz="2400" i="1" spc="2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четырёхста</a:t>
            </a:r>
            <a:r>
              <a:rPr sz="2400" i="1" spc="2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тысяч</a:t>
            </a:r>
            <a:r>
              <a:rPr sz="2400" i="1" spc="2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вместо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четырёхсот,</a:t>
            </a:r>
            <a:r>
              <a:rPr sz="2400" i="1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2400" i="1" spc="4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тысячна</a:t>
            </a:r>
            <a:r>
              <a:rPr sz="2400" i="1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девятьсот</a:t>
            </a:r>
            <a:r>
              <a:rPr sz="2400" i="1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седьмой</a:t>
            </a:r>
            <a:r>
              <a:rPr sz="2400" i="1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4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2400" i="1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тысяча девятьсот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50720" y="122834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38528" y="3035807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59864" y="5195328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71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71"/>
                </a:lnTo>
                <a:lnTo>
                  <a:pt x="0" y="353555"/>
                </a:lnTo>
                <a:lnTo>
                  <a:pt x="37211" y="353555"/>
                </a:lnTo>
                <a:lnTo>
                  <a:pt x="227076" y="176771"/>
                </a:lnTo>
                <a:close/>
              </a:path>
              <a:path w="365760" h="353695">
                <a:moveTo>
                  <a:pt x="365760" y="176771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71"/>
                </a:lnTo>
                <a:lnTo>
                  <a:pt x="152400" y="353555"/>
                </a:lnTo>
                <a:lnTo>
                  <a:pt x="187325" y="353555"/>
                </a:lnTo>
                <a:lnTo>
                  <a:pt x="365760" y="1767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47794" y="5418582"/>
            <a:ext cx="4530725" cy="740410"/>
          </a:xfrm>
          <a:custGeom>
            <a:avLst/>
            <a:gdLst/>
            <a:ahLst/>
            <a:cxnLst/>
            <a:rect l="l" t="t" r="r" b="b"/>
            <a:pathLst>
              <a:path w="4530725" h="740410">
                <a:moveTo>
                  <a:pt x="2209800" y="0"/>
                </a:moveTo>
                <a:lnTo>
                  <a:pt x="4530216" y="412953"/>
                </a:lnTo>
              </a:path>
              <a:path w="4530725" h="740410">
                <a:moveTo>
                  <a:pt x="2209800" y="412953"/>
                </a:moveTo>
                <a:lnTo>
                  <a:pt x="4530216" y="0"/>
                </a:lnTo>
              </a:path>
              <a:path w="4530725" h="740410">
                <a:moveTo>
                  <a:pt x="0" y="413004"/>
                </a:moveTo>
                <a:lnTo>
                  <a:pt x="4151376" y="701459"/>
                </a:lnTo>
              </a:path>
              <a:path w="4530725" h="740410">
                <a:moveTo>
                  <a:pt x="0" y="739940"/>
                </a:moveTo>
                <a:lnTo>
                  <a:pt x="4151376" y="472440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957064" y="202514"/>
            <a:ext cx="38779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latin typeface="Microsoft Sans Serif"/>
                <a:cs typeface="Microsoft Sans Serif"/>
              </a:rPr>
              <a:t>ЦЕЛИ</a:t>
            </a:r>
            <a:r>
              <a:rPr sz="3600" b="0" spc="160" dirty="0">
                <a:latin typeface="Microsoft Sans Serif"/>
                <a:cs typeface="Microsoft Sans Serif"/>
              </a:rPr>
              <a:t> </a:t>
            </a:r>
            <a:r>
              <a:rPr sz="3600" b="0" dirty="0">
                <a:latin typeface="Microsoft Sans Serif"/>
                <a:cs typeface="Microsoft Sans Serif"/>
              </a:rPr>
              <a:t>И</a:t>
            </a:r>
            <a:r>
              <a:rPr sz="3600" b="0" spc="180" dirty="0">
                <a:latin typeface="Microsoft Sans Serif"/>
                <a:cs typeface="Microsoft Sans Serif"/>
              </a:rPr>
              <a:t> </a:t>
            </a:r>
            <a:r>
              <a:rPr sz="3600" b="0" spc="-10" dirty="0">
                <a:latin typeface="Microsoft Sans Serif"/>
                <a:cs typeface="Microsoft Sans Serif"/>
              </a:rPr>
              <a:t>ЗАДАЧИ</a:t>
            </a:r>
            <a:endParaRPr sz="36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35301" y="757809"/>
            <a:ext cx="9719310" cy="5768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ИТОГОВОГО</a:t>
            </a:r>
            <a:r>
              <a:rPr sz="2800" spc="-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800" spc="-45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СОБЕСЕДОВАНИЯ</a:t>
            </a:r>
            <a:r>
              <a:rPr sz="2800" spc="-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</a:t>
            </a:r>
            <a:r>
              <a:rPr sz="2800" spc="-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РУССКОМУ</a:t>
            </a:r>
            <a:r>
              <a:rPr sz="28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8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ЯЗЫКУ</a:t>
            </a:r>
            <a:endParaRPr sz="2800">
              <a:latin typeface="Microsoft Sans Serif"/>
              <a:cs typeface="Microsoft Sans Serif"/>
            </a:endParaRPr>
          </a:p>
          <a:p>
            <a:pPr marL="675640" marR="313690">
              <a:lnSpc>
                <a:spcPct val="100000"/>
              </a:lnSpc>
              <a:spcBef>
                <a:spcPts val="2520"/>
              </a:spcBef>
              <a:tabLst>
                <a:tab pos="1917700" algn="l"/>
                <a:tab pos="2432685" algn="l"/>
                <a:tab pos="2696845" algn="l"/>
                <a:tab pos="3256279" algn="l"/>
                <a:tab pos="4114165" algn="l"/>
                <a:tab pos="4733290" algn="l"/>
                <a:tab pos="5784850" algn="l"/>
                <a:tab pos="6946265" algn="l"/>
                <a:tab pos="7294880" algn="l"/>
              </a:tabLst>
            </a:pP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ЦЕЛЬ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оценить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уровень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общеобразовательной 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подготовки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разделу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«Говорение»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у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выпускников</a:t>
            </a:r>
            <a:endParaRPr sz="2400">
              <a:latin typeface="Microsoft Sans Serif"/>
              <a:cs typeface="Microsoft Sans Serif"/>
            </a:endParaRPr>
          </a:p>
          <a:p>
            <a:pPr marL="675640">
              <a:lnSpc>
                <a:spcPct val="100000"/>
              </a:lnSpc>
              <a:tabLst>
                <a:tab pos="1315720" algn="l"/>
                <a:tab pos="2899410" algn="l"/>
                <a:tab pos="6868159" algn="l"/>
                <a:tab pos="9209405" algn="l"/>
              </a:tabLst>
            </a:pP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IX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классов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общеобразовательных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организаций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endParaRPr sz="2400">
              <a:latin typeface="Microsoft Sans Serif"/>
              <a:cs typeface="Microsoft Sans Serif"/>
            </a:endParaRPr>
          </a:p>
          <a:p>
            <a:pPr marL="675640">
              <a:lnSpc>
                <a:spcPct val="100000"/>
              </a:lnSpc>
              <a:spcBef>
                <a:spcPts val="5"/>
              </a:spcBef>
            </a:pP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целях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допуска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к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ГИА.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00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675640" marR="384175" indent="332740" algn="just">
              <a:lnSpc>
                <a:spcPct val="100000"/>
              </a:lnSpc>
              <a:buAutoNum type="arabicParenR"/>
              <a:tabLst>
                <a:tab pos="1008380" algn="l"/>
              </a:tabLst>
            </a:pP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объективная</a:t>
            </a:r>
            <a:r>
              <a:rPr sz="20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проверка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требований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ФГОС</a:t>
            </a:r>
            <a:r>
              <a:rPr sz="20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основного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общего образования</a:t>
            </a:r>
            <a:r>
              <a:rPr sz="20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к</a:t>
            </a:r>
            <a:r>
              <a:rPr sz="20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усвоению</a:t>
            </a:r>
            <a:r>
              <a:rPr sz="20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всех</a:t>
            </a:r>
            <a:r>
              <a:rPr sz="20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видов</a:t>
            </a:r>
            <a:r>
              <a:rPr sz="20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речевой</a:t>
            </a:r>
            <a:r>
              <a:rPr sz="20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деятельности,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включая</a:t>
            </a:r>
            <a:r>
              <a:rPr sz="20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говорение;</a:t>
            </a:r>
            <a:endParaRPr sz="2000">
              <a:latin typeface="Microsoft Sans Serif"/>
              <a:cs typeface="Microsoft Sans Serif"/>
            </a:endParaRPr>
          </a:p>
          <a:p>
            <a:pPr marL="675640" marR="382905" indent="624205" algn="just">
              <a:lnSpc>
                <a:spcPct val="100000"/>
              </a:lnSpc>
              <a:buAutoNum type="arabicParenR"/>
              <a:tabLst>
                <a:tab pos="1299845" algn="l"/>
              </a:tabLst>
            </a:pPr>
            <a:r>
              <a:rPr sz="20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выход</a:t>
            </a:r>
            <a:r>
              <a:rPr sz="20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0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разнообразные</a:t>
            </a:r>
            <a:r>
              <a:rPr sz="2000" spc="245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социально-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экономические,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культурологические,</a:t>
            </a:r>
            <a:r>
              <a:rPr sz="20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социально-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психологические</a:t>
            </a:r>
            <a:r>
              <a:rPr sz="20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контексты,</a:t>
            </a:r>
            <a:r>
              <a:rPr sz="20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 </a:t>
            </a:r>
            <a:r>
              <a:rPr sz="20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которые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должна</a:t>
            </a:r>
            <a:r>
              <a:rPr sz="20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адекватно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реагировать</a:t>
            </a:r>
            <a:r>
              <a:rPr sz="20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система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российского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образования,</a:t>
            </a:r>
            <a:r>
              <a:rPr sz="20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</a:t>
            </a:r>
            <a:r>
              <a:rPr sz="2000" spc="24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сводимая</a:t>
            </a:r>
            <a:r>
              <a:rPr sz="20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только</a:t>
            </a:r>
            <a:r>
              <a:rPr sz="20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к</a:t>
            </a:r>
            <a:r>
              <a:rPr sz="20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обучению,</a:t>
            </a:r>
            <a:r>
              <a:rPr sz="20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контролю</a:t>
            </a:r>
            <a:r>
              <a:rPr sz="20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и </a:t>
            </a:r>
            <a:r>
              <a:rPr sz="20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оцениванию;</a:t>
            </a:r>
            <a:endParaRPr sz="2000">
              <a:latin typeface="Microsoft Sans Serif"/>
              <a:cs typeface="Microsoft Sans Serif"/>
            </a:endParaRPr>
          </a:p>
          <a:p>
            <a:pPr marL="675640" marR="383540" indent="395605" algn="just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1071245" algn="l"/>
              </a:tabLst>
            </a:pP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актуализация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устной</a:t>
            </a:r>
            <a:r>
              <a:rPr sz="20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речи</a:t>
            </a:r>
            <a:r>
              <a:rPr sz="20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как</a:t>
            </a:r>
            <a:r>
              <a:rPr sz="20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педагогического</a:t>
            </a:r>
            <a:r>
              <a:rPr sz="20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явления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10" dirty="0">
                <a:solidFill>
                  <a:srgbClr val="385622"/>
                </a:solidFill>
                <a:latin typeface="Microsoft Sans Serif"/>
                <a:cs typeface="Microsoft Sans Serif"/>
              </a:rPr>
              <a:t>в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образовательном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процессе.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01596" y="1572767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</a:t>
            </a:r>
            <a:endParaRPr sz="29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6283" rIns="0" bIns="0" rtlCol="0">
            <a:spAutoFit/>
          </a:bodyPr>
          <a:lstStyle/>
          <a:p>
            <a:pPr marL="847725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ЧТО</a:t>
            </a:r>
            <a:r>
              <a:rPr sz="3000" spc="5" dirty="0"/>
              <a:t> </a:t>
            </a:r>
            <a:r>
              <a:rPr sz="3000" dirty="0"/>
              <a:t>ДАЛАЕТ</a:t>
            </a:r>
            <a:r>
              <a:rPr sz="3000" spc="-10" dirty="0"/>
              <a:t> </a:t>
            </a:r>
            <a:r>
              <a:rPr spc="-50" dirty="0"/>
              <a:t>ЭКЗАМЕНАТОР-</a:t>
            </a:r>
            <a:r>
              <a:rPr spc="-10" dirty="0"/>
              <a:t>СОБЕСЕДНИК?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2769" y="1437894"/>
            <a:ext cx="803719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Проводит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инструктаж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участника</a:t>
            </a:r>
            <a:r>
              <a:rPr sz="2400" spc="-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Выдает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КИМ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  <a:tab pos="1986280" algn="l"/>
                <a:tab pos="2973705" algn="l"/>
                <a:tab pos="4060825" algn="l"/>
                <a:tab pos="5113655" algn="l"/>
                <a:tab pos="5499735" algn="l"/>
                <a:tab pos="648589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Фиксирует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начала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окончания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95331" y="2169667"/>
            <a:ext cx="8540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42769" y="2535428"/>
            <a:ext cx="8909685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каждого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КИМ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Следит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2400" spc="4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тем,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</a:t>
            </a:r>
            <a:r>
              <a:rPr sz="2400" spc="4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произнес</a:t>
            </a:r>
            <a:r>
              <a:rPr sz="24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под</a:t>
            </a:r>
            <a:r>
              <a:rPr sz="24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аудиозапись</a:t>
            </a:r>
            <a:r>
              <a:rPr sz="24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свою</a:t>
            </a:r>
            <a:r>
              <a:rPr sz="24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фамилию,</a:t>
            </a:r>
            <a:r>
              <a:rPr sz="24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имя,</a:t>
            </a:r>
            <a:r>
              <a:rPr sz="24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отчество,</a:t>
            </a:r>
            <a:r>
              <a:rPr sz="24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номер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варианта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прежде,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чем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приступить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ответу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(в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продолжительность проведения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включается).</a:t>
            </a:r>
            <a:endParaRPr sz="2400">
              <a:latin typeface="Times New Roman"/>
              <a:cs typeface="Times New Roman"/>
            </a:endParaRPr>
          </a:p>
          <a:p>
            <a:pPr marL="355600" marR="6985" indent="-342900" algn="just">
              <a:lnSpc>
                <a:spcPct val="10000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Следит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2400" spc="4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тем,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</a:t>
            </a:r>
            <a:r>
              <a:rPr sz="2400" spc="4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произносил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номер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перед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ответом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каждое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заданий.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5"/>
              </a:spcBef>
              <a:buClr>
                <a:srgbClr val="385622"/>
              </a:buClr>
              <a:buFont typeface="Microsoft Sans Serif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секунд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напоминает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готовности</a:t>
            </a:r>
            <a:r>
              <a:rPr sz="24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чтению.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Эмоционально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реагирует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чтение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участника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1482" y="269570"/>
            <a:ext cx="700722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66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НА</a:t>
            </a:r>
            <a:r>
              <a:rPr sz="3200" spc="-35" dirty="0"/>
              <a:t> </a:t>
            </a:r>
            <a:r>
              <a:rPr sz="3200" dirty="0"/>
              <a:t>ЧТО</a:t>
            </a:r>
            <a:r>
              <a:rPr sz="3200" spc="-45" dirty="0"/>
              <a:t> </a:t>
            </a:r>
            <a:r>
              <a:rPr sz="3200" spc="-85" dirty="0"/>
              <a:t>ОБРАТИТЬ</a:t>
            </a:r>
            <a:r>
              <a:rPr sz="3200" spc="-65" dirty="0"/>
              <a:t> </a:t>
            </a:r>
            <a:r>
              <a:rPr sz="3200" spc="-10" dirty="0"/>
              <a:t>ВНИМАНИЕ </a:t>
            </a:r>
            <a:r>
              <a:rPr sz="3200" spc="-40" dirty="0"/>
              <a:t>ЭКЗАМЕНАТОРУ-</a:t>
            </a:r>
            <a:r>
              <a:rPr sz="3200" spc="-10" dirty="0"/>
              <a:t>СОБЕСЕДНИКУ?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74163" y="1460753"/>
            <a:ext cx="857313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400" spc="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ПОДГОТОВКИ</a:t>
            </a:r>
            <a:r>
              <a:rPr sz="2400" spc="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400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ЧТЕНИЮ</a:t>
            </a:r>
            <a:r>
              <a:rPr sz="2400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r>
              <a:rPr sz="2400" spc="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УЧЕНИК</a:t>
            </a: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ИМЕЕТ</a:t>
            </a:r>
            <a:r>
              <a:rPr sz="24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55" dirty="0">
                <a:solidFill>
                  <a:srgbClr val="385622"/>
                </a:solidFill>
                <a:latin typeface="Times New Roman"/>
                <a:cs typeface="Times New Roman"/>
              </a:rPr>
              <a:t>ПРАВО</a:t>
            </a:r>
            <a:r>
              <a:rPr sz="24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385622"/>
                </a:solidFill>
                <a:latin typeface="Times New Roman"/>
                <a:cs typeface="Times New Roman"/>
              </a:rPr>
              <a:t>ДЕЛАТЬ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ПОМЕТКИ</a:t>
            </a:r>
            <a:r>
              <a:rPr sz="2400" b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КИМАХ.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r>
              <a:rPr sz="24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ДРУГИХ</a:t>
            </a:r>
            <a:r>
              <a:rPr sz="2400" spc="2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ЗАДАНИЙ</a:t>
            </a:r>
            <a:r>
              <a:rPr sz="2400" spc="1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КИМ</a:t>
            </a:r>
            <a:r>
              <a:rPr sz="24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СОБЕСЕДОВАНИЯ,</a:t>
            </a:r>
            <a:r>
              <a:rPr sz="2400" spc="39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КРОМЕ</a:t>
            </a:r>
            <a:r>
              <a:rPr sz="2400" spc="39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400" spc="38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№2,</a:t>
            </a:r>
            <a:r>
              <a:rPr sz="2400" spc="39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ДЕЛАТЬ ПИСЬМЕННЫЕ</a:t>
            </a:r>
            <a:r>
              <a:rPr sz="24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ЗАМЕТКИ</a:t>
            </a:r>
            <a:r>
              <a:rPr sz="24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РАЗРЕШАЕТСЯ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104644" y="3840479"/>
            <a:ext cx="9627235" cy="2169160"/>
            <a:chOff x="2104644" y="3840479"/>
            <a:chExt cx="9627235" cy="216916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75316" y="3971543"/>
              <a:ext cx="9120011" cy="18450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22170" y="3858005"/>
              <a:ext cx="9592310" cy="2133600"/>
            </a:xfrm>
            <a:custGeom>
              <a:avLst/>
              <a:gdLst/>
              <a:ahLst/>
              <a:cxnLst/>
              <a:rect l="l" t="t" r="r" b="b"/>
              <a:pathLst>
                <a:path w="9592310" h="2133600">
                  <a:moveTo>
                    <a:pt x="0" y="2133600"/>
                  </a:moveTo>
                  <a:lnTo>
                    <a:pt x="9592056" y="2133600"/>
                  </a:lnTo>
                  <a:lnTo>
                    <a:pt x="9592056" y="0"/>
                  </a:lnTo>
                  <a:lnTo>
                    <a:pt x="0" y="0"/>
                  </a:lnTo>
                  <a:lnTo>
                    <a:pt x="0" y="2133600"/>
                  </a:lnTo>
                  <a:close/>
                </a:path>
              </a:pathLst>
            </a:custGeom>
            <a:ln w="35052">
              <a:solidFill>
                <a:srgbClr val="3856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192273" y="6267450"/>
            <a:ext cx="9758680" cy="280205"/>
          </a:xfrm>
          <a:prstGeom prst="rect">
            <a:avLst/>
          </a:prstGeom>
          <a:ln w="35051">
            <a:solidFill>
              <a:srgbClr val="385622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5"/>
              </a:spcBef>
            </a:pPr>
            <a:r>
              <a:rPr sz="1450" i="1" spc="125" dirty="0">
                <a:solidFill>
                  <a:srgbClr val="385622"/>
                </a:solidFill>
                <a:latin typeface="Arial"/>
                <a:cs typeface="Arial"/>
              </a:rPr>
              <a:t>*</a:t>
            </a:r>
            <a:r>
              <a:rPr sz="145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Рекомендации</a:t>
            </a:r>
            <a:r>
              <a:rPr sz="1450" i="1" spc="2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организации </a:t>
            </a:r>
            <a:r>
              <a:rPr sz="1450" i="1" spc="65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5" dirty="0">
                <a:solidFill>
                  <a:srgbClr val="385622"/>
                </a:solidFill>
                <a:latin typeface="Arial"/>
                <a:cs typeface="Arial"/>
              </a:rPr>
              <a:t>проведению</a:t>
            </a:r>
            <a:r>
              <a:rPr sz="1450" i="1" spc="1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10" dirty="0">
                <a:solidFill>
                  <a:srgbClr val="385622"/>
                </a:solidFill>
                <a:latin typeface="Arial"/>
                <a:cs typeface="Arial"/>
              </a:rPr>
              <a:t>итогового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60" dirty="0">
                <a:solidFill>
                  <a:srgbClr val="385622"/>
                </a:solidFill>
                <a:latin typeface="Arial"/>
                <a:cs typeface="Arial"/>
              </a:rPr>
              <a:t>собеседования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 err="1">
                <a:solidFill>
                  <a:srgbClr val="385622"/>
                </a:solidFill>
                <a:latin typeface="Arial"/>
                <a:cs typeface="Arial"/>
              </a:rPr>
              <a:t>русскому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105" dirty="0" err="1">
                <a:solidFill>
                  <a:srgbClr val="385622"/>
                </a:solidFill>
                <a:latin typeface="Arial"/>
                <a:cs typeface="Arial"/>
              </a:rPr>
              <a:t>языку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74420" rIns="0" bIns="0" rtlCol="0">
            <a:spAutoFit/>
          </a:bodyPr>
          <a:lstStyle/>
          <a:p>
            <a:pPr marL="151003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РАПОЛОЖЕНИЕ</a:t>
            </a:r>
            <a:r>
              <a:rPr spc="-65" dirty="0"/>
              <a:t> </a:t>
            </a:r>
            <a:r>
              <a:rPr spc="-25" dirty="0"/>
              <a:t>ЭКСПЕРТА</a:t>
            </a:r>
            <a:r>
              <a:rPr spc="-80" dirty="0"/>
              <a:t> </a:t>
            </a:r>
            <a:r>
              <a:rPr dirty="0"/>
              <a:t>В</a:t>
            </a:r>
            <a:r>
              <a:rPr spc="-105" dirty="0"/>
              <a:t> </a:t>
            </a:r>
            <a:r>
              <a:rPr spc="-35" dirty="0"/>
              <a:t>АУДИТОРИИ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2918" y="2201100"/>
            <a:ext cx="9349612" cy="19640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92273" y="6267450"/>
            <a:ext cx="9758680" cy="280205"/>
          </a:xfrm>
          <a:prstGeom prst="rect">
            <a:avLst/>
          </a:prstGeom>
          <a:ln w="35051">
            <a:solidFill>
              <a:srgbClr val="385622"/>
            </a:solidFill>
          </a:ln>
        </p:spPr>
        <p:txBody>
          <a:bodyPr vert="horz" wrap="square" lIns="0" tIns="5651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445"/>
              </a:spcBef>
            </a:pPr>
            <a:r>
              <a:rPr sz="1450" i="1" spc="125" dirty="0">
                <a:solidFill>
                  <a:srgbClr val="385622"/>
                </a:solidFill>
                <a:latin typeface="Arial"/>
                <a:cs typeface="Arial"/>
              </a:rPr>
              <a:t>*</a:t>
            </a:r>
            <a:r>
              <a:rPr sz="145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Рекомендации</a:t>
            </a:r>
            <a:r>
              <a:rPr sz="1450" i="1" spc="2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организации </a:t>
            </a:r>
            <a:r>
              <a:rPr sz="1450" i="1" spc="65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5" dirty="0">
                <a:solidFill>
                  <a:srgbClr val="385622"/>
                </a:solidFill>
                <a:latin typeface="Arial"/>
                <a:cs typeface="Arial"/>
              </a:rPr>
              <a:t>проведению</a:t>
            </a:r>
            <a:r>
              <a:rPr sz="1450" i="1" spc="1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10" dirty="0">
                <a:solidFill>
                  <a:srgbClr val="385622"/>
                </a:solidFill>
                <a:latin typeface="Arial"/>
                <a:cs typeface="Arial"/>
              </a:rPr>
              <a:t>итогового</a:t>
            </a:r>
            <a:r>
              <a:rPr sz="1450" i="1" spc="5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60" dirty="0">
                <a:solidFill>
                  <a:srgbClr val="385622"/>
                </a:solidFill>
                <a:latin typeface="Arial"/>
                <a:cs typeface="Arial"/>
              </a:rPr>
              <a:t>собеседования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по</a:t>
            </a:r>
            <a:r>
              <a:rPr sz="1450" i="1" spc="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70" dirty="0">
                <a:solidFill>
                  <a:srgbClr val="385622"/>
                </a:solidFill>
                <a:latin typeface="Arial"/>
                <a:cs typeface="Arial"/>
              </a:rPr>
              <a:t>русскому</a:t>
            </a:r>
            <a:r>
              <a:rPr sz="1450" i="1" spc="3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105" dirty="0" err="1">
                <a:solidFill>
                  <a:srgbClr val="385622"/>
                </a:solidFill>
                <a:latin typeface="Arial"/>
                <a:cs typeface="Arial"/>
              </a:rPr>
              <a:t>языку</a:t>
            </a:r>
            <a:r>
              <a:rPr sz="1450" i="1" spc="1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1450" i="1" spc="-25" dirty="0">
                <a:solidFill>
                  <a:srgbClr val="385622"/>
                </a:solidFill>
                <a:latin typeface="Arial"/>
                <a:cs typeface="Arial"/>
              </a:rPr>
              <a:t>.</a:t>
            </a:r>
            <a:endParaRPr sz="14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9620" rIns="0" bIns="0" rtlCol="0">
            <a:spAutoFit/>
          </a:bodyPr>
          <a:lstStyle/>
          <a:p>
            <a:pPr marL="2818130">
              <a:lnSpc>
                <a:spcPct val="100000"/>
              </a:lnSpc>
              <a:spcBef>
                <a:spcPts val="95"/>
              </a:spcBef>
            </a:pPr>
            <a:r>
              <a:rPr dirty="0"/>
              <a:t>КРИТЕРИИ</a:t>
            </a:r>
            <a:r>
              <a:rPr spc="-140" dirty="0"/>
              <a:t> </a:t>
            </a:r>
            <a:r>
              <a:rPr spc="-10" dirty="0"/>
              <a:t>ОЦЕНИВАНИЯ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5245" y="950975"/>
            <a:ext cx="9511750" cy="413006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99894" y="5625795"/>
            <a:ext cx="35147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  <a:tab pos="1935480" algn="l"/>
              </a:tabLst>
            </a:pP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Критерий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	</a:t>
            </a:r>
            <a:r>
              <a:rPr sz="2000" b="1" i="1" spc="40" dirty="0">
                <a:solidFill>
                  <a:srgbClr val="385622"/>
                </a:solidFill>
                <a:latin typeface="Trebuchet MS"/>
                <a:cs typeface="Trebuchet MS"/>
              </a:rPr>
              <a:t>«Искажение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961379" y="5625795"/>
            <a:ext cx="56807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0919" algn="l"/>
                <a:tab pos="2399030" algn="l"/>
                <a:tab pos="2820035" algn="l"/>
                <a:tab pos="4240530" algn="l"/>
              </a:tabLst>
            </a:pP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слов»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	</a:t>
            </a:r>
            <a:r>
              <a:rPr sz="20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включён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	</a:t>
            </a:r>
            <a:r>
              <a:rPr sz="2000" b="1" i="1" spc="-50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	</a:t>
            </a:r>
            <a:r>
              <a:rPr sz="20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систему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	</a:t>
            </a: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критериев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42794" y="5930595"/>
            <a:ext cx="34480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оценивания</a:t>
            </a:r>
            <a:r>
              <a:rPr sz="2000" b="1" i="1" spc="-5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чтения</a:t>
            </a:r>
            <a:r>
              <a:rPr sz="2000" b="1" i="1" spc="-3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вслух.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7789" y="1004696"/>
            <a:ext cx="89433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385622"/>
                </a:solidFill>
                <a:latin typeface="Times New Roman"/>
                <a:cs typeface="Times New Roman"/>
              </a:rPr>
              <a:t>РАССТАНОВКА</a:t>
            </a:r>
            <a:r>
              <a:rPr sz="2400" b="1" spc="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ПРОПУЩЕННЫХ</a:t>
            </a:r>
            <a:r>
              <a:rPr sz="2400" b="1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УДАРЕНИЙ</a:t>
            </a:r>
            <a:r>
              <a:rPr sz="2400" b="1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ОРФОЭПИ-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ЧЕСКИ</a:t>
            </a:r>
            <a:r>
              <a:rPr sz="2400" spc="31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ТРУДНЫХ</a:t>
            </a:r>
            <a:r>
              <a:rPr sz="2400" spc="32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СЛОВАХ</a:t>
            </a:r>
            <a:r>
              <a:rPr sz="2400" spc="31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r>
              <a:rPr sz="2400" spc="3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31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ПОВТОРНОЕ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ПРОГОВАРИВАНИЕ</a:t>
            </a:r>
            <a:r>
              <a:rPr sz="2400" b="1" spc="5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ЧИСЛИТЕЛЬНЫХ</a:t>
            </a:r>
            <a:r>
              <a:rPr sz="2400" spc="5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5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МАЛОЗНАКОМЫХ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СЛОВ</a:t>
            </a:r>
            <a:r>
              <a:rPr sz="24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1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ПРОЦЕССЕ</a:t>
            </a:r>
            <a:r>
              <a:rPr sz="2400" spc="1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ПОДГОТОВКИ</a:t>
            </a:r>
            <a:r>
              <a:rPr sz="2400" spc="1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ЧТЕНИЯ</a:t>
            </a:r>
            <a:r>
              <a:rPr sz="2400" spc="1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ИЗБАВИТ</a:t>
            </a:r>
            <a:r>
              <a:rPr sz="2400" spc="1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ОТ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ОШИБОК.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37789" y="3199891"/>
            <a:ext cx="4201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63395" algn="l"/>
                <a:tab pos="2187575" algn="l"/>
                <a:tab pos="290385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ВЫПИСЫВАНИЯ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ЗАПРЕЩЕНО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53555" y="3199891"/>
            <a:ext cx="2255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45134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КЛЮЧЕВЫХ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95638" y="3199891"/>
            <a:ext cx="22828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1145">
              <a:lnSpc>
                <a:spcPct val="100000"/>
              </a:lnSpc>
              <a:spcBef>
                <a:spcPts val="100"/>
              </a:spcBef>
              <a:tabLst>
                <a:tab pos="1668780" algn="l"/>
                <a:tab pos="174942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СЛОВ,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ЧТО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№1,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37789" y="3931411"/>
            <a:ext cx="894334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МОЖНО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ПОДЧЕРКНУТЬ</a:t>
            </a:r>
            <a:r>
              <a:rPr sz="2400" b="1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ИХ</a:t>
            </a:r>
            <a:r>
              <a:rPr sz="2400" b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ТЕКСТЕ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ПЕРЕД</a:t>
            </a:r>
            <a:r>
              <a:rPr sz="2400" spc="5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НАЧАЛОМ</a:t>
            </a:r>
            <a:r>
              <a:rPr sz="2400" spc="5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ЧТЕНИЯ</a:t>
            </a:r>
            <a:r>
              <a:rPr sz="2400" spc="5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r>
              <a:rPr sz="2400" spc="5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СДЕЛАЙТЕ</a:t>
            </a:r>
            <a:r>
              <a:rPr sz="2400" spc="5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ГЛУБОКИЙ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МЕДЛЕННЫЙ</a:t>
            </a:r>
            <a:r>
              <a:rPr sz="2400" spc="3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ВДОХ</a:t>
            </a:r>
            <a:r>
              <a:rPr sz="2400" b="1" spc="3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3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ТАКОЙ</a:t>
            </a:r>
            <a:r>
              <a:rPr sz="2400" spc="3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ЖЕ</a:t>
            </a:r>
            <a:r>
              <a:rPr sz="2400" spc="3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ВЫДОХ.</a:t>
            </a:r>
            <a:r>
              <a:rPr sz="2400" b="1" spc="3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2400" spc="3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ПОМОЖЕТ </a:t>
            </a:r>
            <a:r>
              <a:rPr sz="2400" spc="-105" dirty="0">
                <a:solidFill>
                  <a:srgbClr val="385622"/>
                </a:solidFill>
                <a:latin typeface="Times New Roman"/>
                <a:cs typeface="Times New Roman"/>
              </a:rPr>
              <a:t>НАЧАТЬ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ЧТЕНИЕ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ОПТИМАЛЬНО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КОМФОРТНОМ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ТЕМПЕ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93392" y="10012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93392" y="3238499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96440" y="4687823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55977" y="405129"/>
            <a:ext cx="10012680" cy="1124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ЗАДАНИЕ</a:t>
            </a:r>
            <a:r>
              <a:rPr sz="3600" spc="-155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2.</a:t>
            </a:r>
            <a:endParaRPr sz="3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3600" b="0" dirty="0">
                <a:latin typeface="Times New Roman"/>
                <a:cs typeface="Times New Roman"/>
              </a:rPr>
              <a:t>ПЕРЕСКАЗ</a:t>
            </a:r>
            <a:r>
              <a:rPr sz="3600" b="0" spc="-140" dirty="0">
                <a:latin typeface="Times New Roman"/>
                <a:cs typeface="Times New Roman"/>
              </a:rPr>
              <a:t> </a:t>
            </a:r>
            <a:r>
              <a:rPr sz="3600" b="0" spc="-35" dirty="0">
                <a:latin typeface="Times New Roman"/>
                <a:cs typeface="Times New Roman"/>
              </a:rPr>
              <a:t>ТЕКСТА</a:t>
            </a:r>
            <a:r>
              <a:rPr sz="3600" b="0" spc="-12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С</a:t>
            </a:r>
            <a:r>
              <a:rPr sz="3600" b="0" spc="-125" dirty="0">
                <a:latin typeface="Times New Roman"/>
                <a:cs typeface="Times New Roman"/>
              </a:rPr>
              <a:t> </a:t>
            </a:r>
            <a:r>
              <a:rPr sz="3600" b="0" dirty="0">
                <a:latin typeface="Times New Roman"/>
                <a:cs typeface="Times New Roman"/>
              </a:rPr>
              <a:t>ВКЛЮЧЕНИЕМ</a:t>
            </a:r>
            <a:r>
              <a:rPr sz="3600" b="0" spc="-130" dirty="0">
                <a:latin typeface="Times New Roman"/>
                <a:cs typeface="Times New Roman"/>
              </a:rPr>
              <a:t> </a:t>
            </a:r>
            <a:r>
              <a:rPr sz="3600" b="0" spc="-25" dirty="0">
                <a:latin typeface="Times New Roman"/>
                <a:cs typeface="Times New Roman"/>
              </a:rPr>
              <a:t>ЦИТАТЫ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88995" y="2066035"/>
            <a:ext cx="8662035" cy="4135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ПЕРЕСКАЗАТЬ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ОБЪЁМОМ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180–200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СЛОВ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ПОДРОБНО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7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13843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ВКЛЮЧИТЬ</a:t>
            </a:r>
            <a:r>
              <a:rPr sz="24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2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r>
              <a:rPr sz="2400" spc="3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ПРЕДЛОЖЕННОЕ</a:t>
            </a:r>
            <a:r>
              <a:rPr sz="2400" spc="3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ВЫСКАЗЫВАНИЕ,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ОПРЕДЕЛИВ,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КАКОЙ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ЧАСТИ</a:t>
            </a:r>
            <a:r>
              <a:rPr sz="2400" spc="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r>
              <a:rPr sz="2400" spc="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ИСПОЛЬЗОВАНИЕ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ВЫСКАЗЫВАНИЯ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ЛОГИЧНО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УМЕСТНО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400">
              <a:latin typeface="Times New Roman"/>
              <a:cs typeface="Times New Roman"/>
            </a:endParaRPr>
          </a:p>
          <a:p>
            <a:pPr marL="3048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ВКЛЮЧИТЬ</a:t>
            </a:r>
            <a:r>
              <a:rPr sz="24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r>
              <a:rPr sz="24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ПРЕДЛОЖЕННОЕ</a:t>
            </a:r>
            <a:r>
              <a:rPr sz="2400" spc="3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ВЫСКАЗЫВАНИЕ,</a:t>
            </a:r>
            <a:endParaRPr sz="2400">
              <a:latin typeface="Times New Roman"/>
              <a:cs typeface="Times New Roman"/>
            </a:endParaRPr>
          </a:p>
          <a:p>
            <a:pPr marL="30480" algn="just">
              <a:lnSpc>
                <a:spcPct val="100000"/>
              </a:lnSpc>
            </a:pP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ВЫБРАВ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ОДИН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СПОСОБОВ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ЦИТИРОВАНИЯ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ПОДГОТОВКУ</a:t>
            </a:r>
            <a:r>
              <a:rPr sz="2400" spc="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2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МИНУТЫ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88108" y="2189987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82012" y="298856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311908" y="58399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82952" y="468934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7535" y="5456326"/>
            <a:ext cx="87674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77340" algn="l"/>
                <a:tab pos="2670175" algn="l"/>
                <a:tab pos="3281679" algn="l"/>
                <a:tab pos="5188585" algn="l"/>
                <a:tab pos="7057390" algn="l"/>
                <a:tab pos="855091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ВЫБРАТЬ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ОДИН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СПОСОБОВ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ВВЕДЕНИЯ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2489" rIns="0" bIns="0" rtlCol="0">
            <a:spAutoFit/>
          </a:bodyPr>
          <a:lstStyle/>
          <a:p>
            <a:pPr marL="81597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АЛГОРИТМ</a:t>
            </a:r>
            <a:r>
              <a:rPr spc="-105" dirty="0"/>
              <a:t> </a:t>
            </a:r>
            <a:r>
              <a:rPr spc="-10" dirty="0"/>
              <a:t>ПОДГОТОВКИ</a:t>
            </a:r>
            <a:r>
              <a:rPr spc="-90" dirty="0"/>
              <a:t> </a:t>
            </a:r>
            <a:r>
              <a:rPr dirty="0"/>
              <a:t>К</a:t>
            </a:r>
            <a:r>
              <a:rPr spc="-130" dirty="0"/>
              <a:t> </a:t>
            </a:r>
            <a:r>
              <a:rPr spc="-20" dirty="0"/>
              <a:t>ПЕРЕСКАЗУ</a:t>
            </a:r>
            <a:r>
              <a:rPr spc="-100" dirty="0"/>
              <a:t> </a:t>
            </a:r>
            <a:r>
              <a:rPr spc="-10" dirty="0"/>
              <a:t>ТЕКСТА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95804" y="1330197"/>
            <a:ext cx="8908415" cy="163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ОПРЕДЕЛИТЬ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КОЛИЧЕСТВО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МИКРОТЕМ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ВЫДЕЛИТЬ</a:t>
            </a:r>
            <a:r>
              <a:rPr sz="24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(ВЫПИСАТЬ)</a:t>
            </a:r>
            <a:r>
              <a:rPr sz="24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КЛЮЧЕВЫЕ</a:t>
            </a:r>
            <a:r>
              <a:rPr sz="2400" spc="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СЛОВА,</a:t>
            </a:r>
            <a:r>
              <a:rPr sz="24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РАСПРЕДЕЛИВ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РАБОТУ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ВСЕМИ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МИКРОТЕМАМИ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95804" y="3452241"/>
            <a:ext cx="7295515" cy="163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ОБРАТИТЬ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ВНИМАНИЕ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АВТОРСТВО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4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1292860" algn="l"/>
                <a:tab pos="2569845" algn="l"/>
                <a:tab pos="2987675" algn="l"/>
                <a:tab pos="4418965" algn="l"/>
                <a:tab pos="517525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НАЙТИ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МЕСТО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ТЕКСТЕ,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ГДЕ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ПОСТАНОВКА 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БУДЕТ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ЛОГИЧНА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81438" y="4327017"/>
            <a:ext cx="12827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938528" y="4325111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49196" y="5433059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24812" y="348386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8904" y="2247899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54708" y="1405127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76065" y="671322"/>
            <a:ext cx="6827520" cy="1130935"/>
          </a:xfrm>
          <a:prstGeom prst="rect">
            <a:avLst/>
          </a:prstGeom>
          <a:ln w="38100">
            <a:solidFill>
              <a:srgbClr val="538235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R="179705" algn="ctr">
              <a:lnSpc>
                <a:spcPct val="100000"/>
              </a:lnSpc>
              <a:spcBef>
                <a:spcPts val="250"/>
              </a:spcBef>
            </a:pPr>
            <a:r>
              <a:rPr sz="3200" b="1" dirty="0">
                <a:solidFill>
                  <a:srgbClr val="385622"/>
                </a:solidFill>
                <a:latin typeface="Times New Roman"/>
                <a:cs typeface="Times New Roman"/>
              </a:rPr>
              <a:t>4</a:t>
            </a:r>
            <a:r>
              <a:rPr sz="3200" b="1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СПОСОБА</a:t>
            </a:r>
            <a:endParaRPr sz="3200">
              <a:latin typeface="Times New Roman"/>
              <a:cs typeface="Times New Roman"/>
            </a:endParaRPr>
          </a:p>
          <a:p>
            <a:pPr marR="76835" algn="ctr">
              <a:lnSpc>
                <a:spcPct val="100000"/>
              </a:lnSpc>
            </a:pP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ВВЕДЕНИЯ</a:t>
            </a:r>
            <a:r>
              <a:rPr sz="3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r>
              <a:rPr sz="3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32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2314" y="2318130"/>
            <a:ext cx="8830310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330" indent="-341630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354330" algn="l"/>
              </a:tabLst>
            </a:pP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ПРЕДЛОЖЕНИЕ</a:t>
            </a:r>
            <a:r>
              <a:rPr sz="2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385622"/>
                </a:solidFill>
                <a:latin typeface="Times New Roman"/>
                <a:cs typeface="Times New Roman"/>
              </a:rPr>
              <a:t>ПРЯМОЙ</a:t>
            </a:r>
            <a:r>
              <a:rPr sz="2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РЕЧЬЮ.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Clr>
                <a:srgbClr val="385622"/>
              </a:buClr>
              <a:buFont typeface="Times New Roman"/>
              <a:buAutoNum type="arabicParenR"/>
            </a:pPr>
            <a:endParaRPr sz="280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AutoNum type="arabicParenR"/>
              <a:tabLst>
                <a:tab pos="354330" algn="l"/>
              </a:tabLst>
            </a:pP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ПРЕДЛОЖЕНИЕ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ПРЯМОЙ</a:t>
            </a:r>
            <a:r>
              <a:rPr sz="28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РЕЧЬЮ</a:t>
            </a:r>
            <a:r>
              <a:rPr sz="2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28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800" spc="-30" dirty="0">
                <a:solidFill>
                  <a:srgbClr val="385622"/>
                </a:solidFill>
                <a:latin typeface="Times New Roman"/>
                <a:cs typeface="Times New Roman"/>
              </a:rPr>
              <a:t>ДЕЕПРИЧАСТНЫМ/ПРИЧАСТНЫМ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ОБОРОТОМ.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AutoNum type="arabicParenR" startAt="3"/>
              <a:tabLst>
                <a:tab pos="354330" algn="l"/>
              </a:tabLst>
            </a:pP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ПРЕДЛОЖЕНИЕ</a:t>
            </a:r>
            <a:r>
              <a:rPr sz="28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spc="-1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КОСВЕННОЙ</a:t>
            </a:r>
            <a:r>
              <a:rPr sz="2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РЕЧЬЮ.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5"/>
              </a:spcBef>
              <a:buClr>
                <a:srgbClr val="385622"/>
              </a:buClr>
              <a:buFont typeface="Times New Roman"/>
              <a:buAutoNum type="arabicParenR" startAt="3"/>
            </a:pPr>
            <a:endParaRPr sz="2800">
              <a:latin typeface="Times New Roman"/>
              <a:cs typeface="Times New Roman"/>
            </a:endParaRPr>
          </a:p>
          <a:p>
            <a:pPr marL="354330" indent="-341630">
              <a:lnSpc>
                <a:spcPct val="100000"/>
              </a:lnSpc>
              <a:buAutoNum type="arabicParenR" startAt="3"/>
              <a:tabLst>
                <a:tab pos="354330" algn="l"/>
              </a:tabLst>
            </a:pP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ПРЕДЛОЖЕНИЕ</a:t>
            </a:r>
            <a:r>
              <a:rPr sz="2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ВВОДНЫМИ</a:t>
            </a:r>
            <a:r>
              <a:rPr sz="28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КОНСТРУКЦИЯМИ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70045" y="281686"/>
            <a:ext cx="57016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ВАРИАНТЫ</a:t>
            </a:r>
            <a:r>
              <a:rPr spc="-110" dirty="0"/>
              <a:t> </a:t>
            </a:r>
            <a:r>
              <a:rPr spc="-30" dirty="0"/>
              <a:t>АВТОРСТВА</a:t>
            </a:r>
            <a:r>
              <a:rPr spc="-105" dirty="0"/>
              <a:t> </a:t>
            </a:r>
            <a:r>
              <a:rPr spc="-20" dirty="0"/>
              <a:t>ЦИТАТ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09113" y="1670050"/>
            <a:ext cx="777303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АВТОР</a:t>
            </a:r>
            <a:r>
              <a:rPr sz="24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810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ТОТ,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О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КОМ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НАПИСАН</a:t>
            </a:r>
            <a:r>
              <a:rPr sz="24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ИСХОДНЫЙ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ТЕКСТ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63139" y="2850260"/>
            <a:ext cx="339090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69060" algn="l"/>
                <a:tab pos="1861185" algn="l"/>
              </a:tabLst>
            </a:pP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АВТОР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760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КОЛЛЕГА,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ПРЕДСТАВИТЕЛЬ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30517" y="2850260"/>
            <a:ext cx="45675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200785" algn="l"/>
                <a:tab pos="1607820" algn="l"/>
                <a:tab pos="3071495" algn="l"/>
                <a:tab pos="3880485" algn="l"/>
              </a:tabLst>
            </a:pP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ДРУГ,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СОВРЕМЕННИК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ИЛИ ТОЙ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	</a:t>
            </a:r>
            <a:r>
              <a:rPr sz="24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ЖЕ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ОБЛАСТИ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63139" y="3582161"/>
            <a:ext cx="8235315" cy="1629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ДЕЯТЕЛЬНОСТИ,</a:t>
            </a:r>
            <a:r>
              <a:rPr sz="2400" spc="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</a:t>
            </a:r>
            <a:r>
              <a:rPr sz="2400" spc="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4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ТОТ,</a:t>
            </a:r>
            <a:r>
              <a:rPr sz="2400" spc="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О</a:t>
            </a:r>
            <a:r>
              <a:rPr sz="2400" spc="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КОМ</a:t>
            </a:r>
            <a:r>
              <a:rPr sz="24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НАПИСАН</a:t>
            </a:r>
            <a:r>
              <a:rPr sz="2400" spc="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ТЕКСТ</a:t>
            </a:r>
            <a:endParaRPr sz="2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65"/>
              </a:spcBef>
            </a:pPr>
            <a:endParaRPr sz="2400">
              <a:latin typeface="Microsoft Sans Serif"/>
              <a:cs typeface="Microsoft Sans Serif"/>
            </a:endParaRPr>
          </a:p>
          <a:p>
            <a:pPr marL="58419" marR="5080">
              <a:lnSpc>
                <a:spcPct val="100000"/>
              </a:lnSpc>
              <a:spcBef>
                <a:spcPts val="5"/>
              </a:spcBef>
              <a:tabLst>
                <a:tab pos="1413510" algn="l"/>
                <a:tab pos="1983739" algn="l"/>
                <a:tab pos="2823210" algn="l"/>
                <a:tab pos="3580765" algn="l"/>
                <a:tab pos="5441950" algn="l"/>
              </a:tabLst>
            </a:pP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ЦИТАТА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ИЗ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СМИ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БЕЗ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УКАЗАНИЯ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ПЕРСОНАЛЬНОГО АВТОРСТВА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025396" y="4503420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14728" y="2865119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25396" y="1757171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6560" y="281686"/>
            <a:ext cx="6589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ВАРИАНТЫ</a:t>
            </a:r>
            <a:r>
              <a:rPr spc="-95" dirty="0"/>
              <a:t> </a:t>
            </a:r>
            <a:r>
              <a:rPr spc="-10" dirty="0"/>
              <a:t>ОФОРМЛЕНИЯ</a:t>
            </a:r>
            <a:r>
              <a:rPr spc="-120" dirty="0"/>
              <a:t> </a:t>
            </a:r>
            <a:r>
              <a:rPr spc="-10" dirty="0"/>
              <a:t>ЦИТАТЫ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79014" y="1218057"/>
            <a:ext cx="8557260" cy="1580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ПРЯМАЯ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РЕЧЬ</a:t>
            </a:r>
            <a:endParaRPr sz="2400">
              <a:latin typeface="Microsoft Sans Serif"/>
              <a:cs typeface="Microsoft Sans Serif"/>
            </a:endParaRPr>
          </a:p>
          <a:p>
            <a:pPr marL="12700" marR="5080">
              <a:lnSpc>
                <a:spcPct val="144100"/>
              </a:lnSpc>
              <a:spcBef>
                <a:spcPts val="710"/>
              </a:spcBef>
              <a:tabLst>
                <a:tab pos="1016635" algn="l"/>
                <a:tab pos="1906905" algn="l"/>
                <a:tab pos="3091180" algn="l"/>
                <a:tab pos="4462780" algn="l"/>
                <a:tab pos="5876925" algn="l"/>
                <a:tab pos="7204709" algn="l"/>
                <a:tab pos="8177530" algn="l"/>
              </a:tabLst>
            </a:pPr>
            <a:r>
              <a:rPr sz="2500" i="1" spc="80" dirty="0">
                <a:solidFill>
                  <a:srgbClr val="385622"/>
                </a:solidFill>
                <a:latin typeface="Arial"/>
                <a:cs typeface="Arial"/>
              </a:rPr>
              <a:t>«Для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-20" dirty="0">
                <a:solidFill>
                  <a:srgbClr val="385622"/>
                </a:solidFill>
                <a:latin typeface="Arial"/>
                <a:cs typeface="Arial"/>
              </a:rPr>
              <a:t>того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-10" dirty="0">
                <a:solidFill>
                  <a:srgbClr val="385622"/>
                </a:solidFill>
                <a:latin typeface="Arial"/>
                <a:cs typeface="Arial"/>
              </a:rPr>
              <a:t>чтобы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-10" dirty="0">
                <a:solidFill>
                  <a:srgbClr val="385622"/>
                </a:solidFill>
                <a:latin typeface="Arial"/>
                <a:cs typeface="Arial"/>
              </a:rPr>
              <a:t>любить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130" dirty="0">
                <a:solidFill>
                  <a:srgbClr val="385622"/>
                </a:solidFill>
                <a:latin typeface="Arial"/>
                <a:cs typeface="Arial"/>
              </a:rPr>
              <a:t>родную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-10" dirty="0">
                <a:solidFill>
                  <a:srgbClr val="385622"/>
                </a:solidFill>
                <a:latin typeface="Arial"/>
                <a:cs typeface="Arial"/>
              </a:rPr>
              <a:t>страну,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114" dirty="0">
                <a:solidFill>
                  <a:srgbClr val="385622"/>
                </a:solidFill>
                <a:latin typeface="Arial"/>
                <a:cs typeface="Arial"/>
              </a:rPr>
              <a:t>надо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	</a:t>
            </a:r>
            <a:r>
              <a:rPr sz="2500" i="1" spc="-25" dirty="0">
                <a:solidFill>
                  <a:srgbClr val="385622"/>
                </a:solidFill>
                <a:latin typeface="Arial"/>
                <a:cs typeface="Arial"/>
              </a:rPr>
              <a:t>её </a:t>
            </a:r>
            <a:r>
              <a:rPr sz="2500" i="1" spc="-55" dirty="0">
                <a:solidFill>
                  <a:srgbClr val="385622"/>
                </a:solidFill>
                <a:latin typeface="Arial"/>
                <a:cs typeface="Arial"/>
              </a:rPr>
              <a:t>знать»,</a:t>
            </a:r>
            <a:r>
              <a:rPr sz="2500" i="1" spc="1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280" dirty="0">
                <a:solidFill>
                  <a:srgbClr val="385622"/>
                </a:solidFill>
                <a:latin typeface="Arial"/>
                <a:cs typeface="Arial"/>
              </a:rPr>
              <a:t>-</a:t>
            </a:r>
            <a:r>
              <a:rPr sz="2500" i="1" spc="3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утверждал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4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17367" y="3900934"/>
            <a:ext cx="8391525" cy="2199005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340"/>
              </a:spcBef>
            </a:pP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ПРЕДЛОЖЕНИЕ</a:t>
            </a:r>
            <a:r>
              <a:rPr sz="24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265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КОСВЕННОЙ</a:t>
            </a:r>
            <a:r>
              <a:rPr sz="2400" spc="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РЕЧЬЮ</a:t>
            </a:r>
            <a:endParaRPr sz="2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44000"/>
              </a:lnSpc>
              <a:spcBef>
                <a:spcPts val="20"/>
              </a:spcBef>
            </a:pP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4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4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4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считал,</a:t>
            </a:r>
            <a:r>
              <a:rPr sz="24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</a:t>
            </a:r>
            <a:r>
              <a:rPr sz="24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500" i="1" spc="114" dirty="0">
                <a:solidFill>
                  <a:srgbClr val="385622"/>
                </a:solidFill>
                <a:latin typeface="Arial"/>
                <a:cs typeface="Arial"/>
              </a:rPr>
              <a:t>надо </a:t>
            </a:r>
            <a:r>
              <a:rPr sz="2500" i="1" spc="90" dirty="0">
                <a:solidFill>
                  <a:srgbClr val="385622"/>
                </a:solidFill>
                <a:latin typeface="Arial"/>
                <a:cs typeface="Arial"/>
              </a:rPr>
              <a:t>хорошо</a:t>
            </a:r>
            <a:r>
              <a:rPr sz="2500" i="1" spc="26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знать</a:t>
            </a:r>
            <a:r>
              <a:rPr sz="2500" i="1" spc="26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45" dirty="0">
                <a:solidFill>
                  <a:srgbClr val="385622"/>
                </a:solidFill>
                <a:latin typeface="Arial"/>
                <a:cs typeface="Arial"/>
              </a:rPr>
              <a:t>родную</a:t>
            </a:r>
            <a:r>
              <a:rPr sz="2500" i="1" spc="26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страну,</a:t>
            </a:r>
            <a:r>
              <a:rPr sz="2500" i="1" spc="26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70" dirty="0">
                <a:solidFill>
                  <a:srgbClr val="385622"/>
                </a:solidFill>
                <a:latin typeface="Arial"/>
                <a:cs typeface="Arial"/>
              </a:rPr>
              <a:t>для</a:t>
            </a:r>
            <a:r>
              <a:rPr sz="2500" i="1" spc="26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того</a:t>
            </a:r>
            <a:r>
              <a:rPr sz="2500" i="1" spc="27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-50" dirty="0">
                <a:solidFill>
                  <a:srgbClr val="385622"/>
                </a:solidFill>
                <a:latin typeface="Arial"/>
                <a:cs typeface="Arial"/>
              </a:rPr>
              <a:t>чтобы </a:t>
            </a:r>
            <a:r>
              <a:rPr sz="2500" i="1" spc="-20" dirty="0">
                <a:solidFill>
                  <a:srgbClr val="385622"/>
                </a:solidFill>
                <a:latin typeface="Arial"/>
                <a:cs typeface="Arial"/>
              </a:rPr>
              <a:t>любить</a:t>
            </a:r>
            <a:r>
              <a:rPr sz="2500" i="1" spc="-14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-25" dirty="0">
                <a:solidFill>
                  <a:srgbClr val="385622"/>
                </a:solidFill>
                <a:latin typeface="Arial"/>
                <a:cs typeface="Arial"/>
              </a:rPr>
              <a:t>её.</a:t>
            </a:r>
            <a:endParaRPr sz="25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14728" y="39730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83308" y="128473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1447800"/>
            <a:ext cx="9296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участия в итоговом собеседование ученики 9-х классов подают в свою школу заявление не позднее, чем за 2 недели проведения ИС</a:t>
            </a:r>
            <a:r>
              <a:rPr lang="ru-RU" dirty="0" smtClean="0"/>
              <a:t>.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8800" y="381000"/>
            <a:ext cx="1021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600" b="0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Порядок</a:t>
            </a:r>
            <a:r>
              <a:rPr kumimoji="0" lang="ru-RU" sz="3600" b="0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проведения итогового </a:t>
            </a:r>
            <a:r>
              <a:rPr lang="ru-RU" sz="3600" spc="-10" dirty="0">
                <a:solidFill>
                  <a:srgbClr val="385622"/>
                </a:solidFill>
                <a:latin typeface="Microsoft Sans Serif"/>
                <a:ea typeface="+mj-ea"/>
                <a:cs typeface="Microsoft Sans Serif"/>
              </a:rPr>
              <a:t>собеседования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21452" y="1066800"/>
            <a:ext cx="4398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Как подать заявление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514600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Как проходит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7400" y="2895600"/>
            <a:ext cx="9829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Вход в школу начинается с </a:t>
            </a:r>
            <a:r>
              <a:rPr lang="ru-RU" dirty="0" smtClean="0"/>
              <a:t>08.00. </a:t>
            </a:r>
            <a:r>
              <a:rPr lang="ru-RU" dirty="0"/>
              <a:t>При себе необходимо иметь паспорт.</a:t>
            </a:r>
          </a:p>
          <a:p>
            <a:r>
              <a:rPr lang="ru-RU" dirty="0"/>
              <a:t>Рекомендуем не опаздывать. Если участник опоздал, его допускают к итоговому собеседованию по решению руководителя школы или его заместителя.</a:t>
            </a:r>
          </a:p>
          <a:p>
            <a:r>
              <a:rPr lang="ru-RU" dirty="0"/>
              <a:t>Рекомендуем взять с собой:</a:t>
            </a:r>
          </a:p>
          <a:p>
            <a:r>
              <a:rPr lang="ru-RU" dirty="0"/>
              <a:t>паспорт;</a:t>
            </a:r>
          </a:p>
          <a:p>
            <a:r>
              <a:rPr lang="ru-RU" dirty="0"/>
              <a:t>ручку (</a:t>
            </a:r>
            <a:r>
              <a:rPr lang="ru-RU" dirty="0" err="1"/>
              <a:t>гелевую</a:t>
            </a:r>
            <a:r>
              <a:rPr lang="ru-RU" dirty="0"/>
              <a:t> или капиллярную с чернилами черного цвета);</a:t>
            </a:r>
          </a:p>
          <a:p>
            <a:r>
              <a:rPr lang="ru-RU" dirty="0"/>
              <a:t>лекарства и питание (при необходимости);</a:t>
            </a:r>
          </a:p>
          <a:p>
            <a:r>
              <a:rPr lang="ru-RU" dirty="0"/>
              <a:t>специальные технические средства для участников с ограниченными возможностями здоровья, детей-инвалидов, инвалидов (при необходимости).</a:t>
            </a:r>
          </a:p>
          <a:p>
            <a:r>
              <a:rPr lang="ru-RU" dirty="0"/>
              <a:t>Иные личные вещи участники оставляют в специально выделенном для хранения месте.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26560" y="281686"/>
            <a:ext cx="6589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ВАРИАНТЫ</a:t>
            </a:r>
            <a:r>
              <a:rPr spc="-95" dirty="0"/>
              <a:t> </a:t>
            </a:r>
            <a:r>
              <a:rPr spc="-10" dirty="0"/>
              <a:t>ОФОРМЛЕНИЯ</a:t>
            </a:r>
            <a:r>
              <a:rPr spc="-120" dirty="0"/>
              <a:t> </a:t>
            </a:r>
            <a:r>
              <a:rPr spc="-10" dirty="0"/>
              <a:t>ЦИТАТЫ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79014" y="1218057"/>
            <a:ext cx="8433435" cy="4946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ts val="2830"/>
              </a:lnSpc>
              <a:spcBef>
                <a:spcPts val="100"/>
              </a:spcBef>
            </a:pP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После</a:t>
            </a:r>
            <a:r>
              <a:rPr sz="24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окончания</a:t>
            </a:r>
            <a:r>
              <a:rPr sz="24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войны,</a:t>
            </a:r>
            <a:r>
              <a:rPr sz="24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1945</a:t>
            </a:r>
            <a:r>
              <a:rPr sz="24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году,</a:t>
            </a:r>
            <a:r>
              <a:rPr sz="24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газета</a:t>
            </a:r>
            <a:endParaRPr sz="2400">
              <a:latin typeface="Microsoft Sans Serif"/>
              <a:cs typeface="Microsoft Sans Serif"/>
            </a:endParaRPr>
          </a:p>
          <a:p>
            <a:pPr marL="12700" marR="6350" algn="just">
              <a:lnSpc>
                <a:spcPct val="96000"/>
              </a:lnSpc>
              <a:spcBef>
                <a:spcPts val="70"/>
              </a:spcBef>
            </a:pP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«Правда»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писала: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«Это</a:t>
            </a:r>
            <a:r>
              <a:rPr sz="2500" i="1" spc="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20" dirty="0">
                <a:solidFill>
                  <a:srgbClr val="385622"/>
                </a:solidFill>
                <a:latin typeface="Arial"/>
                <a:cs typeface="Arial"/>
              </a:rPr>
              <a:t>поколение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0" dirty="0">
                <a:solidFill>
                  <a:srgbClr val="385622"/>
                </a:solidFill>
                <a:latin typeface="Arial"/>
                <a:cs typeface="Arial"/>
              </a:rPr>
              <a:t>в</a:t>
            </a:r>
            <a:r>
              <a:rPr sz="2500" i="1" spc="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0" dirty="0">
                <a:solidFill>
                  <a:srgbClr val="385622"/>
                </a:solidFill>
                <a:latin typeface="Arial"/>
                <a:cs typeface="Arial"/>
              </a:rPr>
              <a:t>годы</a:t>
            </a:r>
            <a:r>
              <a:rPr sz="2500" i="1" spc="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25" dirty="0">
                <a:solidFill>
                  <a:srgbClr val="385622"/>
                </a:solidFill>
                <a:latin typeface="Arial"/>
                <a:cs typeface="Arial"/>
              </a:rPr>
              <a:t>войны </a:t>
            </a:r>
            <a:r>
              <a:rPr sz="2500" i="1" spc="135" dirty="0">
                <a:solidFill>
                  <a:srgbClr val="385622"/>
                </a:solidFill>
                <a:latin typeface="Arial"/>
                <a:cs typeface="Arial"/>
              </a:rPr>
              <a:t>выдвинуло</a:t>
            </a:r>
            <a:r>
              <a:rPr sz="2500" i="1" spc="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40" dirty="0">
                <a:solidFill>
                  <a:srgbClr val="385622"/>
                </a:solidFill>
                <a:latin typeface="Arial"/>
                <a:cs typeface="Arial"/>
              </a:rPr>
              <a:t>из</a:t>
            </a:r>
            <a:r>
              <a:rPr sz="2500" i="1" spc="95" dirty="0">
                <a:solidFill>
                  <a:srgbClr val="385622"/>
                </a:solidFill>
                <a:latin typeface="Arial"/>
                <a:cs typeface="Arial"/>
              </a:rPr>
              <a:t> своей</a:t>
            </a:r>
            <a:r>
              <a:rPr sz="2500" i="1" spc="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45" dirty="0">
                <a:solidFill>
                  <a:srgbClr val="385622"/>
                </a:solidFill>
                <a:latin typeface="Arial"/>
                <a:cs typeface="Arial"/>
              </a:rPr>
              <a:t>среды</a:t>
            </a:r>
            <a:r>
              <a:rPr sz="2500" i="1" spc="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45" dirty="0">
                <a:solidFill>
                  <a:srgbClr val="385622"/>
                </a:solidFill>
                <a:latin typeface="Arial"/>
                <a:cs typeface="Arial"/>
              </a:rPr>
              <a:t>подлинных</a:t>
            </a:r>
            <a:r>
              <a:rPr sz="2500" i="1" spc="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14" dirty="0">
                <a:solidFill>
                  <a:srgbClr val="385622"/>
                </a:solidFill>
                <a:latin typeface="Arial"/>
                <a:cs typeface="Arial"/>
              </a:rPr>
              <a:t>рыцарей</a:t>
            </a:r>
            <a:r>
              <a:rPr sz="2500" i="1" spc="8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50" dirty="0">
                <a:solidFill>
                  <a:srgbClr val="385622"/>
                </a:solidFill>
                <a:latin typeface="Arial"/>
                <a:cs typeface="Arial"/>
              </a:rPr>
              <a:t>без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страха</a:t>
            </a:r>
            <a:r>
              <a:rPr sz="2500" i="1" spc="18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10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2500" i="1" spc="204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85" dirty="0">
                <a:solidFill>
                  <a:srgbClr val="385622"/>
                </a:solidFill>
                <a:latin typeface="Arial"/>
                <a:cs typeface="Arial"/>
              </a:rPr>
              <a:t>упрёка,</a:t>
            </a:r>
            <a:r>
              <a:rPr sz="2500" i="1" spc="19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героев,</a:t>
            </a:r>
            <a:r>
              <a:rPr sz="2500" i="1" spc="19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богатырей</a:t>
            </a:r>
            <a:r>
              <a:rPr sz="2500" i="1" spc="19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75" dirty="0">
                <a:solidFill>
                  <a:srgbClr val="385622"/>
                </a:solidFill>
                <a:latin typeface="Arial"/>
                <a:cs typeface="Arial"/>
              </a:rPr>
              <a:t>духа,</a:t>
            </a:r>
            <a:r>
              <a:rPr sz="2500" i="1" spc="18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таких</a:t>
            </a:r>
            <a:r>
              <a:rPr sz="2500" i="1" spc="190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160" dirty="0">
                <a:solidFill>
                  <a:srgbClr val="385622"/>
                </a:solidFill>
                <a:latin typeface="Arial"/>
                <a:cs typeface="Arial"/>
              </a:rPr>
              <a:t>как </a:t>
            </a:r>
            <a:r>
              <a:rPr sz="2500" i="1" spc="95" dirty="0">
                <a:solidFill>
                  <a:srgbClr val="385622"/>
                </a:solidFill>
                <a:latin typeface="Arial"/>
                <a:cs typeface="Arial"/>
              </a:rPr>
              <a:t>Николай</a:t>
            </a:r>
            <a:r>
              <a:rPr sz="2500" i="1" spc="55" dirty="0">
                <a:solidFill>
                  <a:srgbClr val="385622"/>
                </a:solidFill>
                <a:latin typeface="Arial"/>
                <a:cs typeface="Arial"/>
              </a:rPr>
              <a:t> </a:t>
            </a:r>
            <a:r>
              <a:rPr sz="2500" i="1" spc="-10" dirty="0">
                <a:solidFill>
                  <a:srgbClr val="385622"/>
                </a:solidFill>
                <a:latin typeface="Arial"/>
                <a:cs typeface="Arial"/>
              </a:rPr>
              <a:t>Гастелло»</a:t>
            </a: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2500">
              <a:latin typeface="Arial"/>
              <a:cs typeface="Arial"/>
            </a:endParaRPr>
          </a:p>
          <a:p>
            <a:pPr marL="50800" marR="6350" algn="just">
              <a:lnSpc>
                <a:spcPct val="100000"/>
              </a:lnSpc>
              <a:spcBef>
                <a:spcPts val="5"/>
              </a:spcBef>
            </a:pP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1945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году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газете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«Правда»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была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напечатана 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статья,</a:t>
            </a:r>
            <a:r>
              <a:rPr sz="2400" spc="37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37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которой</a:t>
            </a:r>
            <a:r>
              <a:rPr sz="2400" spc="37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говорилось,</a:t>
            </a:r>
            <a:r>
              <a:rPr sz="2400" spc="37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</a:t>
            </a:r>
            <a:r>
              <a:rPr sz="2400" spc="38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молодое</a:t>
            </a:r>
            <a:endParaRPr sz="2400">
              <a:latin typeface="Microsoft Sans Serif"/>
              <a:cs typeface="Microsoft Sans Serif"/>
            </a:endParaRPr>
          </a:p>
          <a:p>
            <a:pPr marL="50800" marR="5080" algn="just">
              <a:lnSpc>
                <a:spcPct val="96000"/>
              </a:lnSpc>
              <a:spcBef>
                <a:spcPts val="20"/>
              </a:spcBef>
            </a:pPr>
            <a:r>
              <a:rPr sz="2500" i="1" spc="114" dirty="0">
                <a:solidFill>
                  <a:srgbClr val="385622"/>
                </a:solidFill>
                <a:latin typeface="Arial"/>
                <a:cs typeface="Arial"/>
              </a:rPr>
              <a:t>«поколение</a:t>
            </a:r>
            <a:r>
              <a:rPr sz="2500" i="1" spc="23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0" dirty="0">
                <a:solidFill>
                  <a:srgbClr val="385622"/>
                </a:solidFill>
                <a:latin typeface="Arial"/>
                <a:cs typeface="Arial"/>
              </a:rPr>
              <a:t>в</a:t>
            </a:r>
            <a:r>
              <a:rPr sz="2500" i="1" spc="23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25" dirty="0">
                <a:solidFill>
                  <a:srgbClr val="385622"/>
                </a:solidFill>
                <a:latin typeface="Arial"/>
                <a:cs typeface="Arial"/>
              </a:rPr>
              <a:t>годы</a:t>
            </a:r>
            <a:r>
              <a:rPr sz="2500" i="1" spc="2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5" dirty="0">
                <a:solidFill>
                  <a:srgbClr val="385622"/>
                </a:solidFill>
                <a:latin typeface="Arial"/>
                <a:cs typeface="Arial"/>
              </a:rPr>
              <a:t>войны</a:t>
            </a:r>
            <a:r>
              <a:rPr sz="2500" i="1" spc="23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5" dirty="0">
                <a:solidFill>
                  <a:srgbClr val="385622"/>
                </a:solidFill>
                <a:latin typeface="Arial"/>
                <a:cs typeface="Arial"/>
              </a:rPr>
              <a:t>выдвинуло</a:t>
            </a:r>
            <a:r>
              <a:rPr sz="2500" i="1" spc="23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35" dirty="0">
                <a:solidFill>
                  <a:srgbClr val="385622"/>
                </a:solidFill>
                <a:latin typeface="Arial"/>
                <a:cs typeface="Arial"/>
              </a:rPr>
              <a:t>из</a:t>
            </a:r>
            <a:r>
              <a:rPr sz="2500" i="1" spc="2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60" dirty="0">
                <a:solidFill>
                  <a:srgbClr val="385622"/>
                </a:solidFill>
                <a:latin typeface="Arial"/>
                <a:cs typeface="Arial"/>
              </a:rPr>
              <a:t>своей </a:t>
            </a:r>
            <a:r>
              <a:rPr sz="2500" i="1" spc="145" dirty="0">
                <a:solidFill>
                  <a:srgbClr val="385622"/>
                </a:solidFill>
                <a:latin typeface="Arial"/>
                <a:cs typeface="Arial"/>
              </a:rPr>
              <a:t>среды</a:t>
            </a:r>
            <a:r>
              <a:rPr sz="2500" i="1" spc="40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40" dirty="0">
                <a:solidFill>
                  <a:srgbClr val="385622"/>
                </a:solidFill>
                <a:latin typeface="Arial"/>
                <a:cs typeface="Arial"/>
              </a:rPr>
              <a:t>подлинных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14" dirty="0">
                <a:solidFill>
                  <a:srgbClr val="385622"/>
                </a:solidFill>
                <a:latin typeface="Arial"/>
                <a:cs typeface="Arial"/>
              </a:rPr>
              <a:t>рыцарей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75" dirty="0">
                <a:solidFill>
                  <a:srgbClr val="385622"/>
                </a:solidFill>
                <a:latin typeface="Arial"/>
                <a:cs typeface="Arial"/>
              </a:rPr>
              <a:t>без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страха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110" dirty="0">
                <a:solidFill>
                  <a:srgbClr val="385622"/>
                </a:solidFill>
                <a:latin typeface="Arial"/>
                <a:cs typeface="Arial"/>
              </a:rPr>
              <a:t>и</a:t>
            </a:r>
            <a:r>
              <a:rPr sz="2500" i="1" spc="45" dirty="0">
                <a:solidFill>
                  <a:srgbClr val="385622"/>
                </a:solidFill>
                <a:latin typeface="Arial"/>
                <a:cs typeface="Arial"/>
              </a:rPr>
              <a:t>  </a:t>
            </a:r>
            <a:r>
              <a:rPr sz="2500" i="1" spc="60" dirty="0">
                <a:solidFill>
                  <a:srgbClr val="385622"/>
                </a:solidFill>
                <a:latin typeface="Arial"/>
                <a:cs typeface="Arial"/>
              </a:rPr>
              <a:t>упрёка,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героев,</a:t>
            </a:r>
            <a:r>
              <a:rPr sz="2500" i="1" spc="290" dirty="0">
                <a:solidFill>
                  <a:srgbClr val="385622"/>
                </a:solidFill>
                <a:latin typeface="Arial"/>
                <a:cs typeface="Arial"/>
              </a:rPr>
              <a:t> 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богатырей</a:t>
            </a:r>
            <a:r>
              <a:rPr sz="2500" i="1" spc="290" dirty="0">
                <a:solidFill>
                  <a:srgbClr val="385622"/>
                </a:solidFill>
                <a:latin typeface="Arial"/>
                <a:cs typeface="Arial"/>
              </a:rPr>
              <a:t>   </a:t>
            </a:r>
            <a:r>
              <a:rPr sz="2500" i="1" spc="75" dirty="0">
                <a:solidFill>
                  <a:srgbClr val="385622"/>
                </a:solidFill>
                <a:latin typeface="Arial"/>
                <a:cs typeface="Arial"/>
              </a:rPr>
              <a:t>духа,</a:t>
            </a:r>
            <a:r>
              <a:rPr sz="2500" i="1" spc="290" dirty="0">
                <a:solidFill>
                  <a:srgbClr val="385622"/>
                </a:solidFill>
                <a:latin typeface="Arial"/>
                <a:cs typeface="Arial"/>
              </a:rPr>
              <a:t>   </a:t>
            </a:r>
            <a:r>
              <a:rPr sz="2500" i="1" dirty="0">
                <a:solidFill>
                  <a:srgbClr val="385622"/>
                </a:solidFill>
                <a:latin typeface="Arial"/>
                <a:cs typeface="Arial"/>
              </a:rPr>
              <a:t>таких</a:t>
            </a:r>
            <a:r>
              <a:rPr sz="2500" i="1" spc="290" dirty="0">
                <a:solidFill>
                  <a:srgbClr val="385622"/>
                </a:solidFill>
                <a:latin typeface="Arial"/>
                <a:cs typeface="Arial"/>
              </a:rPr>
              <a:t>   </a:t>
            </a:r>
            <a:r>
              <a:rPr sz="2500" i="1" spc="185" dirty="0">
                <a:solidFill>
                  <a:srgbClr val="385622"/>
                </a:solidFill>
                <a:latin typeface="Arial"/>
                <a:cs typeface="Arial"/>
              </a:rPr>
              <a:t>как</a:t>
            </a:r>
            <a:r>
              <a:rPr sz="2500" i="1" spc="295" dirty="0">
                <a:solidFill>
                  <a:srgbClr val="385622"/>
                </a:solidFill>
                <a:latin typeface="Arial"/>
                <a:cs typeface="Arial"/>
              </a:rPr>
              <a:t>   </a:t>
            </a:r>
            <a:r>
              <a:rPr sz="2500" i="1" spc="65" dirty="0">
                <a:solidFill>
                  <a:srgbClr val="385622"/>
                </a:solidFill>
                <a:latin typeface="Arial"/>
                <a:cs typeface="Arial"/>
              </a:rPr>
              <a:t>Николай </a:t>
            </a:r>
            <a:r>
              <a:rPr sz="2500" i="1" spc="-10" dirty="0">
                <a:solidFill>
                  <a:srgbClr val="385622"/>
                </a:solidFill>
                <a:latin typeface="Arial"/>
                <a:cs typeface="Arial"/>
              </a:rPr>
              <a:t>Гастелло»</a:t>
            </a:r>
            <a:endParaRPr sz="25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14728" y="39730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3308" y="128473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3761" y="280161"/>
            <a:ext cx="41370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125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26283" y="760958"/>
            <a:ext cx="9190990" cy="597090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600" spc="-40" dirty="0">
                <a:solidFill>
                  <a:srgbClr val="385622"/>
                </a:solidFill>
                <a:latin typeface="Times New Roman"/>
                <a:cs typeface="Times New Roman"/>
              </a:rPr>
              <a:t>НЕОПРАВДАННО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ДЛИННЫЕ</a:t>
            </a:r>
            <a:r>
              <a:rPr sz="26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45" dirty="0">
                <a:solidFill>
                  <a:srgbClr val="385622"/>
                </a:solidFill>
                <a:latin typeface="Times New Roman"/>
                <a:cs typeface="Times New Roman"/>
              </a:rPr>
              <a:t>ПАУЗЫ</a:t>
            </a:r>
            <a:r>
              <a:rPr sz="26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РЕЧИ;</a:t>
            </a:r>
            <a:endParaRPr sz="260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  <a:tabLst>
                <a:tab pos="2268220" algn="l"/>
                <a:tab pos="2632075" algn="l"/>
                <a:tab pos="5569585" algn="l"/>
                <a:tab pos="6685280" algn="l"/>
              </a:tabLst>
            </a:pP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ИСКАЖЕНИЯ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ПРОИЗНОШЕНИИ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20" dirty="0">
                <a:solidFill>
                  <a:srgbClr val="385622"/>
                </a:solidFill>
                <a:latin typeface="Times New Roman"/>
                <a:cs typeface="Times New Roman"/>
              </a:rPr>
              <a:t>ИМЁН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СОБСТВЕННЫХ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ТЕРМИНОВ;</a:t>
            </a:r>
            <a:endParaRPr sz="2600">
              <a:latin typeface="Times New Roman"/>
              <a:cs typeface="Times New Roman"/>
            </a:endParaRPr>
          </a:p>
          <a:p>
            <a:pPr marL="12700" marR="2141855">
              <a:lnSpc>
                <a:spcPct val="150000"/>
              </a:lnSpc>
            </a:pP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ФАКТИЧЕСКИЕ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6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6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ПЕРЕСКАЗЕ; </a:t>
            </a:r>
            <a:r>
              <a:rPr sz="2600" spc="-25" dirty="0">
                <a:solidFill>
                  <a:srgbClr val="385622"/>
                </a:solidFill>
                <a:latin typeface="Times New Roman"/>
                <a:cs typeface="Times New Roman"/>
              </a:rPr>
              <a:t>СЖАТЫЙ</a:t>
            </a:r>
            <a:r>
              <a:rPr sz="2600" spc="-1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</a:t>
            </a:r>
            <a:r>
              <a:rPr sz="26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ВМЕСТО</a:t>
            </a:r>
            <a:r>
              <a:rPr sz="2600" spc="-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ПОДРОБНОГО;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ПРОПУСКИ</a:t>
            </a:r>
            <a:r>
              <a:rPr sz="26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385622"/>
                </a:solidFill>
                <a:latin typeface="Times New Roman"/>
                <a:cs typeface="Times New Roman"/>
              </a:rPr>
              <a:t>ВАЖНЫХ</a:t>
            </a:r>
            <a:r>
              <a:rPr sz="26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МИКРОТЕМ</a:t>
            </a:r>
            <a:r>
              <a:rPr sz="2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ТЕКСТА;</a:t>
            </a:r>
            <a:endParaRPr sz="2600">
              <a:latin typeface="Times New Roman"/>
              <a:cs typeface="Times New Roman"/>
            </a:endParaRPr>
          </a:p>
          <a:p>
            <a:pPr marL="12700" marR="5715">
              <a:lnSpc>
                <a:spcPct val="150000"/>
              </a:lnSpc>
              <a:spcBef>
                <a:spcPts val="5"/>
              </a:spcBef>
              <a:tabLst>
                <a:tab pos="2100580" algn="l"/>
                <a:tab pos="3920490" algn="l"/>
                <a:tab pos="5967730" algn="l"/>
                <a:tab pos="8956675" algn="l"/>
              </a:tabLst>
            </a:pP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НЕУМЕНИЕ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ЛОГИЧНО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ВКЛЮЧАТЬ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ПЕРЕСКАЗ;</a:t>
            </a:r>
            <a:endParaRPr sz="2600">
              <a:latin typeface="Times New Roman"/>
              <a:cs typeface="Times New Roman"/>
            </a:endParaRPr>
          </a:p>
          <a:p>
            <a:pPr marL="12700" marR="135255">
              <a:lnSpc>
                <a:spcPts val="4680"/>
              </a:lnSpc>
              <a:spcBef>
                <a:spcPts val="215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НЕУМЕНИЕ</a:t>
            </a:r>
            <a:r>
              <a:rPr sz="2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6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ИСПОЛЬЗОВАТЬ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СПОСОБЫ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ЦИТИРОВАНИЯ</a:t>
            </a:r>
            <a:r>
              <a:rPr sz="2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РЕЧИ.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30908" y="1034795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29384" y="1624583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17192" y="281330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44624" y="3383279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12620" y="5731764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921764" y="397306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943100" y="459181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0873" y="272922"/>
            <a:ext cx="60731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НА</a:t>
            </a:r>
            <a:r>
              <a:rPr sz="3000" spc="-60" dirty="0"/>
              <a:t> </a:t>
            </a:r>
            <a:r>
              <a:rPr sz="3000" dirty="0"/>
              <a:t>ЧТО</a:t>
            </a:r>
            <a:r>
              <a:rPr sz="3000" spc="-40" dirty="0"/>
              <a:t> </a:t>
            </a:r>
            <a:r>
              <a:rPr sz="3000" spc="-90" dirty="0"/>
              <a:t>ОБРАТИТЬ</a:t>
            </a:r>
            <a:r>
              <a:rPr sz="3000" spc="-30" dirty="0"/>
              <a:t> </a:t>
            </a:r>
            <a:r>
              <a:rPr sz="3000" spc="-10" dirty="0"/>
              <a:t>ВНИМАНИЕ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432685" y="585622"/>
            <a:ext cx="7430770" cy="2023745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12700" indent="1235075">
              <a:lnSpc>
                <a:spcPct val="100000"/>
              </a:lnSpc>
              <a:spcBef>
                <a:spcPts val="1245"/>
              </a:spcBef>
            </a:pP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ЭКЗАМЕНАТОРУ-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СОБЕСЕДНИКУ?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150"/>
              </a:spcBef>
            </a:pP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ПОДГОТОВКИ</a:t>
            </a:r>
            <a:r>
              <a:rPr sz="2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ПЕРЕСКАЗУ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ПЕРЕД</a:t>
            </a:r>
            <a:r>
              <a:rPr sz="2800" spc="1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УЧЕНИКОМ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НАХОДЯТСЯ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ТЕКСТ, </a:t>
            </a:r>
            <a:r>
              <a:rPr sz="2800" b="1" spc="-70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r>
              <a:rPr sz="2800" b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b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ПОЛЕ</a:t>
            </a:r>
            <a:r>
              <a:rPr sz="2800" b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800" b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ЗАМЕТОК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78897" y="1304290"/>
            <a:ext cx="15043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4620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ЗАПИСЬ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77820" y="2882899"/>
            <a:ext cx="910780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ЧТЕНИЯ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spc="1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ПЕРЕСКАЗА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spc="1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ЦИТАТА</a:t>
            </a:r>
            <a:r>
              <a:rPr sz="28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С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ПОЛЕМ</a:t>
            </a:r>
            <a:r>
              <a:rPr sz="2800" spc="67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800" spc="67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ЗАПИСЕЙ</a:t>
            </a:r>
            <a:r>
              <a:rPr sz="2800" spc="68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ДОЛЖНЫ</a:t>
            </a:r>
            <a:r>
              <a:rPr sz="2800" spc="67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БЫТЬ </a:t>
            </a:r>
            <a:r>
              <a:rPr sz="2800" b="1" spc="35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b="1" spc="20" dirty="0">
                <a:solidFill>
                  <a:srgbClr val="385622"/>
                </a:solidFill>
                <a:latin typeface="Times New Roman"/>
                <a:cs typeface="Times New Roman"/>
              </a:rPr>
              <a:t>Н</a:t>
            </a:r>
            <a:r>
              <a:rPr sz="2800" b="1" spc="35" dirty="0">
                <a:solidFill>
                  <a:srgbClr val="385622"/>
                </a:solidFill>
                <a:latin typeface="Times New Roman"/>
                <a:cs typeface="Times New Roman"/>
              </a:rPr>
              <a:t>Д</a:t>
            </a:r>
            <a:r>
              <a:rPr sz="2800" b="1" spc="2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b="1" spc="35" dirty="0">
                <a:solidFill>
                  <a:srgbClr val="385622"/>
                </a:solidFill>
                <a:latin typeface="Times New Roman"/>
                <a:cs typeface="Times New Roman"/>
              </a:rPr>
              <a:t>ВИ</a:t>
            </a:r>
            <a:r>
              <a:rPr sz="2800" b="1" spc="60" dirty="0">
                <a:solidFill>
                  <a:srgbClr val="385622"/>
                </a:solidFill>
                <a:latin typeface="Times New Roman"/>
                <a:cs typeface="Times New Roman"/>
              </a:rPr>
              <a:t>Д</a:t>
            </a:r>
            <a:r>
              <a:rPr sz="2800" b="1" spc="-495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800" b="1" spc="25" dirty="0">
                <a:solidFill>
                  <a:srgbClr val="385622"/>
                </a:solidFill>
                <a:latin typeface="Times New Roman"/>
                <a:cs typeface="Times New Roman"/>
              </a:rPr>
              <a:t>АЛ</a:t>
            </a:r>
            <a:r>
              <a:rPr sz="2800" b="1" spc="40" dirty="0">
                <a:solidFill>
                  <a:srgbClr val="385622"/>
                </a:solidFill>
                <a:latin typeface="Times New Roman"/>
                <a:cs typeface="Times New Roman"/>
              </a:rPr>
              <a:t>Ь</a:t>
            </a:r>
            <a:r>
              <a:rPr sz="2800" b="1" spc="35" dirty="0">
                <a:solidFill>
                  <a:srgbClr val="385622"/>
                </a:solidFill>
                <a:latin typeface="Times New Roman"/>
                <a:cs typeface="Times New Roman"/>
              </a:rPr>
              <a:t>НЫМИ</a:t>
            </a:r>
            <a:r>
              <a:rPr sz="2800" b="1" spc="3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800" spc="3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КАЖДОГО</a:t>
            </a:r>
            <a:r>
              <a:rPr sz="2800" spc="3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РЕБЁНКА</a:t>
            </a:r>
            <a:r>
              <a:rPr sz="2800" spc="3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2800" spc="-75" dirty="0">
                <a:solidFill>
                  <a:srgbClr val="385622"/>
                </a:solidFill>
                <a:latin typeface="Times New Roman"/>
                <a:cs typeface="Times New Roman"/>
              </a:rPr>
              <a:t>РАСПЕЧАТАННЫМИ</a:t>
            </a:r>
            <a:r>
              <a:rPr sz="28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800" spc="-80" dirty="0">
                <a:solidFill>
                  <a:srgbClr val="385622"/>
                </a:solidFill>
                <a:latin typeface="Times New Roman"/>
                <a:cs typeface="Times New Roman"/>
              </a:rPr>
              <a:t> РАЗНЫХ</a:t>
            </a:r>
            <a:r>
              <a:rPr sz="2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ЛИСТКАХ.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77820" y="4892421"/>
            <a:ext cx="49631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45515" algn="l"/>
                <a:tab pos="2556510" algn="l"/>
                <a:tab pos="2591435" algn="l"/>
                <a:tab pos="3054985" algn="l"/>
                <a:tab pos="4693285" algn="l"/>
              </a:tabLst>
            </a:pP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ПЕРЕСКАЗА ЗАБИРАЕТСЯ,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А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ЦИТАТА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44485" y="4892421"/>
            <a:ext cx="39839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0000"/>
              </a:lnSpc>
              <a:spcBef>
                <a:spcPts val="95"/>
              </a:spcBef>
              <a:tabLst>
                <a:tab pos="1568450" algn="l"/>
                <a:tab pos="1807845" algn="l"/>
                <a:tab pos="2260600" algn="l"/>
              </a:tabLst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УЧЕНИКА ЗАПИСИ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2800" spc="-45" dirty="0">
                <a:solidFill>
                  <a:srgbClr val="385622"/>
                </a:solidFill>
                <a:latin typeface="Times New Roman"/>
                <a:cs typeface="Times New Roman"/>
              </a:rPr>
              <a:t>НАХОДЯТСЯ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77820" y="5746191"/>
            <a:ext cx="90519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299210" algn="l"/>
                <a:tab pos="2371725" algn="l"/>
                <a:tab pos="3978275" algn="l"/>
                <a:tab pos="5454015" algn="l"/>
                <a:tab pos="6825615" algn="l"/>
              </a:tabLst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ПЕРЕД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НИМ.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УЧЕНИК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ИМЕЕТ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ПРАВО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b="1" spc="-65" dirty="0">
                <a:solidFill>
                  <a:srgbClr val="385622"/>
                </a:solidFill>
                <a:latin typeface="Times New Roman"/>
                <a:cs typeface="Times New Roman"/>
              </a:rPr>
              <a:t>ПРОЧИТАТЬ </a:t>
            </a:r>
            <a:r>
              <a:rPr sz="2800" b="1" spc="-55" dirty="0">
                <a:solidFill>
                  <a:srgbClr val="385622"/>
                </a:solidFill>
                <a:latin typeface="Times New Roman"/>
                <a:cs typeface="Times New Roman"/>
              </a:rPr>
              <a:t>ЦИТАТУ</a:t>
            </a:r>
            <a:r>
              <a:rPr sz="2800" b="1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b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ЛИСТА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4360" rIns="0" bIns="0" rtlCol="0">
            <a:spAutoFit/>
          </a:bodyPr>
          <a:lstStyle/>
          <a:p>
            <a:pPr marL="1928495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НА</a:t>
            </a:r>
            <a:r>
              <a:rPr sz="3000" spc="-60" dirty="0"/>
              <a:t> </a:t>
            </a:r>
            <a:r>
              <a:rPr sz="3000" dirty="0"/>
              <a:t>ЧТО</a:t>
            </a:r>
            <a:r>
              <a:rPr sz="3000" spc="-40" dirty="0"/>
              <a:t> </a:t>
            </a:r>
            <a:r>
              <a:rPr sz="3000" spc="-90" dirty="0"/>
              <a:t>ОБРАТИТЬ</a:t>
            </a:r>
            <a:r>
              <a:rPr sz="3000" spc="-30" dirty="0"/>
              <a:t> </a:t>
            </a:r>
            <a:r>
              <a:rPr sz="3000" spc="-10" dirty="0"/>
              <a:t>ВНИМАНИЕ</a:t>
            </a:r>
            <a:endParaRPr sz="3000"/>
          </a:p>
          <a:p>
            <a:pPr marL="1905635">
              <a:lnSpc>
                <a:spcPct val="100000"/>
              </a:lnSpc>
              <a:spcBef>
                <a:spcPts val="10"/>
              </a:spcBef>
            </a:pPr>
            <a:r>
              <a:rPr spc="-50" dirty="0"/>
              <a:t>ЭКЗАМЕНАТОРУ-</a:t>
            </a:r>
            <a:r>
              <a:rPr spc="-10" dirty="0"/>
              <a:t>СОБЕСЕДНИКУ?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77820" y="1609090"/>
            <a:ext cx="90487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741930" algn="l"/>
                <a:tab pos="6496050" algn="l"/>
                <a:tab pos="8523605" algn="l"/>
              </a:tabLst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ОБЯЗАТЕЛЬНА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ЭМОЦИОНАЛЬНАЯ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РЕАКЦИЯ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35" dirty="0">
                <a:solidFill>
                  <a:srgbClr val="385622"/>
                </a:solidFill>
                <a:latin typeface="Times New Roman"/>
                <a:cs typeface="Times New Roman"/>
              </a:rPr>
              <a:t>НА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</a:t>
            </a:r>
            <a:r>
              <a:rPr sz="2800" spc="-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УЧАСТНИКА</a:t>
            </a:r>
            <a:r>
              <a:rPr sz="2800" spc="-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77820" y="2882011"/>
            <a:ext cx="39300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04950" algn="l"/>
              </a:tabLst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ПОСЛЕ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ЗАВЕРШЕНИЯ СОБЕСЕДОВАНИЯ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70980" y="2882011"/>
            <a:ext cx="50831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4154" marR="5080" indent="-212090">
              <a:lnSpc>
                <a:spcPct val="100000"/>
              </a:lnSpc>
              <a:spcBef>
                <a:spcPts val="95"/>
              </a:spcBef>
              <a:tabLst>
                <a:tab pos="2347595" algn="l"/>
                <a:tab pos="2885440" algn="l"/>
                <a:tab pos="3522979" algn="l"/>
              </a:tabLst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ПЕРЕСКАЗА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3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УЧАСТНИКА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ТРЕБУЕТСЯ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		</a:t>
            </a:r>
            <a:r>
              <a:rPr sz="2800" b="1" spc="-100" dirty="0">
                <a:solidFill>
                  <a:srgbClr val="385622"/>
                </a:solidFill>
                <a:latin typeface="Times New Roman"/>
                <a:cs typeface="Times New Roman"/>
              </a:rPr>
              <a:t>ЗАБРАТЬ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77820" y="3735704"/>
            <a:ext cx="6677659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8435">
              <a:lnSpc>
                <a:spcPct val="100000"/>
              </a:lnSpc>
              <a:spcBef>
                <a:spcPts val="95"/>
              </a:spcBef>
              <a:tabLst>
                <a:tab pos="2760345" algn="l"/>
                <a:tab pos="5770880" algn="l"/>
              </a:tabLst>
            </a:pP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МАТЕРИАЛЫ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НЕОБХОДИМЫЕ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ДЛЯ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8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1</a:t>
            </a:r>
            <a:r>
              <a:rPr sz="2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751455" algn="l"/>
                <a:tab pos="3815079" algn="l"/>
                <a:tab pos="5865495" algn="l"/>
                <a:tab pos="6407785" algn="l"/>
              </a:tabLst>
            </a:pP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ОБЪЯСНИТЬ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3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17838" y="3735704"/>
            <a:ext cx="253936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ВЫПОЛНЕНИЯ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>
              <a:latin typeface="Times New Roman"/>
              <a:cs typeface="Times New Roman"/>
            </a:endParaRPr>
          </a:p>
          <a:p>
            <a:pPr marL="288290">
              <a:lnSpc>
                <a:spcPct val="100000"/>
              </a:lnSpc>
              <a:tabLst>
                <a:tab pos="832485" algn="l"/>
              </a:tabLst>
            </a:pP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4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СВЯЗАНЫ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377820" y="5016246"/>
            <a:ext cx="927798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solidFill>
                  <a:srgbClr val="385622"/>
                </a:solidFill>
                <a:latin typeface="Times New Roman"/>
                <a:cs typeface="Times New Roman"/>
              </a:rPr>
              <a:t>ТЕМАТИЧЕСКИ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ИМЕЮТ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ОТНОШЕНИЯ</a:t>
            </a:r>
            <a:r>
              <a:rPr sz="2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ТЕКСТУ,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800" spc="2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КОТОРЫМ</a:t>
            </a:r>
            <a:r>
              <a:rPr sz="2800" spc="2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РАБОТАЛ</a:t>
            </a:r>
            <a:r>
              <a:rPr sz="2800" spc="3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</a:t>
            </a:r>
            <a:r>
              <a:rPr sz="2800" spc="3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r>
              <a:rPr sz="28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ЗАДАНИЙ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1</a:t>
            </a:r>
            <a:r>
              <a:rPr sz="28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2.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0635" y="134823"/>
            <a:ext cx="4732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КРИТЕРИИ </a:t>
            </a:r>
            <a:r>
              <a:rPr spc="-20" dirty="0"/>
              <a:t>ОЦЕНИВАНИЯ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79548" y="637031"/>
            <a:ext cx="8496300" cy="483296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160777" y="5605983"/>
            <a:ext cx="9440545" cy="1169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1" i="1" spc="75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500" b="1" i="1" spc="3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связи</a:t>
            </a:r>
            <a:r>
              <a:rPr sz="1500" b="1" i="1" spc="3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</a:t>
            </a:r>
            <a:r>
              <a:rPr sz="1500" b="1" i="1" spc="3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часто</a:t>
            </a:r>
            <a:r>
              <a:rPr sz="1500" b="1" i="1" spc="3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возникающими</a:t>
            </a:r>
            <a:r>
              <a:rPr sz="1500" b="1" i="1" spc="3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техническими</a:t>
            </a:r>
            <a:r>
              <a:rPr sz="1500" b="1" i="1" spc="33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трудностями</a:t>
            </a:r>
            <a:r>
              <a:rPr sz="1500" b="1" i="1" spc="3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снято</a:t>
            </a:r>
            <a:r>
              <a:rPr sz="1500" b="1" i="1" spc="3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примечание</a:t>
            </a:r>
            <a:r>
              <a:rPr sz="1500" b="1" i="1" spc="34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-25" dirty="0">
                <a:solidFill>
                  <a:srgbClr val="385622"/>
                </a:solidFill>
                <a:latin typeface="Trebuchet MS"/>
                <a:cs typeface="Trebuchet MS"/>
              </a:rPr>
              <a:t>при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оценивании</a:t>
            </a:r>
            <a:r>
              <a:rPr sz="1500" b="1" i="1" spc="23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подробного</a:t>
            </a:r>
            <a:r>
              <a:rPr sz="1500" b="1" i="1" spc="2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пересказа</a:t>
            </a:r>
            <a:r>
              <a:rPr sz="1500" b="1" i="1" spc="23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с</a:t>
            </a:r>
            <a:r>
              <a:rPr sz="1500" b="1" i="1" spc="23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включением</a:t>
            </a:r>
            <a:r>
              <a:rPr sz="1500" b="1" i="1" spc="2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приведённого</a:t>
            </a:r>
            <a:r>
              <a:rPr sz="1500" b="1" i="1" spc="229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высказывания:</a:t>
            </a:r>
            <a:r>
              <a:rPr sz="1500" b="1" i="1" spc="2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«Если</a:t>
            </a:r>
            <a:r>
              <a:rPr sz="1500" b="1" i="1" spc="229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40" dirty="0">
                <a:solidFill>
                  <a:srgbClr val="385622"/>
                </a:solidFill>
                <a:latin typeface="Trebuchet MS"/>
                <a:cs typeface="Trebuchet MS"/>
              </a:rPr>
              <a:t>участник </a:t>
            </a:r>
            <a:r>
              <a:rPr sz="15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итогового</a:t>
            </a:r>
            <a:r>
              <a:rPr sz="1500" b="1" i="1" spc="4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собеседования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пересказал</a:t>
            </a:r>
            <a:r>
              <a:rPr sz="1500" b="1" i="1" spc="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текст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не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подробно,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65" dirty="0">
                <a:solidFill>
                  <a:srgbClr val="385622"/>
                </a:solidFill>
                <a:latin typeface="Trebuchet MS"/>
                <a:cs typeface="Trebuchet MS"/>
              </a:rPr>
              <a:t>а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СЖАТО,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то</a:t>
            </a:r>
            <a:r>
              <a:rPr sz="1500" b="1" i="1" spc="49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общее</a:t>
            </a:r>
            <a:r>
              <a:rPr sz="15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количество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баллов,</a:t>
            </a:r>
            <a:r>
              <a:rPr sz="1500" b="1" i="1" spc="42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которое</a:t>
            </a:r>
            <a:r>
              <a:rPr sz="1500" b="1" i="1" spc="434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получил</a:t>
            </a:r>
            <a:r>
              <a:rPr sz="1500" b="1" i="1" spc="4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участник</a:t>
            </a:r>
            <a:r>
              <a:rPr sz="1500" b="1" i="1" spc="44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итогового</a:t>
            </a:r>
            <a:r>
              <a:rPr sz="1500" b="1" i="1" spc="4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собеседования</a:t>
            </a:r>
            <a:r>
              <a:rPr sz="1500" b="1" i="1" spc="434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500" b="1" i="1" spc="4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критериям</a:t>
            </a:r>
            <a:r>
              <a:rPr sz="1500" b="1" i="1" spc="43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5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П1–П4,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УМЕНЬШАЕТСЯ</a:t>
            </a:r>
            <a:r>
              <a:rPr sz="15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dirty="0">
                <a:solidFill>
                  <a:srgbClr val="385622"/>
                </a:solidFill>
                <a:latin typeface="Trebuchet MS"/>
                <a:cs typeface="Trebuchet MS"/>
              </a:rPr>
              <a:t>НА</a:t>
            </a:r>
            <a:r>
              <a:rPr sz="1500" b="1" i="1" spc="1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-210" dirty="0">
                <a:solidFill>
                  <a:srgbClr val="385622"/>
                </a:solidFill>
                <a:latin typeface="Trebuchet MS"/>
                <a:cs typeface="Trebuchet MS"/>
              </a:rPr>
              <a:t>1</a:t>
            </a:r>
            <a:r>
              <a:rPr sz="1500" b="1" i="1" spc="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5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БАЛЛ».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55581" y="5317997"/>
            <a:ext cx="2476500" cy="11715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385622"/>
                </a:solidFill>
                <a:latin typeface="Courier New"/>
                <a:cs typeface="Courier New"/>
              </a:rPr>
              <a:t>РЕЧЕВОЕ</a:t>
            </a:r>
            <a:r>
              <a:rPr sz="1600" b="1" i="1" spc="-425" dirty="0">
                <a:solidFill>
                  <a:srgbClr val="385622"/>
                </a:solidFill>
                <a:latin typeface="Courier New"/>
                <a:cs typeface="Courier New"/>
              </a:rPr>
              <a:t> </a:t>
            </a:r>
            <a:r>
              <a:rPr sz="1600" b="1" i="1" spc="145" dirty="0">
                <a:solidFill>
                  <a:srgbClr val="385622"/>
                </a:solidFill>
                <a:latin typeface="Courier New"/>
                <a:cs typeface="Courier New"/>
              </a:rPr>
              <a:t>ОФОРМЛЕНИЕ</a:t>
            </a:r>
            <a:endParaRPr sz="1600">
              <a:latin typeface="Courier New"/>
              <a:cs typeface="Courier New"/>
            </a:endParaRPr>
          </a:p>
          <a:p>
            <a:pPr algn="ctr">
              <a:lnSpc>
                <a:spcPts val="1889"/>
              </a:lnSpc>
            </a:pPr>
            <a:r>
              <a:rPr sz="1600" b="1" i="1" spc="45" dirty="0">
                <a:solidFill>
                  <a:srgbClr val="385622"/>
                </a:solidFill>
                <a:latin typeface="Courier New"/>
                <a:cs typeface="Courier New"/>
              </a:rPr>
              <a:t>ОТВЕТОВ</a:t>
            </a:r>
            <a:r>
              <a:rPr sz="1600" b="1" i="1" spc="-605" dirty="0">
                <a:solidFill>
                  <a:srgbClr val="385622"/>
                </a:solidFill>
                <a:latin typeface="Courier New"/>
                <a:cs typeface="Courier New"/>
              </a:rPr>
              <a:t> </a:t>
            </a:r>
            <a:r>
              <a:rPr sz="1600" b="1" i="1" spc="135" dirty="0">
                <a:solidFill>
                  <a:srgbClr val="385622"/>
                </a:solidFill>
                <a:latin typeface="Courier New"/>
                <a:cs typeface="Courier New"/>
              </a:rPr>
              <a:t>ПО</a:t>
            </a:r>
            <a:r>
              <a:rPr sz="1600" b="1" i="1" spc="-605" dirty="0">
                <a:solidFill>
                  <a:srgbClr val="385622"/>
                </a:solidFill>
                <a:latin typeface="Courier New"/>
                <a:cs typeface="Courier New"/>
              </a:rPr>
              <a:t> </a:t>
            </a:r>
            <a:r>
              <a:rPr sz="1600" b="1" i="1" spc="155" dirty="0">
                <a:solidFill>
                  <a:srgbClr val="385622"/>
                </a:solidFill>
                <a:latin typeface="Courier New"/>
                <a:cs typeface="Courier New"/>
              </a:rPr>
              <a:t>ЗАДАНИЯМ</a:t>
            </a:r>
            <a:endParaRPr sz="1600">
              <a:latin typeface="Courier New"/>
              <a:cs typeface="Courier New"/>
            </a:endParaRPr>
          </a:p>
          <a:p>
            <a:pPr algn="ctr">
              <a:lnSpc>
                <a:spcPts val="1889"/>
              </a:lnSpc>
            </a:pPr>
            <a:r>
              <a:rPr sz="1600" b="1" spc="-75" dirty="0">
                <a:solidFill>
                  <a:srgbClr val="385622"/>
                </a:solidFill>
                <a:latin typeface="Times New Roman"/>
                <a:cs typeface="Times New Roman"/>
              </a:rPr>
              <a:t>№</a:t>
            </a:r>
            <a:r>
              <a:rPr sz="1600" b="1" i="1" spc="-75" dirty="0">
                <a:solidFill>
                  <a:srgbClr val="385622"/>
                </a:solidFill>
                <a:latin typeface="Trebuchet MS"/>
                <a:cs typeface="Trebuchet MS"/>
              </a:rPr>
              <a:t>1-</a:t>
            </a:r>
            <a:r>
              <a:rPr sz="1600" b="1" i="1" spc="30" dirty="0">
                <a:solidFill>
                  <a:srgbClr val="385622"/>
                </a:solidFill>
                <a:latin typeface="Trebuchet MS"/>
                <a:cs typeface="Trebuchet MS"/>
              </a:rPr>
              <a:t>4</a:t>
            </a:r>
            <a:endParaRPr sz="16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140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РЕЗУЛЬТАТЫ</a:t>
            </a:r>
            <a:r>
              <a:rPr sz="1600" b="1" i="1" spc="-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ЭКЗАМЕНА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443197" y="137687"/>
            <a:ext cx="6833870" cy="6626859"/>
            <a:chOff x="2443197" y="137687"/>
            <a:chExt cx="6833870" cy="6626859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43197" y="137687"/>
              <a:ext cx="5347315" cy="662681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799070" y="1448053"/>
              <a:ext cx="1477645" cy="5168900"/>
            </a:xfrm>
            <a:custGeom>
              <a:avLst/>
              <a:gdLst/>
              <a:ahLst/>
              <a:cxnLst/>
              <a:rect l="l" t="t" r="r" b="b"/>
              <a:pathLst>
                <a:path w="1477645" h="5168900">
                  <a:moveTo>
                    <a:pt x="1407541" y="28448"/>
                  </a:moveTo>
                  <a:lnTo>
                    <a:pt x="1402715" y="0"/>
                  </a:lnTo>
                  <a:lnTo>
                    <a:pt x="83210" y="223901"/>
                  </a:lnTo>
                  <a:lnTo>
                    <a:pt x="78359" y="195453"/>
                  </a:lnTo>
                  <a:lnTo>
                    <a:pt x="0" y="252730"/>
                  </a:lnTo>
                  <a:lnTo>
                    <a:pt x="92964" y="281051"/>
                  </a:lnTo>
                  <a:lnTo>
                    <a:pt x="88493" y="254889"/>
                  </a:lnTo>
                  <a:lnTo>
                    <a:pt x="88074" y="252463"/>
                  </a:lnTo>
                  <a:lnTo>
                    <a:pt x="1407541" y="28448"/>
                  </a:lnTo>
                  <a:close/>
                </a:path>
                <a:path w="1477645" h="5168900">
                  <a:moveTo>
                    <a:pt x="1415161" y="785876"/>
                  </a:moveTo>
                  <a:lnTo>
                    <a:pt x="1410335" y="757428"/>
                  </a:lnTo>
                  <a:lnTo>
                    <a:pt x="90830" y="981329"/>
                  </a:lnTo>
                  <a:lnTo>
                    <a:pt x="85979" y="952881"/>
                  </a:lnTo>
                  <a:lnTo>
                    <a:pt x="7620" y="1010158"/>
                  </a:lnTo>
                  <a:lnTo>
                    <a:pt x="100584" y="1038479"/>
                  </a:lnTo>
                  <a:lnTo>
                    <a:pt x="96113" y="1012317"/>
                  </a:lnTo>
                  <a:lnTo>
                    <a:pt x="95694" y="1009891"/>
                  </a:lnTo>
                  <a:lnTo>
                    <a:pt x="1415161" y="785876"/>
                  </a:lnTo>
                  <a:close/>
                </a:path>
                <a:path w="1477645" h="5168900">
                  <a:moveTo>
                    <a:pt x="1418209" y="4915967"/>
                  </a:moveTo>
                  <a:lnTo>
                    <a:pt x="1413383" y="4887417"/>
                  </a:lnTo>
                  <a:lnTo>
                    <a:pt x="93891" y="5111432"/>
                  </a:lnTo>
                  <a:lnTo>
                    <a:pt x="89027" y="5082870"/>
                  </a:lnTo>
                  <a:lnTo>
                    <a:pt x="10668" y="5140223"/>
                  </a:lnTo>
                  <a:lnTo>
                    <a:pt x="103632" y="5168506"/>
                  </a:lnTo>
                  <a:lnTo>
                    <a:pt x="99174" y="5142382"/>
                  </a:lnTo>
                  <a:lnTo>
                    <a:pt x="98755" y="5139956"/>
                  </a:lnTo>
                  <a:lnTo>
                    <a:pt x="1418209" y="4915967"/>
                  </a:lnTo>
                  <a:close/>
                </a:path>
                <a:path w="1477645" h="5168900">
                  <a:moveTo>
                    <a:pt x="1437386" y="2794635"/>
                  </a:moveTo>
                  <a:lnTo>
                    <a:pt x="1433449" y="2765933"/>
                  </a:lnTo>
                  <a:lnTo>
                    <a:pt x="154178" y="2941637"/>
                  </a:lnTo>
                  <a:lnTo>
                    <a:pt x="150241" y="2912872"/>
                  </a:lnTo>
                  <a:lnTo>
                    <a:pt x="70104" y="2967736"/>
                  </a:lnTo>
                  <a:lnTo>
                    <a:pt x="162052" y="2998978"/>
                  </a:lnTo>
                  <a:lnTo>
                    <a:pt x="158369" y="2972181"/>
                  </a:lnTo>
                  <a:lnTo>
                    <a:pt x="158102" y="2970225"/>
                  </a:lnTo>
                  <a:lnTo>
                    <a:pt x="1437386" y="2794635"/>
                  </a:lnTo>
                  <a:close/>
                </a:path>
                <a:path w="1477645" h="5168900">
                  <a:moveTo>
                    <a:pt x="1438021" y="1970024"/>
                  </a:moveTo>
                  <a:lnTo>
                    <a:pt x="1433195" y="1941576"/>
                  </a:lnTo>
                  <a:lnTo>
                    <a:pt x="113690" y="2165477"/>
                  </a:lnTo>
                  <a:lnTo>
                    <a:pt x="108839" y="2137041"/>
                  </a:lnTo>
                  <a:lnTo>
                    <a:pt x="30480" y="2194306"/>
                  </a:lnTo>
                  <a:lnTo>
                    <a:pt x="123444" y="2222627"/>
                  </a:lnTo>
                  <a:lnTo>
                    <a:pt x="118973" y="2196465"/>
                  </a:lnTo>
                  <a:lnTo>
                    <a:pt x="118554" y="2194039"/>
                  </a:lnTo>
                  <a:lnTo>
                    <a:pt x="1438021" y="1970024"/>
                  </a:lnTo>
                  <a:close/>
                </a:path>
                <a:path w="1477645" h="5168900">
                  <a:moveTo>
                    <a:pt x="1477645" y="4024376"/>
                  </a:moveTo>
                  <a:lnTo>
                    <a:pt x="1472819" y="3995928"/>
                  </a:lnTo>
                  <a:lnTo>
                    <a:pt x="153327" y="4219892"/>
                  </a:lnTo>
                  <a:lnTo>
                    <a:pt x="148463" y="4191330"/>
                  </a:lnTo>
                  <a:lnTo>
                    <a:pt x="70104" y="4248683"/>
                  </a:lnTo>
                  <a:lnTo>
                    <a:pt x="163068" y="4276966"/>
                  </a:lnTo>
                  <a:lnTo>
                    <a:pt x="158610" y="4250842"/>
                  </a:lnTo>
                  <a:lnTo>
                    <a:pt x="158191" y="4248416"/>
                  </a:lnTo>
                  <a:lnTo>
                    <a:pt x="1477645" y="4024376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244330" y="464947"/>
            <a:ext cx="2548255" cy="2122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4860" marR="5080" indent="-66294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ДАННЫЕ</a:t>
            </a:r>
            <a:r>
              <a:rPr sz="1600" b="1" i="1" spc="1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ОБ</a:t>
            </a:r>
            <a:r>
              <a:rPr sz="1600" b="1" i="1" spc="-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УЧАСТНИКЕ ЭКЗАМЕНА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20"/>
              </a:spcBef>
            </a:pPr>
            <a:endParaRPr sz="1600">
              <a:latin typeface="Trebuchet MS"/>
              <a:cs typeface="Trebuchet MS"/>
            </a:endParaRPr>
          </a:p>
          <a:p>
            <a:pPr marL="273050" marR="319405" indent="-260985">
              <a:lnSpc>
                <a:spcPts val="1860"/>
              </a:lnSpc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СОДЕРЖАНИЕ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ОТВЕТА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ЗАДАНИЮ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№</a:t>
            </a:r>
            <a:r>
              <a:rPr sz="1600" b="1" i="1" spc="-25" dirty="0">
                <a:solidFill>
                  <a:srgbClr val="385622"/>
                </a:solidFill>
                <a:latin typeface="Trebuchet MS"/>
                <a:cs typeface="Trebuchet MS"/>
              </a:rPr>
              <a:t>1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0"/>
              </a:spcBef>
            </a:pPr>
            <a:endParaRPr sz="1600">
              <a:latin typeface="Trebuchet MS"/>
              <a:cs typeface="Trebuchet MS"/>
            </a:endParaRPr>
          </a:p>
          <a:p>
            <a:pPr marL="260985" marR="319405" indent="-248920">
              <a:lnSpc>
                <a:spcPts val="1860"/>
              </a:lnSpc>
              <a:spcBef>
                <a:spcPts val="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СОДЕРЖАНИЕ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ОТВЕТА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ЗАДАНИЮ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№</a:t>
            </a:r>
            <a:r>
              <a:rPr sz="1600" b="1" i="1" spc="-25" dirty="0">
                <a:solidFill>
                  <a:srgbClr val="385622"/>
                </a:solidFill>
                <a:latin typeface="Trebuchet MS"/>
                <a:cs typeface="Trebuchet MS"/>
              </a:rPr>
              <a:t>2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52915" y="3227069"/>
            <a:ext cx="2233930" cy="136969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262255" marR="5080" indent="-250190">
              <a:lnSpc>
                <a:spcPts val="1860"/>
              </a:lnSpc>
              <a:spcBef>
                <a:spcPts val="204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СОДЕРЖАНИЕ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ОТВЕТА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ЗАДАНИЮ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№</a:t>
            </a:r>
            <a:r>
              <a:rPr sz="1600" b="1" i="1" spc="-25" dirty="0">
                <a:solidFill>
                  <a:srgbClr val="385622"/>
                </a:solidFill>
                <a:latin typeface="Trebuchet MS"/>
                <a:cs typeface="Trebuchet MS"/>
              </a:rPr>
              <a:t>3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30"/>
              </a:spcBef>
            </a:pPr>
            <a:endParaRPr sz="1600">
              <a:latin typeface="Trebuchet MS"/>
              <a:cs typeface="Trebuchet MS"/>
            </a:endParaRPr>
          </a:p>
          <a:p>
            <a:pPr marL="253365" marR="5080" indent="-241300">
              <a:lnSpc>
                <a:spcPts val="1860"/>
              </a:lnSpc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СОДЕРЖАНИЕ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ОТВЕТА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ЗАДАНИЮ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№</a:t>
            </a:r>
            <a:r>
              <a:rPr sz="1600" b="1" i="1" spc="-25" dirty="0">
                <a:solidFill>
                  <a:srgbClr val="385622"/>
                </a:solidFill>
                <a:latin typeface="Trebuchet MS"/>
                <a:cs typeface="Trebuchet MS"/>
              </a:rPr>
              <a:t>4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849361" y="562609"/>
            <a:ext cx="1407795" cy="281305"/>
          </a:xfrm>
          <a:custGeom>
            <a:avLst/>
            <a:gdLst/>
            <a:ahLst/>
            <a:cxnLst/>
            <a:rect l="l" t="t" r="r" b="b"/>
            <a:pathLst>
              <a:path w="1407795" h="281305">
                <a:moveTo>
                  <a:pt x="78359" y="195452"/>
                </a:moveTo>
                <a:lnTo>
                  <a:pt x="0" y="252729"/>
                </a:lnTo>
                <a:lnTo>
                  <a:pt x="92964" y="281050"/>
                </a:lnTo>
                <a:lnTo>
                  <a:pt x="88500" y="254888"/>
                </a:lnTo>
                <a:lnTo>
                  <a:pt x="73787" y="254888"/>
                </a:lnTo>
                <a:lnTo>
                  <a:pt x="68961" y="226313"/>
                </a:lnTo>
                <a:lnTo>
                  <a:pt x="83212" y="223895"/>
                </a:lnTo>
                <a:lnTo>
                  <a:pt x="78359" y="195452"/>
                </a:lnTo>
                <a:close/>
              </a:path>
              <a:path w="1407795" h="281305">
                <a:moveTo>
                  <a:pt x="83212" y="223895"/>
                </a:moveTo>
                <a:lnTo>
                  <a:pt x="68961" y="226313"/>
                </a:lnTo>
                <a:lnTo>
                  <a:pt x="73787" y="254888"/>
                </a:lnTo>
                <a:lnTo>
                  <a:pt x="88085" y="252461"/>
                </a:lnTo>
                <a:lnTo>
                  <a:pt x="83212" y="223895"/>
                </a:lnTo>
                <a:close/>
              </a:path>
              <a:path w="1407795" h="281305">
                <a:moveTo>
                  <a:pt x="88085" y="252461"/>
                </a:moveTo>
                <a:lnTo>
                  <a:pt x="73787" y="254888"/>
                </a:lnTo>
                <a:lnTo>
                  <a:pt x="88500" y="254888"/>
                </a:lnTo>
                <a:lnTo>
                  <a:pt x="88085" y="252461"/>
                </a:lnTo>
                <a:close/>
              </a:path>
              <a:path w="1407795" h="281305">
                <a:moveTo>
                  <a:pt x="1402715" y="0"/>
                </a:moveTo>
                <a:lnTo>
                  <a:pt x="83212" y="223895"/>
                </a:lnTo>
                <a:lnTo>
                  <a:pt x="88085" y="252461"/>
                </a:lnTo>
                <a:lnTo>
                  <a:pt x="1407541" y="28448"/>
                </a:lnTo>
                <a:lnTo>
                  <a:pt x="1402715" y="0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5599" y="179405"/>
            <a:ext cx="7918317" cy="649918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629647" y="303021"/>
            <a:ext cx="2279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9875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КРИТЕРИИ </a:t>
            </a:r>
            <a:r>
              <a:rPr sz="2400" spc="-20" dirty="0"/>
              <a:t>ОЦЕНИВАНИЯ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9605518" y="1147953"/>
            <a:ext cx="2348230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445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Грамотность</a:t>
            </a:r>
            <a:r>
              <a:rPr sz="1600" b="1" i="1" spc="24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речи 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оценивается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600" b="1" i="1" spc="-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целом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заданиям</a:t>
            </a:r>
            <a:r>
              <a:rPr sz="16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1–4.</a:t>
            </a:r>
            <a:endParaRPr sz="1600">
              <a:latin typeface="Trebuchet MS"/>
              <a:cs typeface="Trebuchet MS"/>
            </a:endParaRPr>
          </a:p>
          <a:p>
            <a:pPr marL="66040" marR="60960" algn="ctr">
              <a:lnSpc>
                <a:spcPct val="100000"/>
              </a:lnSpc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При</a:t>
            </a:r>
            <a:r>
              <a:rPr sz="1600" b="1" i="1" spc="-8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этом</a:t>
            </a:r>
            <a:r>
              <a:rPr sz="1600" b="1" i="1" spc="-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600" b="1" i="1" spc="-9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качестве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единых</a:t>
            </a:r>
            <a:r>
              <a:rPr sz="16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критериев представлены следующие:</a:t>
            </a:r>
            <a:endParaRPr sz="1600">
              <a:latin typeface="Trebuchet MS"/>
              <a:cs typeface="Trebuchet MS"/>
            </a:endParaRPr>
          </a:p>
          <a:p>
            <a:pPr marL="12700" marR="5080" indent="-1270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орфоэпических</a:t>
            </a:r>
            <a:r>
              <a:rPr sz="1600" b="1" i="1" spc="1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норм»,</a:t>
            </a:r>
            <a:endParaRPr sz="1600">
              <a:latin typeface="Trebuchet MS"/>
              <a:cs typeface="Trebuchet MS"/>
            </a:endParaRPr>
          </a:p>
          <a:p>
            <a:pPr marL="266700" marR="261620" indent="1905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</a:t>
            </a:r>
            <a:r>
              <a:rPr sz="1600" b="1" i="1" spc="35" dirty="0">
                <a:solidFill>
                  <a:srgbClr val="385622"/>
                </a:solidFill>
                <a:latin typeface="Trebuchet MS"/>
                <a:cs typeface="Trebuchet MS"/>
              </a:rPr>
              <a:t>грамматических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норм»,</a:t>
            </a:r>
            <a:endParaRPr sz="1600">
              <a:latin typeface="Trebuchet MS"/>
              <a:cs typeface="Trebuchet MS"/>
            </a:endParaRPr>
          </a:p>
          <a:p>
            <a:pPr marL="26034" marR="19685" algn="ctr">
              <a:lnSpc>
                <a:spcPct val="100000"/>
              </a:lnSpc>
              <a:spcBef>
                <a:spcPts val="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</a:t>
            </a:r>
            <a:r>
              <a:rPr sz="1600" b="1" i="1" spc="229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речевых норм»,</a:t>
            </a:r>
            <a:endParaRPr sz="1600">
              <a:latin typeface="Trebuchet MS"/>
              <a:cs typeface="Trebuchet MS"/>
            </a:endParaRPr>
          </a:p>
          <a:p>
            <a:pPr marL="205740" marR="200025" algn="ctr">
              <a:lnSpc>
                <a:spcPct val="100000"/>
              </a:lnSpc>
            </a:pP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«Богатство</a:t>
            </a:r>
            <a:r>
              <a:rPr sz="1600" b="1" i="1" spc="1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речи»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(ранее</a:t>
            </a:r>
            <a:r>
              <a:rPr sz="1600" b="1" i="1" spc="7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критерий</a:t>
            </a:r>
            <a:endParaRPr sz="1600">
              <a:latin typeface="Trebuchet MS"/>
              <a:cs typeface="Trebuchet MS"/>
            </a:endParaRPr>
          </a:p>
          <a:p>
            <a:pPr marL="410209" marR="403225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«Речевое оформление»),</a:t>
            </a:r>
            <a:endParaRPr sz="1600">
              <a:latin typeface="Trebuchet MS"/>
              <a:cs typeface="Trebuchet MS"/>
            </a:endParaRPr>
          </a:p>
          <a:p>
            <a:pPr marL="231775" marR="226695" indent="1270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фактологической точности»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41190" y="312165"/>
            <a:ext cx="581088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Times New Roman"/>
                <a:cs typeface="Times New Roman"/>
              </a:rPr>
              <a:t>К</a:t>
            </a:r>
            <a:r>
              <a:rPr sz="3200" b="0" spc="-25" dirty="0">
                <a:latin typeface="Times New Roman"/>
                <a:cs typeface="Times New Roman"/>
              </a:rPr>
              <a:t> </a:t>
            </a:r>
            <a:r>
              <a:rPr sz="3200" b="0" spc="-10" dirty="0">
                <a:latin typeface="Times New Roman"/>
                <a:cs typeface="Times New Roman"/>
              </a:rPr>
              <a:t>ТИПИЧНЫМ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spc="-10" dirty="0"/>
              <a:t>ФАКТИЧЕСКИМ</a:t>
            </a:r>
            <a:r>
              <a:rPr sz="3200" spc="-125" dirty="0"/>
              <a:t> </a:t>
            </a:r>
            <a:r>
              <a:rPr sz="3200" spc="-10" dirty="0"/>
              <a:t>ОШИБКАМ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913889" y="1287907"/>
            <a:ext cx="9865360" cy="38341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3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r>
              <a:rPr sz="3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2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МОЖНО</a:t>
            </a:r>
            <a:r>
              <a:rPr sz="32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ОТНЕСТИ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Times New Roman"/>
              <a:cs typeface="Times New Roman"/>
            </a:endParaRPr>
          </a:p>
          <a:p>
            <a:pPr marL="768985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30" dirty="0">
                <a:solidFill>
                  <a:srgbClr val="385622"/>
                </a:solidFill>
                <a:latin typeface="Times New Roman"/>
                <a:cs typeface="Times New Roman"/>
              </a:rPr>
              <a:t>НАЗЫВАНИИ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ФАКТОВ</a:t>
            </a:r>
            <a:r>
              <a:rPr sz="2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ЖИЗНИ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ГЕРОЯ</a:t>
            </a:r>
            <a:endParaRPr sz="2200">
              <a:latin typeface="Times New Roman"/>
              <a:cs typeface="Times New Roman"/>
            </a:endParaRPr>
          </a:p>
          <a:p>
            <a:pPr marL="768985" marR="368300">
              <a:lnSpc>
                <a:spcPct val="250000"/>
              </a:lnSpc>
            </a:pP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ИСКАЖЕНИЕ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385622"/>
                </a:solidFill>
                <a:latin typeface="Times New Roman"/>
                <a:cs typeface="Times New Roman"/>
              </a:rPr>
              <a:t>ГЕОГРАФИЧЕСКИХ</a:t>
            </a:r>
            <a:r>
              <a:rPr sz="22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НАЗВАНИЙ,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ИМЕН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ФАМИЛИЙ НЕТОЧНОСТЬ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УКАЗАНИИ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АВТОРА</a:t>
            </a:r>
            <a:r>
              <a:rPr sz="2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ЦИТАТЫ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30"/>
              </a:spcBef>
            </a:pPr>
            <a:endParaRPr sz="2200">
              <a:latin typeface="Times New Roman"/>
              <a:cs typeface="Times New Roman"/>
            </a:endParaRPr>
          </a:p>
          <a:p>
            <a:pPr marL="768985">
              <a:lnSpc>
                <a:spcPct val="100000"/>
              </a:lnSpc>
              <a:spcBef>
                <a:spcPts val="5"/>
              </a:spcBef>
            </a:pPr>
            <a:r>
              <a:rPr sz="2200" spc="-35" dirty="0">
                <a:solidFill>
                  <a:srgbClr val="385622"/>
                </a:solidFill>
                <a:latin typeface="Times New Roman"/>
                <a:cs typeface="Times New Roman"/>
              </a:rPr>
              <a:t>НЕПРАВИЛЬНОЕ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35" dirty="0">
                <a:solidFill>
                  <a:srgbClr val="385622"/>
                </a:solidFill>
                <a:latin typeface="Times New Roman"/>
                <a:cs typeface="Times New Roman"/>
              </a:rPr>
              <a:t>ТОЛКОВАНИЕ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385622"/>
                </a:solidFill>
                <a:latin typeface="Times New Roman"/>
                <a:cs typeface="Times New Roman"/>
              </a:rPr>
              <a:t>ИСХОДНОГО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16836" y="3893819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21408" y="3098291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06168" y="2339339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35124" y="476707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9517" y="312165"/>
            <a:ext cx="667194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Times New Roman"/>
                <a:cs typeface="Times New Roman"/>
              </a:rPr>
              <a:t>К</a:t>
            </a:r>
            <a:r>
              <a:rPr sz="3200" b="0" spc="-25" dirty="0">
                <a:latin typeface="Times New Roman"/>
                <a:cs typeface="Times New Roman"/>
              </a:rPr>
              <a:t> </a:t>
            </a:r>
            <a:r>
              <a:rPr sz="3200" b="0" spc="-10" dirty="0">
                <a:latin typeface="Times New Roman"/>
                <a:cs typeface="Times New Roman"/>
              </a:rPr>
              <a:t>ТИПИЧНЫМ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spc="-45" dirty="0"/>
              <a:t>ГРАММАТИЧЕСКИМ</a:t>
            </a:r>
            <a:r>
              <a:rPr sz="3200" spc="-125" dirty="0"/>
              <a:t> </a:t>
            </a:r>
            <a:r>
              <a:rPr sz="3200" spc="-10" dirty="0"/>
              <a:t>ОШИБКАМ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913889" y="1287907"/>
            <a:ext cx="9865360" cy="4730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3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r>
              <a:rPr sz="3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2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МОЖНО</a:t>
            </a:r>
            <a:r>
              <a:rPr sz="32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ОТНЕСТИ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3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НАРУШЕНИЯ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2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ПОСТРОЕНИИ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СЛОЖНОГО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ПРЕДЛОЖЕНИЯ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НАРУШЕНИЯ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2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ПОСТРОЕНИИ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ПРЕДЛОЖЕНИЯ</a:t>
            </a:r>
            <a:r>
              <a:rPr sz="22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ПРИЧАСТНЫМ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ДЕЕПРИЧАСТНЫМ</a:t>
            </a:r>
            <a:r>
              <a:rPr sz="22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ОБОРОТАМИ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НАРУШЕНИЕ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ПОРЯДКА</a:t>
            </a:r>
            <a:r>
              <a:rPr sz="22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СЛОВ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ОБРАЗОВАНИЕ</a:t>
            </a:r>
            <a:r>
              <a:rPr sz="2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ГРАММАТИЧЕСКОЙ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ФОРМЫ</a:t>
            </a:r>
            <a:r>
              <a:rPr sz="2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СЛОВА,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т.ч.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2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</a:pP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предложной</a:t>
            </a:r>
            <a:r>
              <a:rPr sz="2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беспредложной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формы</a:t>
            </a:r>
            <a:r>
              <a:rPr sz="22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существительного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16836" y="430225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21408" y="2994659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06168" y="2339339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16836" y="499567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9266" y="312165"/>
            <a:ext cx="459422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Times New Roman"/>
                <a:cs typeface="Times New Roman"/>
              </a:rPr>
              <a:t>К</a:t>
            </a:r>
            <a:r>
              <a:rPr sz="3200" b="0" spc="-25" dirty="0">
                <a:latin typeface="Times New Roman"/>
                <a:cs typeface="Times New Roman"/>
              </a:rPr>
              <a:t> </a:t>
            </a:r>
            <a:r>
              <a:rPr sz="3200" b="0" spc="-10" dirty="0">
                <a:latin typeface="Times New Roman"/>
                <a:cs typeface="Times New Roman"/>
              </a:rPr>
              <a:t>ТИПИЧНЫМ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dirty="0"/>
              <a:t>РЕЧЕВЫМ</a:t>
            </a:r>
            <a:r>
              <a:rPr sz="3200" spc="-30" dirty="0"/>
              <a:t> </a:t>
            </a:r>
            <a:r>
              <a:rPr sz="3200" spc="-10" dirty="0"/>
              <a:t>ОШИБКАМ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1913889" y="1287907"/>
            <a:ext cx="9862185" cy="4225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r>
              <a:rPr sz="3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3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2</a:t>
            </a:r>
            <a:r>
              <a:rPr sz="3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385622"/>
                </a:solidFill>
                <a:latin typeface="Times New Roman"/>
                <a:cs typeface="Times New Roman"/>
              </a:rPr>
              <a:t>МОЖНО</a:t>
            </a:r>
            <a:r>
              <a:rPr sz="32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32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ОТНЕСТИ</a:t>
            </a:r>
            <a:endParaRPr sz="3200">
              <a:latin typeface="Times New Roman"/>
              <a:cs typeface="Times New Roman"/>
            </a:endParaRPr>
          </a:p>
          <a:p>
            <a:pPr marL="832485" marR="1165860">
              <a:lnSpc>
                <a:spcPct val="200000"/>
              </a:lnSpc>
              <a:spcBef>
                <a:spcPts val="2815"/>
              </a:spcBef>
            </a:pPr>
            <a:r>
              <a:rPr sz="2200" spc="-35" dirty="0">
                <a:solidFill>
                  <a:srgbClr val="385622"/>
                </a:solidFill>
                <a:latin typeface="Times New Roman"/>
                <a:cs typeface="Times New Roman"/>
              </a:rPr>
              <a:t>НЕПРАВИЛЬНЫЙ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ВЫБОР</a:t>
            </a:r>
            <a:r>
              <a:rPr sz="22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ЛЕКСИЧЕСКОЙ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ЕДИНИЦЫ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ИЗ-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ЗА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НЕЗНАНИЯ</a:t>
            </a:r>
            <a:r>
              <a:rPr sz="22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ЛЕКСИЧЕСКОГО</a:t>
            </a:r>
            <a:r>
              <a:rPr sz="22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45" dirty="0">
                <a:solidFill>
                  <a:srgbClr val="385622"/>
                </a:solidFill>
                <a:latin typeface="Times New Roman"/>
                <a:cs typeface="Times New Roman"/>
              </a:rPr>
              <a:t>ЗНАЧЕНИЯ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385622"/>
                </a:solidFill>
                <a:latin typeface="Times New Roman"/>
                <a:cs typeface="Times New Roman"/>
              </a:rPr>
              <a:t>(в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т.ч.</a:t>
            </a:r>
            <a:r>
              <a:rPr sz="22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ПАРОНИМЫ) НАРУШЕНИЕ</a:t>
            </a:r>
            <a:r>
              <a:rPr sz="22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ЛЕКСИЧЕСКОЙ</a:t>
            </a:r>
            <a:r>
              <a:rPr sz="22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СОЧЕТАЕМОСТИ</a:t>
            </a:r>
            <a:endParaRPr sz="2200">
              <a:latin typeface="Times New Roman"/>
              <a:cs typeface="Times New Roman"/>
            </a:endParaRPr>
          </a:p>
          <a:p>
            <a:pPr marL="832485" marR="4070985">
              <a:lnSpc>
                <a:spcPts val="5280"/>
              </a:lnSpc>
              <a:spcBef>
                <a:spcPts val="415"/>
              </a:spcBef>
            </a:pPr>
            <a:r>
              <a:rPr sz="2200" spc="-20" dirty="0">
                <a:solidFill>
                  <a:srgbClr val="385622"/>
                </a:solidFill>
                <a:latin typeface="Times New Roman"/>
                <a:cs typeface="Times New Roman"/>
              </a:rPr>
              <a:t>ЛЕКСИЧЕСКУЮ</a:t>
            </a:r>
            <a:r>
              <a:rPr sz="22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НЕДОСТАТОЧНОСТЬ </a:t>
            </a:r>
            <a:r>
              <a:rPr sz="22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ТАВТОЛОГИЮ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80260" y="3808475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0260" y="4504944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93392" y="2467355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71116" y="5149595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1447800"/>
            <a:ext cx="92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381000"/>
            <a:ext cx="1028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600" b="0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Порядок</a:t>
            </a:r>
            <a:r>
              <a:rPr kumimoji="0" lang="ru-RU" sz="3600" b="0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проведения итогового собеседования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066800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Как проходит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7400" y="1600200"/>
            <a:ext cx="9829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Во время проведения итогового собеседования участникам </a:t>
            </a:r>
            <a:r>
              <a:rPr lang="ru-RU" b="1" dirty="0">
                <a:solidFill>
                  <a:srgbClr val="C00000"/>
                </a:solidFill>
              </a:rPr>
              <a:t>запрещено</a:t>
            </a:r>
            <a:r>
              <a:rPr lang="ru-RU" dirty="0"/>
              <a:t> иметь при себе: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средства связи, фото-, аудио- и видеоаппаратуру;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справочные материалы;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 письменные заметки и иные средства хранения и передачи информации.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Участники итогового собеседования ожидают своей очереди в аудитории ожидания.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Итоговое собеседование проводят в аудитории проведения, которую оснащают средствами аудиозаписи ответов участников.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Организатор приглашает участников по списку. Участники перемещаются от аудитории ожидания к аудитории проведения и обратно, а также по школе во время проведения итогового собеседования только в сопровождении организатора.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</a:t>
            </a:r>
          </a:p>
          <a:p>
            <a:pPr marL="78105"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60" dirty="0"/>
              <a:t> </a:t>
            </a:r>
            <a:r>
              <a:rPr dirty="0"/>
              <a:t>016</a:t>
            </a:r>
            <a:r>
              <a:rPr spc="-55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dirty="0"/>
              <a:t>Ю.А.</a:t>
            </a:r>
            <a:r>
              <a:rPr spc="-45" dirty="0"/>
              <a:t> </a:t>
            </a:r>
            <a:r>
              <a:rPr spc="-10" dirty="0"/>
              <a:t>Сенкевиче)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469517"/>
            <a:ext cx="9103360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265" algn="l"/>
                <a:tab pos="1409700" algn="l"/>
                <a:tab pos="3825875" algn="l"/>
                <a:tab pos="5337810" algn="l"/>
                <a:tab pos="6428740" algn="l"/>
                <a:tab pos="7077075" algn="l"/>
                <a:tab pos="8922385" algn="l"/>
              </a:tabLst>
            </a:pP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целый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проработал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endParaRPr sz="22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Антарктиде.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 startAt="2"/>
              <a:tabLst>
                <a:tab pos="469900" algn="l"/>
                <a:tab pos="2186940" algn="l"/>
                <a:tab pos="3560445" algn="l"/>
                <a:tab pos="4769485" algn="l"/>
                <a:tab pos="5872480" algn="l"/>
                <a:tab pos="8451850" algn="l"/>
              </a:tabLst>
            </a:pP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Родители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хотели,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чтобы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стал 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медиком.</a:t>
            </a:r>
            <a:endParaRPr sz="2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AutoNum type="arabicPeriod" startAt="2"/>
              <a:tabLst>
                <a:tab pos="469265" algn="l"/>
                <a:tab pos="876300" algn="l"/>
                <a:tab pos="2092325" algn="l"/>
                <a:tab pos="2626360" algn="l"/>
                <a:tab pos="3842385" algn="l"/>
                <a:tab pos="5302885" algn="l"/>
                <a:tab pos="5982335" algn="l"/>
                <a:tab pos="8053705" algn="l"/>
              </a:tabLst>
            </a:pPr>
            <a:r>
              <a:rPr sz="22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только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со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второй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попытки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это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путешествие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удачно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9894" y="3146298"/>
            <a:ext cx="2411095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5"/>
              </a:spcBef>
            </a:pP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закончилось.</a:t>
            </a:r>
            <a:endParaRPr sz="2200">
              <a:latin typeface="Microsoft Sans Serif"/>
              <a:cs typeface="Microsoft Sans Serif"/>
            </a:endParaRPr>
          </a:p>
          <a:p>
            <a:pPr marL="469900" marR="106680" indent="-457200">
              <a:lnSpc>
                <a:spcPct val="100000"/>
              </a:lnSpc>
              <a:buAutoNum type="arabicPeriod" startAt="4"/>
              <a:tabLst>
                <a:tab pos="469900" algn="l"/>
                <a:tab pos="2120265" algn="l"/>
              </a:tabLst>
            </a:pP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Передача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и </a:t>
            </a:r>
            <a:r>
              <a:rPr sz="22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Гиннесса.</a:t>
            </a:r>
            <a:endParaRPr sz="22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AutoNum type="arabicPeriod" startAt="4"/>
              <a:tabLst>
                <a:tab pos="469265" algn="l"/>
                <a:tab pos="1952625" algn="l"/>
              </a:tabLst>
            </a:pP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Вместе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20844" y="3481832"/>
            <a:ext cx="6582409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89305" algn="l"/>
                <a:tab pos="2397760" algn="l"/>
                <a:tab pos="3686810" algn="l"/>
                <a:tab pos="4092575" algn="l"/>
                <a:tab pos="5168900" algn="l"/>
              </a:tabLst>
            </a:pP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сам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попали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Книгу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рекордов</a:t>
            </a:r>
            <a:endParaRPr sz="2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2200">
              <a:latin typeface="Microsoft Sans Serif"/>
              <a:cs typeface="Microsoft Sans Serif"/>
            </a:endParaRPr>
          </a:p>
          <a:p>
            <a:pPr marL="15240">
              <a:lnSpc>
                <a:spcPct val="100000"/>
              </a:lnSpc>
              <a:tabLst>
                <a:tab pos="1295400" algn="l"/>
                <a:tab pos="3533140" algn="l"/>
                <a:tab pos="4315460" algn="l"/>
                <a:tab pos="6401435" algn="l"/>
              </a:tabLst>
            </a:pP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Турой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Хейердалом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он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участвовал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9894" y="4487672"/>
            <a:ext cx="9103995" cy="2037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algn="just">
              <a:lnSpc>
                <a:spcPct val="100000"/>
              </a:lnSpc>
              <a:spcBef>
                <a:spcPts val="95"/>
              </a:spcBef>
            </a:pP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кругосветном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путешествии.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200" algn="just">
              <a:lnSpc>
                <a:spcPct val="100000"/>
              </a:lnSpc>
              <a:buAutoNum type="arabicPeriod" startAt="6"/>
              <a:tabLst>
                <a:tab pos="469900" algn="l"/>
              </a:tabLst>
            </a:pP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Съёмочная</a:t>
            </a:r>
            <a:r>
              <a:rPr sz="2200" spc="26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группа</a:t>
            </a:r>
            <a:r>
              <a:rPr sz="2200" spc="27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передачи</a:t>
            </a:r>
            <a:r>
              <a:rPr sz="2200" spc="27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«Клуб</a:t>
            </a:r>
            <a:r>
              <a:rPr sz="2200" spc="27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путешественников»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побывала</a:t>
            </a:r>
            <a:r>
              <a:rPr sz="22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5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Эвересте,</a:t>
            </a:r>
            <a:r>
              <a:rPr sz="22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Африке,</a:t>
            </a:r>
            <a:r>
              <a:rPr sz="22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Северном</a:t>
            </a:r>
            <a:r>
              <a:rPr sz="22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полюсе</a:t>
            </a:r>
            <a:r>
              <a:rPr sz="2200" spc="5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и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многих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других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странах.</a:t>
            </a:r>
            <a:endParaRPr sz="2200">
              <a:latin typeface="Microsoft Sans Serif"/>
              <a:cs typeface="Microsoft Sans Serif"/>
            </a:endParaRPr>
          </a:p>
          <a:p>
            <a:pPr marL="469900" indent="-457200" algn="just">
              <a:lnSpc>
                <a:spcPct val="100000"/>
              </a:lnSpc>
              <a:buAutoNum type="arabicPeriod" startAt="6"/>
              <a:tabLst>
                <a:tab pos="469900" algn="l"/>
              </a:tabLst>
            </a:pP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Полёту</a:t>
            </a:r>
            <a:r>
              <a:rPr sz="22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космос</a:t>
            </a:r>
            <a:r>
              <a:rPr sz="22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2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предпочёл</a:t>
            </a:r>
            <a:r>
              <a:rPr sz="22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работу</a:t>
            </a:r>
            <a:r>
              <a:rPr sz="22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полярной</a:t>
            </a:r>
            <a:endParaRPr sz="2200">
              <a:latin typeface="Microsoft Sans Serif"/>
              <a:cs typeface="Microsoft Sans Serif"/>
            </a:endParaRPr>
          </a:p>
          <a:p>
            <a:pPr marL="469900" algn="just">
              <a:lnSpc>
                <a:spcPct val="100000"/>
              </a:lnSpc>
            </a:pP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станции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Арктике.</a:t>
            </a:r>
            <a:endParaRPr sz="2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</a:t>
            </a:r>
          </a:p>
          <a:p>
            <a:pPr marL="75565"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100" dirty="0"/>
              <a:t> </a:t>
            </a:r>
            <a:r>
              <a:rPr spc="-20" dirty="0"/>
              <a:t>016)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34865" y="2463673"/>
            <a:ext cx="7024370" cy="13970"/>
          </a:xfrm>
          <a:custGeom>
            <a:avLst/>
            <a:gdLst/>
            <a:ahLst/>
            <a:cxnLst/>
            <a:rect l="l" t="t" r="r" b="b"/>
            <a:pathLst>
              <a:path w="7024370" h="13969">
                <a:moveTo>
                  <a:pt x="7024115" y="0"/>
                </a:moveTo>
                <a:lnTo>
                  <a:pt x="0" y="0"/>
                </a:lnTo>
                <a:lnTo>
                  <a:pt x="0" y="13715"/>
                </a:lnTo>
                <a:lnTo>
                  <a:pt x="7024115" y="13715"/>
                </a:lnTo>
                <a:lnTo>
                  <a:pt x="7024115" y="0"/>
                </a:lnTo>
                <a:close/>
              </a:path>
            </a:pathLst>
          </a:custGeom>
          <a:solidFill>
            <a:srgbClr val="3856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417191" y="1471422"/>
            <a:ext cx="9256395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900" algn="l"/>
                <a:tab pos="1435735" algn="l"/>
                <a:tab pos="3876040" algn="l"/>
                <a:tab pos="5412740" algn="l"/>
                <a:tab pos="6531609" algn="l"/>
                <a:tab pos="7202170" algn="l"/>
                <a:tab pos="9073515" algn="l"/>
              </a:tabLst>
            </a:pP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целый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проработал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endParaRPr sz="22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2200" u="sng" spc="1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Антарктиде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.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30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ИСК.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834">
              <a:lnSpc>
                <a:spcPct val="100000"/>
              </a:lnSpc>
              <a:buAutoNum type="arabicPeriod" startAt="2"/>
              <a:tabLst>
                <a:tab pos="469900" algn="l"/>
                <a:tab pos="2218055" algn="l"/>
                <a:tab pos="3622040" algn="l"/>
                <a:tab pos="4860925" algn="l"/>
                <a:tab pos="5996305" algn="l"/>
                <a:tab pos="8602980" algn="l"/>
              </a:tabLst>
            </a:pP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Родители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хотели,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чтобы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стал </a:t>
            </a:r>
            <a:r>
              <a:rPr sz="22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медиком</a:t>
            </a: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.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Ф</a:t>
            </a:r>
            <a:endParaRPr sz="22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buAutoNum type="arabicPeriod" startAt="2"/>
              <a:tabLst>
                <a:tab pos="469900" algn="l"/>
                <a:tab pos="897890" algn="l"/>
                <a:tab pos="2135505" algn="l"/>
                <a:tab pos="2690495" algn="l"/>
                <a:tab pos="3928110" algn="l"/>
                <a:tab pos="5411470" algn="l"/>
                <a:tab pos="6113780" algn="l"/>
                <a:tab pos="8206740" algn="l"/>
              </a:tabLst>
            </a:pPr>
            <a:r>
              <a:rPr sz="22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только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u="sng" spc="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со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второй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попытки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это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10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путешествие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удачно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17191" y="3147771"/>
            <a:ext cx="606933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95"/>
              </a:spcBef>
            </a:pPr>
            <a:r>
              <a:rPr sz="22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закончилось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29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35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834">
              <a:lnSpc>
                <a:spcPct val="100000"/>
              </a:lnSpc>
              <a:spcBef>
                <a:spcPts val="5"/>
              </a:spcBef>
              <a:tabLst>
                <a:tab pos="469900" algn="l"/>
                <a:tab pos="2141855" algn="l"/>
                <a:tab pos="2576195" algn="l"/>
                <a:tab pos="3376295" algn="l"/>
                <a:tab pos="5004435" algn="l"/>
              </a:tabLst>
            </a:pPr>
            <a:r>
              <a:rPr sz="22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4.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u="sng" spc="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Передача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и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сам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u="sng" spc="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Сенкевич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попали 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Гиннесса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21343" y="3483609"/>
            <a:ext cx="295084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8784" algn="l"/>
                <a:tab pos="1536700" algn="l"/>
              </a:tabLst>
            </a:pP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Книгу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рекордов</a:t>
            </a:r>
            <a:endParaRPr sz="22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17191" y="4154170"/>
            <a:ext cx="9257030" cy="2372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6350" indent="-457834" algn="just">
              <a:lnSpc>
                <a:spcPct val="100000"/>
              </a:lnSpc>
              <a:spcBef>
                <a:spcPts val="95"/>
              </a:spcBef>
              <a:buAutoNum type="arabicPeriod" startAt="5"/>
              <a:tabLst>
                <a:tab pos="469900" algn="l"/>
              </a:tabLst>
            </a:pP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Вместе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2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Турой</a:t>
            </a:r>
            <a:r>
              <a:rPr sz="22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Хейердалом</a:t>
            </a:r>
            <a:r>
              <a:rPr sz="22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он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участвовал</a:t>
            </a:r>
            <a:r>
              <a:rPr sz="22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кругосветном </a:t>
            </a: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путешествии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834" algn="just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469900" algn="l"/>
              </a:tabLst>
            </a:pP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Съёмочная</a:t>
            </a:r>
            <a:r>
              <a:rPr sz="2200" spc="40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группа</a:t>
            </a:r>
            <a:r>
              <a:rPr sz="2200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передачи</a:t>
            </a:r>
            <a:r>
              <a:rPr sz="2200" spc="409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«Клуб</a:t>
            </a:r>
            <a:r>
              <a:rPr sz="2200" spc="42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путешественников»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побывала</a:t>
            </a:r>
            <a:r>
              <a:rPr sz="22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Эвересте,</a:t>
            </a:r>
            <a:r>
              <a:rPr sz="22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Африке,</a:t>
            </a:r>
            <a:r>
              <a:rPr sz="22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Северном</a:t>
            </a:r>
            <a:r>
              <a:rPr sz="22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полюсе</a:t>
            </a:r>
            <a:r>
              <a:rPr sz="22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2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во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5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многих</a:t>
            </a:r>
            <a:r>
              <a:rPr sz="2200" u="sng" spc="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других</a:t>
            </a:r>
            <a:r>
              <a:rPr sz="2200" u="sng" spc="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странах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5" dirty="0">
                <a:solidFill>
                  <a:srgbClr val="FF0000"/>
                </a:solidFill>
                <a:latin typeface="Microsoft Sans Serif"/>
                <a:cs typeface="Microsoft Sans Serif"/>
              </a:rPr>
              <a:t>Л</a:t>
            </a:r>
            <a:r>
              <a:rPr sz="2200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270" dirty="0">
                <a:solidFill>
                  <a:srgbClr val="FF0000"/>
                </a:solidFill>
                <a:latin typeface="Microsoft Sans Serif"/>
                <a:cs typeface="Microsoft Sans Serif"/>
              </a:rPr>
              <a:t>//Р</a:t>
            </a:r>
            <a:endParaRPr sz="2200">
              <a:latin typeface="Microsoft Sans Serif"/>
              <a:cs typeface="Microsoft Sans Serif"/>
            </a:endParaRPr>
          </a:p>
          <a:p>
            <a:pPr marL="469900" indent="-457200" algn="just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Полёту</a:t>
            </a:r>
            <a:r>
              <a:rPr sz="2200" spc="3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3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космос</a:t>
            </a:r>
            <a:r>
              <a:rPr sz="2200" spc="3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2200" spc="3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предпочёл</a:t>
            </a:r>
            <a:r>
              <a:rPr sz="2200" spc="3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работу</a:t>
            </a:r>
            <a:r>
              <a:rPr sz="2200" spc="3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2200" spc="3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полярной</a:t>
            </a:r>
            <a:endParaRPr sz="2200">
              <a:latin typeface="Microsoft Sans Serif"/>
              <a:cs typeface="Microsoft Sans Serif"/>
            </a:endParaRPr>
          </a:p>
          <a:p>
            <a:pPr marL="469900" algn="just">
              <a:lnSpc>
                <a:spcPct val="100000"/>
              </a:lnSpc>
            </a:pP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станции</a:t>
            </a: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200" u="sng" spc="8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Арктике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29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5" dirty="0">
                <a:solidFill>
                  <a:srgbClr val="FF0000"/>
                </a:solidFill>
                <a:latin typeface="Microsoft Sans Serif"/>
                <a:cs typeface="Microsoft Sans Serif"/>
              </a:rPr>
              <a:t>Ф</a:t>
            </a:r>
            <a:endParaRPr sz="2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4451" y="417067"/>
            <a:ext cx="694435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ИСПРАВЬТЕ</a:t>
            </a:r>
            <a:r>
              <a:rPr spc="-105" dirty="0"/>
              <a:t> </a:t>
            </a:r>
            <a:r>
              <a:rPr spc="-10" dirty="0"/>
              <a:t>ДОПУЩЕННУЮ</a:t>
            </a:r>
            <a:r>
              <a:rPr spc="-130" dirty="0"/>
              <a:t> </a:t>
            </a:r>
            <a:r>
              <a:rPr spc="-10" dirty="0"/>
              <a:t>ОШИБКУ</a:t>
            </a:r>
          </a:p>
          <a:p>
            <a:pPr marL="635"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125" dirty="0"/>
              <a:t> </a:t>
            </a:r>
            <a:r>
              <a:rPr spc="-20" dirty="0"/>
              <a:t>016)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702053"/>
            <a:ext cx="905192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6985" indent="-340995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5600" algn="l"/>
              </a:tabLst>
            </a:pP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18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18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18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целый</a:t>
            </a:r>
            <a:r>
              <a:rPr sz="1800" spc="2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</a:t>
            </a:r>
            <a:r>
              <a:rPr sz="18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проработал</a:t>
            </a:r>
            <a:r>
              <a:rPr sz="18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1800" u="sng" spc="2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Антарктиде</a:t>
            </a:r>
            <a:r>
              <a:rPr sz="18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.</a:t>
            </a:r>
            <a:r>
              <a:rPr sz="18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55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	</a:t>
            </a:r>
            <a:r>
              <a:rPr sz="18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ИСК.</a:t>
            </a:r>
            <a:r>
              <a:rPr sz="180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АНТАРКТИКЕ.</a:t>
            </a:r>
            <a:endParaRPr sz="1800">
              <a:latin typeface="Microsoft Sans Serif"/>
              <a:cs typeface="Microsoft Sans Serif"/>
            </a:endParaRPr>
          </a:p>
          <a:p>
            <a:pPr marL="353695" marR="5080" indent="-340995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Родители</a:t>
            </a:r>
            <a:r>
              <a:rPr sz="18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хотели,</a:t>
            </a:r>
            <a:r>
              <a:rPr sz="1800" u="sng" spc="25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чтобы</a:t>
            </a:r>
            <a:r>
              <a:rPr sz="1800" u="sng" spc="2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Юрий</a:t>
            </a:r>
            <a:r>
              <a:rPr sz="1800" u="sng" spc="25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Александрович</a:t>
            </a:r>
            <a:r>
              <a:rPr sz="1800" u="sng" spc="2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стал</a:t>
            </a:r>
            <a:r>
              <a:rPr sz="1800" u="sng" spc="2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0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медиком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.</a:t>
            </a:r>
            <a:r>
              <a:rPr sz="18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0000"/>
                </a:solidFill>
                <a:latin typeface="Microsoft Sans Serif"/>
                <a:cs typeface="Microsoft Sans Serif"/>
              </a:rPr>
              <a:t>Ф</a:t>
            </a:r>
            <a:r>
              <a:rPr sz="1800" spc="25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 	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ПРИМЕРУ</a:t>
            </a:r>
            <a:r>
              <a:rPr sz="18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РОДИТЕЛЕЙ</a:t>
            </a:r>
            <a:r>
              <a:rPr sz="18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ЮРИЙ</a:t>
            </a:r>
            <a:r>
              <a:rPr sz="18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АЛЕКСАНДРОВИЧ</a:t>
            </a:r>
            <a:r>
              <a:rPr sz="18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СТАЛ</a:t>
            </a:r>
            <a:r>
              <a:rPr sz="18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МЕДИКОМ.</a:t>
            </a:r>
            <a:endParaRPr sz="1800">
              <a:latin typeface="Microsoft Sans Serif"/>
              <a:cs typeface="Microsoft Sans Serif"/>
            </a:endParaRPr>
          </a:p>
          <a:p>
            <a:pPr marL="354330" marR="5715" indent="-34163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только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1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со</a:t>
            </a:r>
            <a:r>
              <a:rPr sz="18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второй</a:t>
            </a:r>
            <a:r>
              <a:rPr sz="18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попытки</a:t>
            </a:r>
            <a:r>
              <a:rPr sz="18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это</a:t>
            </a:r>
            <a:r>
              <a:rPr sz="18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путешествие</a:t>
            </a:r>
            <a:r>
              <a:rPr sz="18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удачно</a:t>
            </a:r>
            <a:r>
              <a:rPr sz="18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закончилось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r>
              <a:rPr sz="1800" spc="11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55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	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ТОЛЬКО</a:t>
            </a:r>
            <a:r>
              <a:rPr sz="18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</a:t>
            </a:r>
            <a:r>
              <a:rPr sz="18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ВТОРОЙ</a:t>
            </a:r>
            <a:r>
              <a:rPr sz="18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ПОПЫТКИ</a:t>
            </a:r>
            <a:r>
              <a:rPr sz="18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ПУТЕШЕСТВЕННИКИ</a:t>
            </a:r>
            <a:r>
              <a:rPr sz="18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ДОБИЛИСЬ</a:t>
            </a:r>
            <a:r>
              <a:rPr sz="18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ЦЕЛИ.</a:t>
            </a:r>
            <a:endParaRPr sz="1800">
              <a:latin typeface="Microsoft Sans Serif"/>
              <a:cs typeface="Microsoft Sans Serif"/>
            </a:endParaRPr>
          </a:p>
          <a:p>
            <a:pPr marL="354330" marR="5715" indent="-341630" algn="just">
              <a:lnSpc>
                <a:spcPct val="100000"/>
              </a:lnSpc>
              <a:buAutoNum type="arabicPeriod"/>
              <a:tabLst>
                <a:tab pos="355600" algn="l"/>
              </a:tabLst>
            </a:pPr>
            <a:r>
              <a:rPr sz="1800" u="sng" spc="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Передача</a:t>
            </a:r>
            <a:r>
              <a:rPr sz="1800" u="sng" spc="48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и</a:t>
            </a:r>
            <a:r>
              <a:rPr sz="1800" u="sng" spc="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800" u="sng" spc="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сам</a:t>
            </a:r>
            <a:r>
              <a:rPr sz="1800" u="sng" spc="4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Сенкевич</a:t>
            </a:r>
            <a:r>
              <a:rPr sz="1800" spc="4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попали</a:t>
            </a:r>
            <a:r>
              <a:rPr sz="18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Книгу</a:t>
            </a:r>
            <a:r>
              <a:rPr sz="1800" spc="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рекордов</a:t>
            </a:r>
            <a:r>
              <a:rPr sz="18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Гиннесса</a:t>
            </a:r>
            <a:r>
              <a:rPr sz="18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FF0000"/>
                </a:solidFill>
                <a:latin typeface="Microsoft Sans Serif"/>
                <a:cs typeface="Microsoft Sans Serif"/>
              </a:rPr>
              <a:t>Л?</a:t>
            </a:r>
            <a:r>
              <a:rPr sz="1800" spc="48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55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	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ПЕРЕДАЧА,</a:t>
            </a:r>
            <a:r>
              <a:rPr sz="18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КОТОРУЮ</a:t>
            </a:r>
            <a:r>
              <a:rPr sz="18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ВЁЛ</a:t>
            </a:r>
            <a:r>
              <a:rPr sz="18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СЕНКЕВИЧ,</a:t>
            </a:r>
            <a:r>
              <a:rPr sz="18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ПОПАЛА</a:t>
            </a:r>
            <a:r>
              <a:rPr sz="18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КНИГУ</a:t>
            </a:r>
            <a:r>
              <a:rPr sz="18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РЕКОРДОВ 	ГИННЕССА.</a:t>
            </a: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AutoNum type="arabicPeriod"/>
              <a:tabLst>
                <a:tab pos="354965" algn="l"/>
              </a:tabLst>
            </a:pPr>
            <a:r>
              <a:rPr sz="18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Вместе</a:t>
            </a:r>
            <a:r>
              <a:rPr sz="18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18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Турой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Хейердалом</a:t>
            </a:r>
            <a:r>
              <a:rPr sz="18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он</a:t>
            </a:r>
            <a:r>
              <a:rPr sz="18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участвовал</a:t>
            </a:r>
            <a:r>
              <a:rPr sz="18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кругосветном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путешествии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1800" spc="9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95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18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ТУРОМ</a:t>
            </a:r>
            <a:r>
              <a:rPr sz="18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ХЕЙЕРДАЛОМ</a:t>
            </a:r>
            <a:endParaRPr sz="1800">
              <a:latin typeface="Microsoft Sans Serif"/>
              <a:cs typeface="Microsoft Sans Serif"/>
            </a:endParaRPr>
          </a:p>
          <a:p>
            <a:pPr marL="354330" marR="6985" indent="-341630" algn="just">
              <a:lnSpc>
                <a:spcPct val="100000"/>
              </a:lnSpc>
              <a:spcBef>
                <a:spcPts val="5"/>
              </a:spcBef>
              <a:buAutoNum type="arabicPeriod" startAt="6"/>
              <a:tabLst>
                <a:tab pos="355600" algn="l"/>
              </a:tabLst>
            </a:pP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Съёмочная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группа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передачи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«Клуб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путешественников»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побывала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18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 	</a:t>
            </a:r>
            <a:r>
              <a:rPr sz="18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Эвересте,</a:t>
            </a:r>
            <a:r>
              <a:rPr sz="18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Африке,</a:t>
            </a:r>
            <a:r>
              <a:rPr sz="18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18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Северном</a:t>
            </a:r>
            <a:r>
              <a:rPr sz="18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полюсе</a:t>
            </a:r>
            <a:r>
              <a:rPr sz="18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18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во</a:t>
            </a:r>
            <a:r>
              <a:rPr sz="1800" u="sng" spc="20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многих</a:t>
            </a:r>
            <a:r>
              <a:rPr sz="1800" u="sng" spc="2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других</a:t>
            </a:r>
            <a:r>
              <a:rPr sz="1800" u="sng" spc="2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8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странах</a:t>
            </a:r>
            <a:r>
              <a:rPr sz="1800" spc="2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55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	</a:t>
            </a:r>
            <a:r>
              <a:rPr sz="1800" spc="60" dirty="0">
                <a:solidFill>
                  <a:srgbClr val="FF0000"/>
                </a:solidFill>
                <a:latin typeface="Microsoft Sans Serif"/>
                <a:cs typeface="Microsoft Sans Serif"/>
              </a:rPr>
              <a:t>Л</a:t>
            </a:r>
            <a:r>
              <a:rPr sz="1800" spc="1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260" dirty="0">
                <a:solidFill>
                  <a:srgbClr val="FF0000"/>
                </a:solidFill>
                <a:latin typeface="Microsoft Sans Serif"/>
                <a:cs typeface="Microsoft Sans Serif"/>
              </a:rPr>
              <a:t>//Р</a:t>
            </a:r>
            <a:r>
              <a:rPr sz="1800" spc="1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18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МНОГИХ</a:t>
            </a:r>
            <a:r>
              <a:rPr sz="18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ДРУГИХ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УГОЛКАХ</a:t>
            </a:r>
            <a:r>
              <a:rPr sz="18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НАШЕЙ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385622"/>
                </a:solidFill>
                <a:latin typeface="Microsoft Sans Serif"/>
                <a:cs typeface="Microsoft Sans Serif"/>
              </a:rPr>
              <a:t>БОЛЬШОЙ</a:t>
            </a:r>
            <a:r>
              <a:rPr sz="18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ПЛАНЕТЫ.</a:t>
            </a: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AutoNum type="arabicPeriod" startAt="6"/>
              <a:tabLst>
                <a:tab pos="354965" algn="l"/>
              </a:tabLst>
            </a:pPr>
            <a:r>
              <a:rPr sz="18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Полёту</a:t>
            </a:r>
            <a:r>
              <a:rPr sz="1800" spc="4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1800" spc="4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космос</a:t>
            </a:r>
            <a:r>
              <a:rPr sz="1800" spc="4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Сенкевич</a:t>
            </a:r>
            <a:r>
              <a:rPr sz="1800" spc="4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предпочёл</a:t>
            </a:r>
            <a:r>
              <a:rPr sz="18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работу</a:t>
            </a:r>
            <a:r>
              <a:rPr sz="1800" spc="4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</a:t>
            </a:r>
            <a:r>
              <a:rPr sz="1800" spc="4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полярной</a:t>
            </a:r>
            <a:r>
              <a:rPr sz="1800" spc="4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станции</a:t>
            </a:r>
            <a:r>
              <a:rPr sz="18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u="sng" spc="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endParaRPr sz="1800">
              <a:latin typeface="Microsoft Sans Serif"/>
              <a:cs typeface="Microsoft Sans Serif"/>
            </a:endParaRPr>
          </a:p>
          <a:p>
            <a:pPr marL="355600">
              <a:lnSpc>
                <a:spcPct val="100000"/>
              </a:lnSpc>
            </a:pPr>
            <a:r>
              <a:rPr sz="18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Арктике</a:t>
            </a:r>
            <a:r>
              <a:rPr sz="18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60" dirty="0">
                <a:solidFill>
                  <a:srgbClr val="FF0000"/>
                </a:solidFill>
                <a:latin typeface="Microsoft Sans Serif"/>
                <a:cs typeface="Microsoft Sans Serif"/>
              </a:rPr>
              <a:t>Ф </a:t>
            </a:r>
            <a:r>
              <a:rPr sz="1800" spc="60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18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В</a:t>
            </a:r>
            <a:r>
              <a:rPr sz="18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АНТАРКТИКЕ.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</a:t>
            </a:r>
          </a:p>
          <a:p>
            <a:pPr marL="75565"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60" dirty="0"/>
              <a:t> </a:t>
            </a:r>
            <a:r>
              <a:rPr dirty="0"/>
              <a:t>017</a:t>
            </a:r>
            <a:r>
              <a:rPr spc="-50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dirty="0"/>
              <a:t>П.А.</a:t>
            </a:r>
            <a:r>
              <a:rPr spc="-45" dirty="0"/>
              <a:t> </a:t>
            </a:r>
            <a:r>
              <a:rPr spc="-10" dirty="0"/>
              <a:t>Столыпине)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341501"/>
            <a:ext cx="910653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635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900" algn="l"/>
                <a:tab pos="1007744" algn="l"/>
                <a:tab pos="1856105" algn="l"/>
                <a:tab pos="2402205" algn="l"/>
                <a:tab pos="3202305" algn="l"/>
                <a:tab pos="3915410" algn="l"/>
                <a:tab pos="4293235" algn="l"/>
                <a:tab pos="5589270" algn="l"/>
                <a:tab pos="7423150" algn="l"/>
              </a:tabLst>
            </a:pP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За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1907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1914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9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переехало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несколько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сотен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семей.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900" algn="l"/>
                <a:tab pos="2954020" algn="l"/>
                <a:tab pos="4613910" algn="l"/>
                <a:tab pos="6235065" algn="l"/>
                <a:tab pos="7771765" algn="l"/>
              </a:tabLst>
            </a:pP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Столыпинская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аграрная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реформа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вводила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частную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крестьянскую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земляную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собственность.</a:t>
            </a:r>
            <a:endParaRPr sz="24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  <a:tab pos="3027045" algn="l"/>
                <a:tab pos="4165600" algn="l"/>
                <a:tab pos="7272020" algn="l"/>
              </a:tabLst>
            </a:pP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выдающийся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реформист,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9894" y="3170935"/>
            <a:ext cx="548767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государственный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деятель.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tabLst>
                <a:tab pos="469265" algn="l"/>
                <a:tab pos="2383790" algn="l"/>
                <a:tab pos="3636645" algn="l"/>
              </a:tabLst>
            </a:pPr>
            <a:r>
              <a:rPr sz="24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4.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хотел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искоренить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вражду.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14461" y="3536695"/>
            <a:ext cx="32912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разнонациональную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9894" y="4268216"/>
            <a:ext cx="910653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6350" indent="-457200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9900" algn="l"/>
                <a:tab pos="1019810" algn="l"/>
                <a:tab pos="2472055" algn="l"/>
                <a:tab pos="3534410" algn="l"/>
                <a:tab pos="4822825" algn="l"/>
                <a:tab pos="6826884" algn="l"/>
                <a:tab pos="8128634" algn="l"/>
              </a:tabLst>
            </a:pP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начале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века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около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четыреста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переселились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Сибирь.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 startAt="5"/>
              <a:tabLst>
                <a:tab pos="469900" algn="l"/>
                <a:tab pos="1187450" algn="l"/>
                <a:tab pos="2481580" algn="l"/>
                <a:tab pos="3782695" algn="l"/>
                <a:tab pos="4275455" algn="l"/>
                <a:tab pos="6145530" algn="l"/>
              </a:tabLst>
            </a:pP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учёбы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академии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 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затеял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спор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великим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химиком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Менделеевым.</a:t>
            </a:r>
            <a:endParaRPr sz="2400">
              <a:latin typeface="Microsoft Sans Serif"/>
              <a:cs typeface="Microsoft Sans Serif"/>
            </a:endParaRPr>
          </a:p>
          <a:p>
            <a:pPr marL="469900" marR="7620" indent="-457200">
              <a:lnSpc>
                <a:spcPct val="100000"/>
              </a:lnSpc>
              <a:buAutoNum type="arabicPeriod" startAt="5"/>
              <a:tabLst>
                <a:tab pos="469900" algn="l"/>
                <a:tab pos="3956685" algn="l"/>
                <a:tab pos="6148705" algn="l"/>
                <a:tab pos="8898255" algn="l"/>
              </a:tabLst>
            </a:pP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отличался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прилежанием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и 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усердствием.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565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</a:t>
            </a:r>
          </a:p>
          <a:p>
            <a:pPr marL="75565"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60" dirty="0"/>
              <a:t> </a:t>
            </a:r>
            <a:r>
              <a:rPr dirty="0"/>
              <a:t>017</a:t>
            </a:r>
            <a:r>
              <a:rPr spc="-50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dirty="0"/>
              <a:t>П.А.</a:t>
            </a:r>
            <a:r>
              <a:rPr spc="-45" dirty="0"/>
              <a:t> </a:t>
            </a:r>
            <a:r>
              <a:rPr spc="-10" dirty="0"/>
              <a:t>Столыпине)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341501"/>
            <a:ext cx="919162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635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900" algn="l"/>
                <a:tab pos="1017905" algn="l"/>
                <a:tab pos="1877695" algn="l"/>
                <a:tab pos="2433955" algn="l"/>
                <a:tab pos="3244850" algn="l"/>
                <a:tab pos="3968750" algn="l"/>
                <a:tab pos="4357370" algn="l"/>
                <a:tab pos="5663565" algn="l"/>
                <a:tab pos="7508240" algn="l"/>
              </a:tabLst>
            </a:pPr>
            <a:r>
              <a:rPr sz="24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За</a:t>
            </a:r>
            <a:r>
              <a:rPr sz="24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4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1907</a:t>
            </a:r>
            <a:r>
              <a:rPr sz="24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4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по</a:t>
            </a:r>
            <a:r>
              <a:rPr sz="24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4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1914</a:t>
            </a:r>
            <a:r>
              <a:rPr sz="24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	</a:t>
            </a:r>
            <a:r>
              <a:rPr sz="2400" u="sng" spc="1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год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переехало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несколько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сотен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/>
              <a:tabLst>
                <a:tab pos="469900" algn="l"/>
                <a:tab pos="2974975" algn="l"/>
                <a:tab pos="4656455" algn="l"/>
                <a:tab pos="6299200" algn="l"/>
                <a:tab pos="7857490" algn="l"/>
              </a:tabLst>
            </a:pP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Столыпинская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аграрная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реформа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вводила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частную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крестьянскую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земляную</a:t>
            </a:r>
            <a:r>
              <a:rPr sz="24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собственность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45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9894" y="2804921"/>
            <a:ext cx="6347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9265" algn="l"/>
                <a:tab pos="3056255" algn="l"/>
                <a:tab pos="4223385" algn="l"/>
              </a:tabLst>
            </a:pPr>
            <a:r>
              <a:rPr sz="24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3.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выдающийся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46463" y="2804921"/>
            <a:ext cx="184403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реформист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,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9894" y="3170935"/>
            <a:ext cx="55441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100"/>
              </a:spcBef>
            </a:pP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государственный</a:t>
            </a:r>
            <a:r>
              <a:rPr sz="24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деятель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tabLst>
                <a:tab pos="469265" algn="l"/>
                <a:tab pos="2413000" algn="l"/>
                <a:tab pos="3694429" algn="l"/>
              </a:tabLst>
            </a:pPr>
            <a:r>
              <a:rPr sz="2400" spc="35" dirty="0">
                <a:solidFill>
                  <a:srgbClr val="385622"/>
                </a:solidFill>
                <a:latin typeface="Microsoft Sans Serif"/>
                <a:cs typeface="Microsoft Sans Serif"/>
              </a:rPr>
              <a:t>4.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хотел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искоренить </a:t>
            </a:r>
            <a:r>
              <a:rPr sz="2400" spc="200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вражду</a:t>
            </a:r>
            <a:r>
              <a:rPr sz="24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99806" y="3536695"/>
            <a:ext cx="329120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разнонациональную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99894" y="4268216"/>
            <a:ext cx="919035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9900" algn="l"/>
                <a:tab pos="1033144" algn="l"/>
                <a:tab pos="2501265" algn="l"/>
                <a:tab pos="3576954" algn="l"/>
                <a:tab pos="4878705" algn="l"/>
                <a:tab pos="6897370" algn="l"/>
                <a:tab pos="8212455" algn="l"/>
              </a:tabLst>
            </a:pPr>
            <a:r>
              <a:rPr sz="24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начале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века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около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четыреста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 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переселились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время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учёбы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400" u="sng" spc="1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4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академии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4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затеял 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спор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4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великим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химиком</a:t>
            </a:r>
            <a:r>
              <a:rPr sz="24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Менделеевым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10" dirty="0">
                <a:solidFill>
                  <a:srgbClr val="FF0000"/>
                </a:solidFill>
                <a:latin typeface="Microsoft Sans Serif"/>
                <a:cs typeface="Microsoft Sans Serif"/>
              </a:rPr>
              <a:t>Ф</a:t>
            </a:r>
            <a:endParaRPr sz="2400">
              <a:latin typeface="Microsoft Sans Serif"/>
              <a:cs typeface="Microsoft Sans Serif"/>
            </a:endParaRPr>
          </a:p>
          <a:p>
            <a:pPr marL="469900" marR="5080" indent="-457200">
              <a:lnSpc>
                <a:spcPct val="100000"/>
              </a:lnSpc>
              <a:buAutoNum type="arabicPeriod" startAt="5"/>
              <a:tabLst>
                <a:tab pos="469900" algn="l"/>
                <a:tab pos="3985895" algn="l"/>
                <a:tab pos="6206490" algn="l"/>
                <a:tab pos="8985250" algn="l"/>
              </a:tabLst>
            </a:pPr>
            <a:r>
              <a:rPr sz="24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4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отличался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прилежанием</a:t>
            </a:r>
            <a:r>
              <a:rPr sz="24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4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и </a:t>
            </a:r>
            <a:r>
              <a:rPr sz="24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усердствием</a:t>
            </a:r>
            <a:r>
              <a:rPr sz="24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4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4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3219" y="77216"/>
            <a:ext cx="694435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ИСПРАВЬТЕ</a:t>
            </a:r>
            <a:r>
              <a:rPr spc="-105" dirty="0"/>
              <a:t> </a:t>
            </a:r>
            <a:r>
              <a:rPr spc="-10" dirty="0"/>
              <a:t>ДОПУЩЕННУЮ</a:t>
            </a:r>
            <a:r>
              <a:rPr spc="-130" dirty="0"/>
              <a:t> </a:t>
            </a:r>
            <a:r>
              <a:rPr spc="-10" dirty="0"/>
              <a:t>ОШИБКУ</a:t>
            </a:r>
          </a:p>
          <a:p>
            <a:pPr algn="ctr">
              <a:lnSpc>
                <a:spcPct val="100000"/>
              </a:lnSpc>
            </a:pPr>
            <a:r>
              <a:rPr dirty="0"/>
              <a:t>(вариант</a:t>
            </a:r>
            <a:r>
              <a:rPr spc="-50" dirty="0"/>
              <a:t> </a:t>
            </a:r>
            <a:r>
              <a:rPr dirty="0"/>
              <a:t>017</a:t>
            </a:r>
            <a:r>
              <a:rPr spc="-50" dirty="0"/>
              <a:t> </a:t>
            </a:r>
            <a:r>
              <a:rPr dirty="0"/>
              <a:t>о</a:t>
            </a:r>
            <a:r>
              <a:rPr spc="-55" dirty="0"/>
              <a:t> </a:t>
            </a:r>
            <a:r>
              <a:rPr dirty="0"/>
              <a:t>П.А.</a:t>
            </a:r>
            <a:r>
              <a:rPr spc="-45" dirty="0"/>
              <a:t> </a:t>
            </a:r>
            <a:r>
              <a:rPr spc="-10" dirty="0"/>
              <a:t>Столыпине)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25142" y="1032763"/>
            <a:ext cx="9192895" cy="5725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834" algn="just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900" algn="l"/>
              </a:tabLst>
            </a:pP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За</a:t>
            </a:r>
            <a:r>
              <a:rPr sz="2200" u="sng" spc="41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1907</a:t>
            </a:r>
            <a:r>
              <a:rPr sz="2200" u="sng" spc="409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по</a:t>
            </a:r>
            <a:r>
              <a:rPr sz="2200" u="sng" spc="409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1914</a:t>
            </a:r>
            <a:r>
              <a:rPr sz="2200" u="sng" spc="409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2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год</a:t>
            </a:r>
            <a:r>
              <a:rPr sz="2200" spc="4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4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</a:t>
            </a:r>
            <a:r>
              <a:rPr sz="2200" spc="4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переехало</a:t>
            </a:r>
            <a:r>
              <a:rPr sz="2200" spc="4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несколько</a:t>
            </a:r>
            <a:r>
              <a:rPr sz="2200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сотен </a:t>
            </a:r>
            <a:r>
              <a:rPr sz="22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200" spc="5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</a:t>
            </a:r>
            <a:r>
              <a:rPr sz="2200" spc="5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5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200" spc="55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5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ЗА</a:t>
            </a:r>
            <a:r>
              <a:rPr sz="2200" spc="5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ТЫСЯЧА</a:t>
            </a:r>
            <a:r>
              <a:rPr sz="2200" spc="5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ДЕВЯТЬСОТ</a:t>
            </a:r>
            <a:r>
              <a:rPr sz="2200" spc="-2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СЕДЬМОЙ</a:t>
            </a:r>
            <a:r>
              <a:rPr sz="2200" spc="5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67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ТЫСЯЧА</a:t>
            </a:r>
            <a:r>
              <a:rPr sz="22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ДЕВЯТЬСОТ</a:t>
            </a:r>
            <a:r>
              <a:rPr sz="22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ЧЕТЫРНАДЦАТЫЙ</a:t>
            </a:r>
            <a:r>
              <a:rPr sz="22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ГОД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…</a:t>
            </a:r>
            <a:endParaRPr sz="2200">
              <a:latin typeface="Microsoft Sans Serif"/>
              <a:cs typeface="Microsoft Sans Serif"/>
            </a:endParaRPr>
          </a:p>
          <a:p>
            <a:pPr marL="469900" marR="6350" indent="-457834" algn="just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Столыпинская</a:t>
            </a:r>
            <a:r>
              <a:rPr sz="2200" spc="43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аграрная</a:t>
            </a:r>
            <a:r>
              <a:rPr sz="2200" spc="434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реформа</a:t>
            </a:r>
            <a:r>
              <a:rPr sz="2200" spc="43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вводила</a:t>
            </a:r>
            <a:r>
              <a:rPr sz="2200" spc="434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частную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крестьянскую</a:t>
            </a:r>
            <a:r>
              <a:rPr sz="2200" spc="2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земляную</a:t>
            </a:r>
            <a:r>
              <a:rPr sz="2200" u="sng" spc="2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2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собственность</a:t>
            </a:r>
            <a:r>
              <a:rPr sz="2200" spc="3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r>
              <a:rPr sz="2200" spc="2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ЗЕМЕЛЬНУЮ СОБСТВЕННОСТЬ</a:t>
            </a:r>
            <a:endParaRPr sz="2200">
              <a:latin typeface="Microsoft Sans Serif"/>
              <a:cs typeface="Microsoft Sans Serif"/>
            </a:endParaRPr>
          </a:p>
          <a:p>
            <a:pPr marL="469900" marR="7620" indent="-457834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</a:tabLst>
            </a:pP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200" spc="3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3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выдающийся</a:t>
            </a:r>
            <a:r>
              <a:rPr sz="2200" spc="40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u="sng" spc="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реформист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,</a:t>
            </a:r>
            <a:r>
              <a:rPr sz="2200" spc="3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государственный деятель</a:t>
            </a:r>
            <a:r>
              <a:rPr sz="22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200" spc="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РЕФОРМАТОР</a:t>
            </a:r>
            <a:endParaRPr sz="2200">
              <a:latin typeface="Microsoft Sans Serif"/>
              <a:cs typeface="Microsoft Sans Serif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</a:tabLst>
            </a:pPr>
            <a:r>
              <a:rPr sz="22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</a:t>
            </a:r>
            <a:r>
              <a:rPr sz="2200" spc="20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хотел</a:t>
            </a:r>
            <a:r>
              <a:rPr sz="2200" spc="2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искоренить</a:t>
            </a:r>
            <a:r>
              <a:rPr sz="2200" spc="2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разнонациональную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вражду</a:t>
            </a:r>
            <a:r>
              <a:rPr sz="2200" spc="2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67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endParaRPr sz="22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2200" spc="90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2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29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МЕЖНАЦИОНАЛЬНУЮ</a:t>
            </a:r>
            <a:endParaRPr sz="2200">
              <a:latin typeface="Microsoft Sans Serif"/>
              <a:cs typeface="Microsoft Sans Serif"/>
            </a:endParaRPr>
          </a:p>
          <a:p>
            <a:pPr marL="469900" marR="5080" indent="-457834" algn="just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280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начале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века</a:t>
            </a:r>
            <a:r>
              <a:rPr sz="2200" spc="290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около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четыреста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 </a:t>
            </a:r>
            <a:r>
              <a:rPr sz="22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семей 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переселились</a:t>
            </a:r>
            <a:r>
              <a:rPr sz="22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Сибирь</a:t>
            </a:r>
            <a:r>
              <a:rPr sz="22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200" spc="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ОКОЛО</a:t>
            </a:r>
            <a:r>
              <a:rPr sz="2200" spc="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ЧЕТЫРЁХСОТ</a:t>
            </a:r>
            <a:r>
              <a:rPr sz="22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ТЫСЯЧ</a:t>
            </a:r>
            <a:endParaRPr sz="2200">
              <a:latin typeface="Microsoft Sans Serif"/>
              <a:cs typeface="Microsoft Sans Serif"/>
            </a:endParaRPr>
          </a:p>
          <a:p>
            <a:pPr marL="469900" marR="6985" indent="-457834" algn="just">
              <a:lnSpc>
                <a:spcPct val="100000"/>
              </a:lnSpc>
              <a:buAutoNum type="arabicPeriod" startAt="5"/>
              <a:tabLst>
                <a:tab pos="469900" algn="l"/>
              </a:tabLst>
            </a:pP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Во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время</a:t>
            </a:r>
            <a:r>
              <a:rPr sz="2200" spc="24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учёбы</a:t>
            </a:r>
            <a:r>
              <a:rPr sz="22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2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22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академии</a:t>
            </a:r>
            <a:r>
              <a:rPr sz="22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</a:t>
            </a:r>
            <a:r>
              <a:rPr sz="22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затеял </a:t>
            </a:r>
            <a:r>
              <a:rPr sz="22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спор</a:t>
            </a:r>
            <a:r>
              <a:rPr sz="2200" spc="2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200" spc="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великим</a:t>
            </a:r>
            <a:r>
              <a:rPr sz="22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химиком</a:t>
            </a:r>
            <a:r>
              <a:rPr sz="2200" spc="2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Менделеевым</a:t>
            </a:r>
            <a:r>
              <a:rPr sz="2200" spc="6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6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55" dirty="0">
                <a:solidFill>
                  <a:srgbClr val="FF0000"/>
                </a:solidFill>
                <a:latin typeface="Microsoft Sans Serif"/>
                <a:cs typeface="Microsoft Sans Serif"/>
              </a:rPr>
              <a:t>Ф</a:t>
            </a:r>
            <a:r>
              <a:rPr sz="2200" spc="6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6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200" spc="2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САНКТ- </a:t>
            </a:r>
            <a:r>
              <a:rPr sz="2200" dirty="0">
                <a:solidFill>
                  <a:srgbClr val="385622"/>
                </a:solidFill>
                <a:latin typeface="Microsoft Sans Serif"/>
                <a:cs typeface="Microsoft Sans Serif"/>
              </a:rPr>
              <a:t>ПЕТЕРБУРГСКОМ</a:t>
            </a:r>
            <a:r>
              <a:rPr sz="22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УНИВЕРСИТЕТЕ</a:t>
            </a:r>
            <a:endParaRPr sz="2200">
              <a:latin typeface="Microsoft Sans Serif"/>
              <a:cs typeface="Microsoft Sans Serif"/>
            </a:endParaRPr>
          </a:p>
          <a:p>
            <a:pPr marL="469900" marR="7620" indent="-457834" algn="just">
              <a:lnSpc>
                <a:spcPct val="100000"/>
              </a:lnSpc>
              <a:spcBef>
                <a:spcPts val="5"/>
              </a:spcBef>
              <a:buAutoNum type="arabicPeriod" startAt="5"/>
              <a:tabLst>
                <a:tab pos="469900" algn="l"/>
              </a:tabLst>
            </a:pPr>
            <a:r>
              <a:rPr sz="22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Столыпин-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студент</a:t>
            </a:r>
            <a:r>
              <a:rPr sz="22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отличался</a:t>
            </a:r>
            <a:r>
              <a:rPr sz="2200" spc="2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прилежанием</a:t>
            </a:r>
            <a:r>
              <a:rPr sz="22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2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усердствием</a:t>
            </a:r>
            <a:r>
              <a:rPr sz="22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72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9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200" spc="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2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2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2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УСЕРДИЕМ</a:t>
            </a:r>
            <a:endParaRPr sz="2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29529" y="687070"/>
            <a:ext cx="362839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ВНИМАНИЕ!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783232"/>
            <a:ext cx="948055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ОЦЕНИВАЯ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spc="-40" dirty="0">
                <a:solidFill>
                  <a:srgbClr val="385622"/>
                </a:solidFill>
                <a:latin typeface="Times New Roman"/>
                <a:cs typeface="Times New Roman"/>
              </a:rPr>
              <a:t>ПРАВИЛЬНОСТЬ</a:t>
            </a:r>
            <a:r>
              <a:rPr sz="28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РЕЧИ</a:t>
            </a: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ЗАДАНИЯХ</a:t>
            </a:r>
            <a:r>
              <a:rPr sz="2800" b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1</a:t>
            </a:r>
            <a:r>
              <a:rPr sz="2800" b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800" b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2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800" spc="5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СОБЕСЕДОВАНИЯ,</a:t>
            </a:r>
            <a:r>
              <a:rPr sz="2800" spc="5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</a:t>
            </a:r>
            <a:r>
              <a:rPr sz="2800" spc="5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ДОЛЖЕН</a:t>
            </a:r>
            <a:r>
              <a:rPr sz="2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ФИКСИРОВАТЬ</a:t>
            </a:r>
            <a:r>
              <a:rPr sz="2800" spc="1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ОШИБКУ</a:t>
            </a:r>
            <a:r>
              <a:rPr sz="2800" spc="1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800" spc="1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ТОМ</a:t>
            </a:r>
            <a:r>
              <a:rPr sz="2800" spc="1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СЛУЧАЕ,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ЕСЛИ</a:t>
            </a:r>
            <a:r>
              <a:rPr sz="28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8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40" dirty="0">
                <a:solidFill>
                  <a:srgbClr val="385622"/>
                </a:solidFill>
                <a:latin typeface="Times New Roman"/>
                <a:cs typeface="Times New Roman"/>
              </a:rPr>
              <a:t>САМОСТОЯТЕЛЬНО</a:t>
            </a:r>
            <a:r>
              <a:rPr sz="2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385622"/>
                </a:solidFill>
                <a:latin typeface="Times New Roman"/>
                <a:cs typeface="Times New Roman"/>
              </a:rPr>
              <a:t>ЕЁ</a:t>
            </a:r>
            <a:r>
              <a:rPr sz="2800" spc="-1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ИСПРАВИЛ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09113" y="471627"/>
            <a:ext cx="47517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Times New Roman"/>
                <a:cs typeface="Times New Roman"/>
              </a:rPr>
              <a:t>ФИО</a:t>
            </a:r>
            <a:r>
              <a:rPr sz="2400" b="0" spc="-55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ГЕРОЯ</a:t>
            </a:r>
            <a:r>
              <a:rPr sz="2400" b="0" spc="-6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НЕ</a:t>
            </a:r>
            <a:r>
              <a:rPr sz="2400" b="0" spc="-70" dirty="0">
                <a:latin typeface="Times New Roman"/>
                <a:cs typeface="Times New Roman"/>
              </a:rPr>
              <a:t> </a:t>
            </a:r>
            <a:r>
              <a:rPr sz="2400" b="0" spc="-10" dirty="0">
                <a:latin typeface="Times New Roman"/>
                <a:cs typeface="Times New Roman"/>
              </a:rPr>
              <a:t>ВЫПИСЫВАЙТЕ!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41802" y="661162"/>
            <a:ext cx="8717915" cy="5806440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L="80010">
              <a:lnSpc>
                <a:spcPct val="100000"/>
              </a:lnSpc>
              <a:spcBef>
                <a:spcPts val="149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(его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полное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имя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всегда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прилагается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цитате)</a:t>
            </a:r>
            <a:endParaRPr sz="2400">
              <a:latin typeface="Times New Roman"/>
              <a:cs typeface="Times New Roman"/>
            </a:endParaRPr>
          </a:p>
          <a:p>
            <a:pPr marL="80010" marR="139065">
              <a:lnSpc>
                <a:spcPct val="100000"/>
              </a:lnSpc>
              <a:spcBef>
                <a:spcPts val="1395"/>
              </a:spcBef>
            </a:pP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СТАРАЙТЕСЬ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ВЫПИСЫВАНИИ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СРАЗУ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РАСПРЕДЕЛЯТЬ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КЛЮЧЕВЫЕ</a:t>
            </a:r>
            <a:r>
              <a:rPr sz="2400" spc="-1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СЛОВА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АБЗАЦАМ!</a:t>
            </a:r>
            <a:endParaRPr sz="2400">
              <a:latin typeface="Times New Roman"/>
              <a:cs typeface="Times New Roman"/>
            </a:endParaRPr>
          </a:p>
          <a:p>
            <a:pPr marL="32384" marR="5080">
              <a:lnSpc>
                <a:spcPct val="100000"/>
              </a:lnSpc>
              <a:spcBef>
                <a:spcPts val="1995"/>
              </a:spcBef>
              <a:tabLst>
                <a:tab pos="1482725" algn="l"/>
                <a:tab pos="3470275" algn="l"/>
                <a:tab pos="5270500" algn="l"/>
                <a:tab pos="732980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ОСОБОЕ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ВНИМАНИЕ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УДЕЛЯЙТЕ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КЛЮЧЕВЫМ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СЛОВАМ,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СОДЕРЖАЩИМ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ДАТЫ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СОБСТВЕННЫЕ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НАИМЕНОВАНИЯ!</a:t>
            </a:r>
            <a:endParaRPr sz="2400">
              <a:latin typeface="Times New Roman"/>
              <a:cs typeface="Times New Roman"/>
            </a:endParaRPr>
          </a:p>
          <a:p>
            <a:pPr marL="32384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(это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поможет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избежать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многих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фактических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ошибок)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45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ПРИСМОТРИТЕСЬ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АВТОРУ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ЦИТАТЫ!</a:t>
            </a:r>
            <a:endParaRPr sz="2400">
              <a:latin typeface="Times New Roman"/>
              <a:cs typeface="Times New Roman"/>
            </a:endParaRPr>
          </a:p>
          <a:p>
            <a:pPr marL="12700" marR="139065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(это</a:t>
            </a:r>
            <a:r>
              <a:rPr sz="2400" spc="2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сам</a:t>
            </a:r>
            <a:r>
              <a:rPr sz="2400" spc="254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герой</a:t>
            </a:r>
            <a:r>
              <a:rPr sz="2400" spc="2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</a:t>
            </a:r>
            <a:r>
              <a:rPr sz="2400" spc="26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400" spc="2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его</a:t>
            </a:r>
            <a:r>
              <a:rPr sz="2400" spc="2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современник,</a:t>
            </a:r>
            <a:r>
              <a:rPr sz="2400" spc="2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коллега,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представитель</a:t>
            </a:r>
            <a:r>
              <a:rPr sz="24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той</a:t>
            </a:r>
            <a:r>
              <a:rPr sz="2400" spc="4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же</a:t>
            </a:r>
            <a:r>
              <a:rPr sz="24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сферы</a:t>
            </a:r>
            <a:r>
              <a:rPr sz="24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деятельности;</a:t>
            </a:r>
            <a:r>
              <a:rPr sz="24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обратите</a:t>
            </a:r>
            <a:r>
              <a:rPr sz="24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внимание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произношение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его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имени)</a:t>
            </a:r>
            <a:endParaRPr sz="2400">
              <a:latin typeface="Times New Roman"/>
              <a:cs typeface="Times New Roman"/>
            </a:endParaRPr>
          </a:p>
          <a:p>
            <a:pPr marL="32384" marR="392430">
              <a:lnSpc>
                <a:spcPts val="4430"/>
              </a:lnSpc>
              <a:spcBef>
                <a:spcPts val="915"/>
              </a:spcBef>
              <a:tabLst>
                <a:tab pos="1238885" algn="l"/>
                <a:tab pos="1812289" algn="l"/>
                <a:tab pos="2833370" algn="l"/>
                <a:tab pos="3152140" algn="l"/>
                <a:tab pos="4719320" algn="l"/>
                <a:tab pos="6653530" algn="l"/>
                <a:tab pos="726122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ЗАБЫТЬ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ЦИТАТУ,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ПОСТАВЬТЕ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ПОЛЯХ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БОЛЬШУЮ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БУКВУ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4000" b="1" spc="-40" dirty="0">
                <a:solidFill>
                  <a:srgbClr val="385622"/>
                </a:solidFill>
                <a:latin typeface="Times New Roman"/>
                <a:cs typeface="Times New Roman"/>
              </a:rPr>
              <a:t>Ц</a:t>
            </a:r>
            <a:r>
              <a:rPr sz="4000" b="1" spc="-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800" spc="-50" dirty="0">
                <a:solidFill>
                  <a:srgbClr val="385622"/>
                </a:solidFill>
                <a:latin typeface="Times New Roman"/>
                <a:cs typeface="Times New Roman"/>
              </a:rPr>
              <a:t>!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10156" y="14203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76628" y="58826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58924" y="2398775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28444" y="3753611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52828" y="544982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99026" y="174116"/>
            <a:ext cx="52285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Arial"/>
                <a:cs typeface="Arial"/>
              </a:rPr>
              <a:t>ЗАДАНИЕ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3.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МОНОЛОГ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41422" y="734050"/>
            <a:ext cx="8812530" cy="5694045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62865" algn="just">
              <a:lnSpc>
                <a:spcPct val="100000"/>
              </a:lnSpc>
              <a:spcBef>
                <a:spcPts val="126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ОБУЧАЮЩЕМУСЯ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ПРЕДЛАГАЮТСЯ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ТРИ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ТЕМЫ</a:t>
            </a:r>
            <a:endParaRPr sz="2400">
              <a:latin typeface="Times New Roman"/>
              <a:cs typeface="Times New Roman"/>
            </a:endParaRPr>
          </a:p>
          <a:p>
            <a:pPr marL="62865" algn="just">
              <a:lnSpc>
                <a:spcPct val="100000"/>
              </a:lnSpc>
              <a:spcBef>
                <a:spcPts val="116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МОЖЕТ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ВЫБРАТЬ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ОДНУ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ТЕМУ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МОНОЛОГА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2400">
              <a:latin typeface="Times New Roman"/>
              <a:cs typeface="Times New Roman"/>
            </a:endParaRPr>
          </a:p>
          <a:p>
            <a:pPr marL="57150" marR="11303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ТРИ</a:t>
            </a:r>
            <a:r>
              <a:rPr sz="2400" spc="4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ВАРИАНТА</a:t>
            </a:r>
            <a:r>
              <a:rPr sz="2400" spc="4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ТЕМ</a:t>
            </a:r>
            <a:r>
              <a:rPr sz="2400" spc="4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СООТВЕТСТВУЮТ</a:t>
            </a:r>
            <a:r>
              <a:rPr sz="2400" spc="43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ТРЕМ</a:t>
            </a:r>
            <a:r>
              <a:rPr sz="2400" spc="4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ГЛАВНЫМ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ТИПАМ</a:t>
            </a:r>
            <a:r>
              <a:rPr sz="2400" spc="38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ТЕКСТА:</a:t>
            </a:r>
            <a:r>
              <a:rPr sz="2400" spc="38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ОПИСАНИЕ,</a:t>
            </a:r>
            <a:r>
              <a:rPr sz="2400" spc="38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ПОВЕСТВОВАНИЕ</a:t>
            </a:r>
            <a:r>
              <a:rPr sz="2400" spc="38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РАССУЖДЕНИЕ.</a:t>
            </a:r>
            <a:endParaRPr sz="2400">
              <a:latin typeface="Times New Roman"/>
              <a:cs typeface="Times New Roman"/>
            </a:endParaRPr>
          </a:p>
          <a:p>
            <a:pPr marL="12700" marR="46990" algn="just">
              <a:lnSpc>
                <a:spcPct val="100000"/>
              </a:lnSpc>
              <a:spcBef>
                <a:spcPts val="78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400" spc="4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МОЖЕТ</a:t>
            </a:r>
            <a:r>
              <a:rPr sz="2400" spc="4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ПОСТРОИТЬ</a:t>
            </a:r>
            <a:r>
              <a:rPr sz="2400" spc="48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СВОЁ</a:t>
            </a:r>
            <a:r>
              <a:rPr sz="2400" spc="4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ВЫСКАЗЫВАНИЕ,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ОРИЕНТИРУЯСЬ</a:t>
            </a:r>
            <a:r>
              <a:rPr sz="2400" spc="55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54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ПРЕДЛОЖЕННЫЕ</a:t>
            </a:r>
            <a:r>
              <a:rPr sz="2400" spc="54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ВИЗУАЛЬНЫЕ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(ВАРИАНТ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1)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РЕЧЕВЫЕ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(ВАРИАНТЫ</a:t>
            </a:r>
            <a:r>
              <a:rPr sz="24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1-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3)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ОПОРЫ</a:t>
            </a:r>
            <a:endParaRPr sz="2400">
              <a:latin typeface="Times New Roman"/>
              <a:cs typeface="Times New Roman"/>
            </a:endParaRPr>
          </a:p>
          <a:p>
            <a:pPr marL="121285" algn="just">
              <a:lnSpc>
                <a:spcPct val="100000"/>
              </a:lnSpc>
              <a:spcBef>
                <a:spcPts val="1925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ОБЪЁМ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ВЫСКАЗЫВАНИЯ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b="1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МЕНЕЕ</a:t>
            </a:r>
            <a:r>
              <a:rPr sz="2400" b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10</a:t>
            </a:r>
            <a:r>
              <a:rPr sz="2400" b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ПРЕДЛОЖЕНИЙ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00">
              <a:latin typeface="Times New Roman"/>
              <a:cs typeface="Times New Roman"/>
            </a:endParaRPr>
          </a:p>
          <a:p>
            <a:pPr marL="111760" algn="just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ПОДГОТОВКУ</a:t>
            </a:r>
            <a:r>
              <a:rPr sz="2400" spc="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1</a:t>
            </a:r>
            <a:r>
              <a:rPr sz="2400" b="1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МИНУТА</a:t>
            </a:r>
            <a:endParaRPr sz="2400">
              <a:latin typeface="Times New Roman"/>
              <a:cs typeface="Times New Roman"/>
            </a:endParaRPr>
          </a:p>
          <a:p>
            <a:pPr marL="62865" algn="just">
              <a:lnSpc>
                <a:spcPct val="100000"/>
              </a:lnSpc>
              <a:spcBef>
                <a:spcPts val="2210"/>
              </a:spcBef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ДОЛЖНО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ЗАНИМАТЬ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БОЛЕЕ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3</a:t>
            </a:r>
            <a:r>
              <a:rPr sz="2400" b="1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МИНУТ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179320" y="912875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41220" y="1562099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135124" y="214274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97608" y="470306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144268" y="342290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9320" y="542086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38172" y="6024371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54346" y="133299"/>
            <a:ext cx="4077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6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МОНОЛОГ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08476" y="697990"/>
            <a:ext cx="6851968" cy="60442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1447800"/>
            <a:ext cx="92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8800" y="381000"/>
            <a:ext cx="1036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600" b="0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Порядок</a:t>
            </a:r>
            <a:r>
              <a:rPr kumimoji="0" lang="ru-RU" sz="3600" b="0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проведения итогового собеседования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1066800"/>
            <a:ext cx="4724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Как проходит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57400" y="1066801"/>
            <a:ext cx="9829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 аудитории проведения участника ожидает собеседник, который ведет диалог с участником. Перед началом итогового собеседования собеседник проверяет документы участника и проводит краткий устный инструктаж.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Инструктаж включает в себя информацию о количестве заданий и о действиях участника во время итогового собеседования. После инструктажа собеседник предоставляет участнику задания и засекает время начала итогового собеседования.</a:t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3657600"/>
            <a:ext cx="9220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>
                <a:solidFill>
                  <a:srgbClr val="C00000"/>
                </a:solidFill>
              </a:rPr>
              <a:t>Внимание! </a:t>
            </a:r>
            <a:r>
              <a:rPr lang="ru-RU" dirty="0"/>
              <a:t>Время на подготовку к каждому заданию ограничено – от 1 до 3 минут в зависимости от задания.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Общая продолжительность проведения итогового собеседования для одного участника (включая время на подготовку) составляет в среднем</a:t>
            </a: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dirty="0">
                <a:solidFill>
                  <a:srgbClr val="C00000"/>
                </a:solidFill>
              </a:rPr>
              <a:t>15 минут</a:t>
            </a:r>
            <a:r>
              <a:rPr lang="ru-RU" dirty="0">
                <a:solidFill>
                  <a:srgbClr val="C00000"/>
                </a:solidFill>
              </a:rPr>
              <a:t>.</a:t>
            </a:r>
          </a:p>
          <a:p>
            <a:r>
              <a:rPr lang="ru-RU" dirty="0"/>
              <a:t>Когда итоговое собеседование закончилось, участник по своему желанию прослушивает аудиозапись своего ответа, чтобы убедиться, что аудиозапись без сбоев, в ней отсутствуют посторонние шумы и помехи, голоса отчетливо слышны.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34878" y="601980"/>
            <a:ext cx="6766559" cy="6005195"/>
            <a:chOff x="1734878" y="601980"/>
            <a:chExt cx="6766559" cy="60051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34878" y="601980"/>
              <a:ext cx="5553395" cy="600507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901946" y="1068323"/>
              <a:ext cx="3599179" cy="4112895"/>
            </a:xfrm>
            <a:custGeom>
              <a:avLst/>
              <a:gdLst/>
              <a:ahLst/>
              <a:cxnLst/>
              <a:rect l="l" t="t" r="r" b="b"/>
              <a:pathLst>
                <a:path w="3599179" h="4112895">
                  <a:moveTo>
                    <a:pt x="3486150" y="1764284"/>
                  </a:moveTo>
                  <a:lnTo>
                    <a:pt x="3477895" y="1727200"/>
                  </a:lnTo>
                  <a:lnTo>
                    <a:pt x="1155941" y="2244128"/>
                  </a:lnTo>
                  <a:lnTo>
                    <a:pt x="1147699" y="2207006"/>
                  </a:lnTo>
                  <a:lnTo>
                    <a:pt x="1048512" y="2287651"/>
                  </a:lnTo>
                  <a:lnTo>
                    <a:pt x="1172464" y="2318512"/>
                  </a:lnTo>
                  <a:lnTo>
                    <a:pt x="1165123" y="2285492"/>
                  </a:lnTo>
                  <a:lnTo>
                    <a:pt x="1164209" y="2281364"/>
                  </a:lnTo>
                  <a:lnTo>
                    <a:pt x="3486150" y="1764284"/>
                  </a:lnTo>
                  <a:close/>
                </a:path>
                <a:path w="3599179" h="4112895">
                  <a:moveTo>
                    <a:pt x="3597275" y="38100"/>
                  </a:moveTo>
                  <a:lnTo>
                    <a:pt x="114300" y="38100"/>
                  </a:lnTo>
                  <a:lnTo>
                    <a:pt x="114300" y="0"/>
                  </a:lnTo>
                  <a:lnTo>
                    <a:pt x="0" y="57150"/>
                  </a:lnTo>
                  <a:lnTo>
                    <a:pt x="114300" y="114300"/>
                  </a:lnTo>
                  <a:lnTo>
                    <a:pt x="114300" y="76200"/>
                  </a:lnTo>
                  <a:lnTo>
                    <a:pt x="3597275" y="76200"/>
                  </a:lnTo>
                  <a:lnTo>
                    <a:pt x="3597275" y="38100"/>
                  </a:lnTo>
                  <a:close/>
                </a:path>
                <a:path w="3599179" h="4112895">
                  <a:moveTo>
                    <a:pt x="3599053" y="4074541"/>
                  </a:moveTo>
                  <a:lnTo>
                    <a:pt x="427558" y="3903103"/>
                  </a:lnTo>
                  <a:lnTo>
                    <a:pt x="427609" y="3902075"/>
                  </a:lnTo>
                  <a:lnTo>
                    <a:pt x="429641" y="3864991"/>
                  </a:lnTo>
                  <a:lnTo>
                    <a:pt x="312420" y="3915918"/>
                  </a:lnTo>
                  <a:lnTo>
                    <a:pt x="423418" y="3979164"/>
                  </a:lnTo>
                  <a:lnTo>
                    <a:pt x="425488" y="3941076"/>
                  </a:lnTo>
                  <a:lnTo>
                    <a:pt x="3597021" y="4112514"/>
                  </a:lnTo>
                  <a:lnTo>
                    <a:pt x="3599053" y="4074541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02202" y="133299"/>
            <a:ext cx="6375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7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4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-90" dirty="0">
                <a:latin typeface="Arial"/>
                <a:cs typeface="Arial"/>
              </a:rPr>
              <a:t>ОПИСАНИЕ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7" name="object 7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78977" y="948689"/>
            <a:ext cx="31597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НАЗВАНИЕ</a:t>
            </a:r>
            <a:r>
              <a:rPr sz="20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94268" y="2649093"/>
            <a:ext cx="272097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18465">
              <a:lnSpc>
                <a:spcPct val="100000"/>
              </a:lnSpc>
              <a:spcBef>
                <a:spcPts val="105"/>
              </a:spcBef>
            </a:pP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ФОТОГРАФИЯ 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ДЛЯ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(ЗРИТЕЛЬНАЯ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ОПОРА)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78977" y="5008245"/>
            <a:ext cx="20605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РЕЧЕВАЯ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ОПОРА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3015" marR="5080" indent="813435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latin typeface="Arial"/>
                <a:cs typeface="Arial"/>
              </a:rPr>
              <a:t>РЕЧЕВЫЕ</a:t>
            </a:r>
            <a:r>
              <a:rPr sz="3600" spc="-1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КОНСТРУКЦИИ</a:t>
            </a:r>
            <a:r>
              <a:rPr sz="3600" spc="-160" dirty="0">
                <a:latin typeface="Arial"/>
                <a:cs typeface="Arial"/>
              </a:rPr>
              <a:t> </a:t>
            </a:r>
            <a:r>
              <a:rPr sz="3600" spc="75" dirty="0">
                <a:latin typeface="Arial"/>
                <a:cs typeface="Arial"/>
              </a:rPr>
              <a:t>ДЛЯ </a:t>
            </a:r>
            <a:r>
              <a:rPr sz="3600" spc="-105" dirty="0">
                <a:latin typeface="Arial"/>
                <a:cs typeface="Arial"/>
              </a:rPr>
              <a:t>ПОСТРОЕНИЯ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spc="-65" dirty="0">
                <a:latin typeface="Arial"/>
                <a:cs typeface="Arial"/>
              </a:rPr>
              <a:t>МОНОЛОГА-ОПИСАНИЯ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83892" y="170078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74748" y="3221735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92095" y="1519761"/>
            <a:ext cx="8641715" cy="475043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ПРЕДЛОЖЕННОЙ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МНЕ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ОПИСАНИЯ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ФОТОГРАФИИ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ИЗОБРАЖЁН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(Я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ВИЖУ)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  <a:p>
            <a:pPr marL="12700" marR="5871845">
              <a:lnSpc>
                <a:spcPct val="183000"/>
              </a:lnSpc>
              <a:spcBef>
                <a:spcPts val="15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ПЕРЕДНЕМ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ПЛАНЕ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ЦЕНТРЕ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ФОТО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-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05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НАЛЕВО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ОТ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…,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НАПРАВО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ОТ</a:t>
            </a: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  <a:p>
            <a:pPr marL="12700" marR="2763520">
              <a:lnSpc>
                <a:spcPct val="183000"/>
              </a:lnSpc>
              <a:spcBef>
                <a:spcPts val="10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НИЖНЕМ</a:t>
            </a:r>
            <a:r>
              <a:rPr sz="20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(ВЕРХНЕМ)</a:t>
            </a:r>
            <a:r>
              <a:rPr sz="2000" spc="3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УГЛУ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ФОТОГРАФИИ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-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ЗАДНЕМ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ПЛАНЕ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  <a:p>
            <a:pPr marL="12700" marR="320675">
              <a:lnSpc>
                <a:spcPct val="150000"/>
              </a:lnSpc>
              <a:spcBef>
                <a:spcPts val="810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ЕСЛИ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ВНИМАТЕЛЬНО</a:t>
            </a:r>
            <a:r>
              <a:rPr sz="20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ПРИСМОТРЕТЬСЯ,</a:t>
            </a:r>
            <a:r>
              <a:rPr sz="20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ТО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МОЖНО</a:t>
            </a:r>
            <a:r>
              <a:rPr sz="20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УВИДЕТЬ,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КАК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(ЧТО)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76272" y="2613659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8600" y="176022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022"/>
                </a:lnTo>
                <a:lnTo>
                  <a:pt x="0" y="352044"/>
                </a:lnTo>
                <a:lnTo>
                  <a:pt x="37465" y="352044"/>
                </a:lnTo>
                <a:lnTo>
                  <a:pt x="228600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74748" y="3785615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88464" y="4407407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74748" y="4945379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99132" y="5483352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2613" y="133299"/>
            <a:ext cx="6192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8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55" dirty="0">
                <a:latin typeface="Arial"/>
                <a:cs typeface="Arial"/>
              </a:rPr>
              <a:t>ОПИСАНИЕ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3561" y="1044321"/>
            <a:ext cx="4697095" cy="4415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1)</a:t>
            </a:r>
            <a:r>
              <a:rPr sz="16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редложенная</a:t>
            </a:r>
            <a:r>
              <a:rPr sz="16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16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описания</a:t>
            </a:r>
            <a:r>
              <a:rPr sz="16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фотография</a:t>
            </a:r>
            <a:r>
              <a:rPr sz="16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скорее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всего,</a:t>
            </a:r>
            <a:r>
              <a:rPr sz="1600" spc="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сделана</a:t>
            </a:r>
            <a:r>
              <a:rPr sz="16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1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один</a:t>
            </a:r>
            <a:r>
              <a:rPr sz="1600" spc="1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6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выходных</a:t>
            </a:r>
            <a:r>
              <a:rPr sz="1600" spc="1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дней.</a:t>
            </a:r>
            <a:r>
              <a:rPr sz="16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2)</a:t>
            </a:r>
            <a:r>
              <a:rPr sz="1600" spc="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Ведь</a:t>
            </a:r>
            <a:r>
              <a:rPr sz="16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фотографии</a:t>
            </a:r>
            <a:r>
              <a:rPr sz="1600" u="sng" spc="3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изображены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мужчина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600" spc="3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женщина,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делающие</a:t>
            </a:r>
            <a:r>
              <a:rPr sz="1600" spc="3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домашнюю</a:t>
            </a:r>
            <a:r>
              <a:rPr sz="1600" spc="3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уборку,</a:t>
            </a:r>
            <a:r>
              <a:rPr sz="1600" spc="3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3)</a:t>
            </a:r>
            <a:r>
              <a:rPr sz="1600" spc="3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а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уборка</a:t>
            </a:r>
            <a:r>
              <a:rPr sz="1600" spc="3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требует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достаточно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много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времени,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4)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которое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чаще</a:t>
            </a:r>
            <a:r>
              <a:rPr sz="16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всего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бывает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16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работающих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людей</a:t>
            </a:r>
            <a:r>
              <a:rPr sz="16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только</a:t>
            </a:r>
            <a:r>
              <a:rPr sz="16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выходные.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5)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 переднем плане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изображена женщина,</a:t>
            </a:r>
            <a:r>
              <a:rPr sz="1600" spc="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(6)</a:t>
            </a:r>
            <a:r>
              <a:rPr sz="16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которая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чистит</a:t>
            </a:r>
            <a:r>
              <a:rPr sz="16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диван.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(7)</a:t>
            </a:r>
            <a:r>
              <a:rPr sz="16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Она</a:t>
            </a:r>
            <a:r>
              <a:rPr sz="16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удобной</a:t>
            </a:r>
            <a:r>
              <a:rPr sz="1600" spc="2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домашней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одежде,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(8)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600" spc="3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руках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16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неё</a:t>
            </a:r>
            <a:r>
              <a:rPr sz="16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перчатки,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(9)</a:t>
            </a:r>
            <a:r>
              <a:rPr sz="1600" spc="3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женщина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держит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шланг</a:t>
            </a:r>
            <a:r>
              <a:rPr sz="16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пылесоса</a:t>
            </a:r>
            <a:r>
              <a:rPr sz="16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6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насадкой</a:t>
            </a:r>
            <a:r>
              <a:rPr sz="16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1600" spc="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чистики</a:t>
            </a:r>
            <a:r>
              <a:rPr sz="16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мебели.</a:t>
            </a:r>
            <a:r>
              <a:rPr sz="16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(10)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Слева</a:t>
            </a:r>
            <a:r>
              <a:rPr sz="16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16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неё,</a:t>
            </a:r>
            <a:r>
              <a:rPr sz="16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чуть</a:t>
            </a:r>
            <a:r>
              <a:rPr sz="16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позади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мужчина,</a:t>
            </a:r>
            <a:r>
              <a:rPr sz="1600" spc="2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также</a:t>
            </a:r>
            <a:r>
              <a:rPr sz="1600" spc="2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домашней</a:t>
            </a:r>
            <a:r>
              <a:rPr sz="1600" spc="22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одежде,</a:t>
            </a:r>
            <a:r>
              <a:rPr sz="1600" spc="21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оттирающий</a:t>
            </a:r>
            <a:r>
              <a:rPr sz="1600" spc="22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1600" spc="22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помощи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моющего</a:t>
            </a:r>
            <a:r>
              <a:rPr sz="1600" spc="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средства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поверхность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стола.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(11)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Интерьер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помещения</a:t>
            </a:r>
            <a:r>
              <a:rPr sz="1600" spc="4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убеждает</a:t>
            </a:r>
            <a:r>
              <a:rPr sz="16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том,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(12)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spc="4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перед</a:t>
            </a:r>
            <a:r>
              <a:rPr sz="1600" spc="4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нами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снимок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одной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600" spc="3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комнат</a:t>
            </a:r>
            <a:r>
              <a:rPr sz="16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квартиры: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(13)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600" u="sng" spc="3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заднем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плане</a:t>
            </a:r>
            <a:r>
              <a:rPr sz="16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видим</a:t>
            </a:r>
            <a:r>
              <a:rPr sz="16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 шкафов,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(14)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600" u="sng" spc="-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левом </a:t>
            </a:r>
            <a:r>
              <a:rPr sz="16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углу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стоит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большой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горшок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комнатным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растением.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(15)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По-моему,</a:t>
            </a:r>
            <a:r>
              <a:rPr sz="16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семье</a:t>
            </a:r>
            <a:r>
              <a:rPr sz="16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этих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молодых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людей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царит</a:t>
            </a:r>
            <a:r>
              <a:rPr sz="1600" spc="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мир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63561" y="5434380"/>
            <a:ext cx="46951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88060" algn="l"/>
                <a:tab pos="1504315" algn="l"/>
                <a:tab pos="2301875" algn="l"/>
                <a:tab pos="2767965" algn="l"/>
                <a:tab pos="3789045" algn="l"/>
                <a:tab pos="4360545" algn="l"/>
              </a:tabLst>
            </a:pP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согласие,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(16)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потому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выходной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день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они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984885" algn="l"/>
                <a:tab pos="1757680" algn="l"/>
              </a:tabLst>
            </a:pP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проводят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вместе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202928" y="5677916"/>
            <a:ext cx="26555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76910" algn="l"/>
                <a:tab pos="1062355" algn="l"/>
                <a:tab pos="1757680" algn="l"/>
              </a:tabLst>
            </a:pP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делят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двоих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домашние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63561" y="5922365"/>
            <a:ext cx="115125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обязанности.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6365" y="993647"/>
            <a:ext cx="5187166" cy="5286756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42613" y="133299"/>
            <a:ext cx="6192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8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55" dirty="0">
                <a:latin typeface="Arial"/>
                <a:cs typeface="Arial"/>
              </a:rPr>
              <a:t>ОПИСАНИЕ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3561" y="1044321"/>
            <a:ext cx="4697095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1)</a:t>
            </a:r>
            <a:r>
              <a:rPr sz="16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редложенная</a:t>
            </a:r>
            <a:r>
              <a:rPr sz="16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16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описания</a:t>
            </a:r>
            <a:r>
              <a:rPr sz="16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фотография</a:t>
            </a:r>
            <a:r>
              <a:rPr sz="16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скорее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всего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сделана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9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один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из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выходных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дней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2)</a:t>
            </a:r>
            <a:r>
              <a:rPr sz="1600" spc="5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фотографии</a:t>
            </a:r>
            <a:r>
              <a:rPr sz="1600" u="sng" spc="3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изображены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мужчина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600" spc="3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женщина,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делающие</a:t>
            </a:r>
            <a:r>
              <a:rPr sz="1600" spc="3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домашнюю</a:t>
            </a:r>
            <a:r>
              <a:rPr sz="1600" spc="3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уборку,</a:t>
            </a:r>
            <a:r>
              <a:rPr sz="1600" spc="3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3)</a:t>
            </a:r>
            <a:r>
              <a:rPr sz="1600" spc="3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а</a:t>
            </a:r>
            <a:r>
              <a:rPr sz="1600" spc="3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уборка</a:t>
            </a:r>
            <a:r>
              <a:rPr sz="1600" spc="3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требует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достаточно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много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времени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3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4)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которое</a:t>
            </a:r>
            <a:r>
              <a:rPr sz="1600" spc="3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чаще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всего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бывает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работающих</a:t>
            </a:r>
            <a:r>
              <a:rPr sz="1600" spc="1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людей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только</a:t>
            </a:r>
            <a:r>
              <a:rPr sz="1600" spc="1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выходные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5)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 переднем плане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изображена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женщина,</a:t>
            </a:r>
            <a:r>
              <a:rPr sz="1600" spc="1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(6)</a:t>
            </a:r>
            <a:r>
              <a:rPr sz="1600" spc="-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которая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чистит</a:t>
            </a:r>
            <a:r>
              <a:rPr sz="1600" spc="1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диван.</a:t>
            </a:r>
            <a:r>
              <a:rPr sz="1600" spc="17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(7)</a:t>
            </a:r>
            <a:r>
              <a:rPr sz="1600" spc="1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Она</a:t>
            </a:r>
            <a:r>
              <a:rPr sz="1600" spc="1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в</a:t>
            </a:r>
            <a:r>
              <a:rPr sz="1600" spc="17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удобной</a:t>
            </a:r>
            <a:r>
              <a:rPr sz="1600" spc="2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домашней</a:t>
            </a:r>
            <a:r>
              <a:rPr sz="1600" spc="17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одежде,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(8)</a:t>
            </a:r>
            <a:r>
              <a:rPr sz="1600" spc="3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на</a:t>
            </a:r>
            <a:r>
              <a:rPr sz="1600" spc="38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руках</a:t>
            </a:r>
            <a:r>
              <a:rPr sz="1600" spc="3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у</a:t>
            </a:r>
            <a:r>
              <a:rPr sz="1600" spc="4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неё</a:t>
            </a:r>
            <a:r>
              <a:rPr sz="1600" spc="4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перчатки,</a:t>
            </a:r>
            <a:r>
              <a:rPr sz="1600" spc="3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(9)</a:t>
            </a:r>
            <a:r>
              <a:rPr sz="1600" spc="3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женщина</a:t>
            </a:r>
            <a:r>
              <a:rPr sz="1600" spc="3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держит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шланг</a:t>
            </a:r>
            <a:r>
              <a:rPr sz="1600" spc="3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пылесоса</a:t>
            </a:r>
            <a:r>
              <a:rPr sz="1600" spc="3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</a:t>
            </a:r>
            <a:r>
              <a:rPr sz="1600" spc="3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насадкой</a:t>
            </a:r>
            <a:r>
              <a:rPr sz="1600" spc="3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для</a:t>
            </a:r>
            <a:r>
              <a:rPr sz="1600" spc="1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чистики</a:t>
            </a:r>
            <a:r>
              <a:rPr sz="1600" spc="3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мебели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(10)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Слева</a:t>
            </a:r>
            <a:r>
              <a:rPr sz="16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от</a:t>
            </a:r>
            <a:r>
              <a:rPr sz="16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неё,</a:t>
            </a:r>
            <a:r>
              <a:rPr sz="16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чуть</a:t>
            </a:r>
            <a:r>
              <a:rPr sz="16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позади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мужчина,</a:t>
            </a:r>
            <a:r>
              <a:rPr sz="1600" spc="23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также</a:t>
            </a:r>
            <a:r>
              <a:rPr sz="1600" spc="24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spc="-50" dirty="0">
                <a:solidFill>
                  <a:srgbClr val="843B0C"/>
                </a:solidFill>
                <a:latin typeface="Times New Roman"/>
                <a:cs typeface="Times New Roman"/>
              </a:rPr>
              <a:t>в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домашней</a:t>
            </a:r>
            <a:r>
              <a:rPr sz="1600" spc="220" dirty="0">
                <a:solidFill>
                  <a:srgbClr val="843B0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одежде,</a:t>
            </a:r>
            <a:r>
              <a:rPr sz="1600" spc="210" dirty="0">
                <a:solidFill>
                  <a:srgbClr val="843B0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оттирающий</a:t>
            </a:r>
            <a:r>
              <a:rPr sz="1600" spc="225" dirty="0">
                <a:solidFill>
                  <a:srgbClr val="843B0C"/>
                </a:solidFill>
                <a:latin typeface="Times New Roman"/>
                <a:cs typeface="Times New Roman"/>
              </a:rPr>
              <a:t> 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при</a:t>
            </a:r>
            <a:r>
              <a:rPr sz="1600" spc="220" dirty="0">
                <a:solidFill>
                  <a:srgbClr val="843B0C"/>
                </a:solidFill>
                <a:latin typeface="Times New Roman"/>
                <a:cs typeface="Times New Roman"/>
              </a:rPr>
              <a:t>  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помощи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моющего</a:t>
            </a:r>
            <a:r>
              <a:rPr sz="1600" spc="7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средства</a:t>
            </a:r>
            <a:r>
              <a:rPr sz="1600" spc="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поверхность</a:t>
            </a:r>
            <a:r>
              <a:rPr sz="1600" spc="7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стола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(11)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Интерьер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помещения</a:t>
            </a:r>
            <a:r>
              <a:rPr sz="1600" spc="41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убеждает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3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том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(12)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что</a:t>
            </a:r>
            <a:r>
              <a:rPr sz="1600" spc="4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перед</a:t>
            </a:r>
            <a:r>
              <a:rPr sz="1600" spc="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Times New Roman"/>
                <a:cs typeface="Times New Roman"/>
              </a:rPr>
              <a:t>нами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снимок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одной</a:t>
            </a:r>
            <a:r>
              <a:rPr sz="1600" spc="3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из</a:t>
            </a:r>
            <a:r>
              <a:rPr sz="1600" spc="3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комнат</a:t>
            </a:r>
            <a:r>
              <a:rPr sz="1600" spc="3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квартиры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: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(13)</a:t>
            </a:r>
            <a:r>
              <a:rPr sz="16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600" u="sng" spc="3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заднем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плане</a:t>
            </a:r>
            <a:r>
              <a:rPr sz="16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видим</a:t>
            </a:r>
            <a:r>
              <a:rPr sz="16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 шкафов,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(14)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600" u="sng" spc="-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левом </a:t>
            </a:r>
            <a:r>
              <a:rPr sz="16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углу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стоит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большой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горшок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комнатным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растением.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(15) 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По-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моему,</a:t>
            </a:r>
            <a:r>
              <a:rPr sz="1600" spc="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семье</a:t>
            </a:r>
            <a:r>
              <a:rPr sz="1600" spc="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этих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молодых</a:t>
            </a:r>
            <a:r>
              <a:rPr sz="1600" spc="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людей</a:t>
            </a:r>
            <a:r>
              <a:rPr sz="1600" spc="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царит</a:t>
            </a:r>
            <a:r>
              <a:rPr sz="1600" spc="6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мир</a:t>
            </a:r>
            <a:r>
              <a:rPr sz="1600" spc="7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50" dirty="0">
                <a:solidFill>
                  <a:srgbClr val="843B0C"/>
                </a:solidFill>
                <a:latin typeface="Times New Roman"/>
                <a:cs typeface="Times New Roman"/>
              </a:rPr>
              <a:t>и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согласие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r>
              <a:rPr sz="1600" spc="254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(16)</a:t>
            </a:r>
            <a:r>
              <a:rPr sz="16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потому</a:t>
            </a:r>
            <a:r>
              <a:rPr sz="1600" spc="24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что</a:t>
            </a:r>
            <a:r>
              <a:rPr sz="1600" spc="26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выходной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день</a:t>
            </a:r>
            <a:r>
              <a:rPr sz="1600" spc="25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25" dirty="0">
                <a:solidFill>
                  <a:srgbClr val="001F5F"/>
                </a:solidFill>
                <a:latin typeface="Times New Roman"/>
                <a:cs typeface="Times New Roman"/>
              </a:rPr>
              <a:t>они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проводят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вместе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делят</a:t>
            </a:r>
            <a:r>
              <a:rPr sz="1600" spc="9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1600" spc="80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001F5F"/>
                </a:solidFill>
                <a:latin typeface="Times New Roman"/>
                <a:cs typeface="Times New Roman"/>
              </a:rPr>
              <a:t>двоих</a:t>
            </a:r>
            <a:r>
              <a:rPr sz="1600" spc="85" dirty="0">
                <a:solidFill>
                  <a:srgbClr val="001F5F"/>
                </a:solidFill>
                <a:latin typeface="Times New Roman"/>
                <a:cs typeface="Times New Roman"/>
              </a:rPr>
              <a:t>  </a:t>
            </a:r>
            <a:r>
              <a:rPr sz="1600" spc="-10" dirty="0">
                <a:solidFill>
                  <a:srgbClr val="001F5F"/>
                </a:solidFill>
                <a:latin typeface="Times New Roman"/>
                <a:cs typeface="Times New Roman"/>
              </a:rPr>
              <a:t>ДОМАШНИЕ ОБЯЗАННОСТИ.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6365" y="993647"/>
            <a:ext cx="5187166" cy="5286756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2721" y="253365"/>
            <a:ext cx="2450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МАКСИМАЛЬНО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8470" y="253365"/>
            <a:ext cx="2355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ИСПОЛЬЗОВАТЬ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07385" y="253365"/>
            <a:ext cx="34531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СТАРАЙТЕСЬ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32156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МАТЕРИАЛЫ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КИМОВ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23990" y="619125"/>
            <a:ext cx="46799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8540" algn="l"/>
                <a:tab pos="3464560" algn="l"/>
              </a:tabLst>
            </a:pP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ПОСТРОЕНИЯ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СВОЕГО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7385" y="924924"/>
            <a:ext cx="8640445" cy="124396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МОНОЛОГИЧЕСКОГО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ВЫСКАЗЫВАНИЯ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75"/>
              </a:spcBef>
              <a:tabLst>
                <a:tab pos="2007235" algn="l"/>
                <a:tab pos="4335145" algn="l"/>
                <a:tab pos="628269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ВЫУЧИТЕ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РЕЧЕВЫХ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КОНСТРУКЦИЙ,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УМЕСТНЫХ</a:t>
            </a:r>
            <a:r>
              <a:rPr sz="2400" spc="-1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ОПИСАНИИ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41802" y="2179701"/>
            <a:ext cx="5737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78890" algn="l"/>
                <a:tab pos="3667760" algn="l"/>
              </a:tabLst>
            </a:pP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41802" y="2545460"/>
            <a:ext cx="6246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24710" algn="l"/>
                <a:tab pos="2917190" algn="l"/>
                <a:tab pos="446786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ДВИГАТЬСЯ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ОТ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ЦЕНТРА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ПЕРЕДНЕГО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11488" y="2179701"/>
            <a:ext cx="1941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285" marR="5080" indent="-236220">
              <a:lnSpc>
                <a:spcPct val="100000"/>
              </a:lnSpc>
              <a:spcBef>
                <a:spcPts val="100"/>
              </a:spcBef>
              <a:tabLst>
                <a:tab pos="1722755" algn="l"/>
              </a:tabLst>
            </a:pP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СТАРАЙТЕСЬ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ПЛАНА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07385" y="2867881"/>
            <a:ext cx="8638540" cy="360426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44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ЗАДНЕМУ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ПЛАНУ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40"/>
              </a:spcBef>
              <a:tabLst>
                <a:tab pos="2478405" algn="l"/>
                <a:tab pos="5264785" algn="l"/>
                <a:tab pos="732726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ДОПОЛНЯЙТЕ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ПЕРЕЧИСЛЕНИЕ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ОБЪЕКТОВ,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ЗАПЕЧА- ТЛЁННЫХ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ФОТО,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ИХ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КОРОТКИМ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ОПИСАНИЕМ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1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БОЙТЕСЬ</a:t>
            </a:r>
            <a:r>
              <a:rPr sz="2400" spc="1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«РАСКРАШИВАТЬ»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ФОТОГРАФИЮ,</a:t>
            </a:r>
            <a:r>
              <a:rPr sz="2400" spc="11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СТРОИТЬ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45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СВОИ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ПРЕДПОЛОЖЕНИЯ</a:t>
            </a:r>
            <a:endParaRPr sz="2400">
              <a:latin typeface="Times New Roman"/>
              <a:cs typeface="Times New Roman"/>
            </a:endParaRPr>
          </a:p>
          <a:p>
            <a:pPr marL="12700" marR="165100">
              <a:lnSpc>
                <a:spcPts val="2880"/>
              </a:lnSpc>
              <a:spcBef>
                <a:spcPts val="60"/>
              </a:spcBef>
              <a:tabLst>
                <a:tab pos="2111375" algn="l"/>
                <a:tab pos="3910965" algn="l"/>
                <a:tab pos="5325745" algn="l"/>
                <a:tab pos="6083300" algn="l"/>
                <a:tab pos="824484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ИСПОЛЬЗУЯ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РЕЧЕВУЮ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ОПОРУ,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ЗАБЫВАЙТЕ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О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НЕОБХОДИМОСТИ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СТРОИТЬ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СВЯЗНЫЙ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</a:t>
            </a:r>
            <a:endParaRPr sz="2400">
              <a:latin typeface="Times New Roman"/>
              <a:cs typeface="Times New Roman"/>
            </a:endParaRPr>
          </a:p>
          <a:p>
            <a:pPr marL="32384" marR="148590">
              <a:lnSpc>
                <a:spcPct val="100000"/>
              </a:lnSpc>
              <a:spcBef>
                <a:spcPts val="690"/>
              </a:spcBef>
              <a:tabLst>
                <a:tab pos="2580640" algn="l"/>
                <a:tab pos="4447540" algn="l"/>
                <a:tab pos="5851525" algn="l"/>
                <a:tab pos="665035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ИСПОЛЬЗУЙТЕ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ВВОДНЫЕ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СЛОВА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СО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ЗНАЧЕНИЕМ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СТЕПЕНИ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УВЕРЕННОСТИ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054352" y="145084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054352" y="310895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49780" y="221894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72640" y="3358895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72640" y="4922520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72640" y="419557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93976" y="575462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4948" y="818388"/>
            <a:ext cx="9995111" cy="579680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6502" rIns="0" bIns="0" rtlCol="0">
            <a:spAutoFit/>
          </a:bodyPr>
          <a:lstStyle/>
          <a:p>
            <a:pPr marL="161607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9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75" dirty="0">
                <a:latin typeface="Arial"/>
                <a:cs typeface="Arial"/>
              </a:rPr>
              <a:t> </a:t>
            </a:r>
            <a:r>
              <a:rPr spc="-95" dirty="0">
                <a:latin typeface="Arial"/>
                <a:cs typeface="Arial"/>
              </a:rPr>
              <a:t>ПОВЕСТВОВАНИЕ</a:t>
            </a:r>
            <a:r>
              <a:rPr spc="-85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13445" y="1427429"/>
            <a:ext cx="3477260" cy="331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992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ПОВЕСТВОВАНИЕ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imes New Roman"/>
              <a:cs typeface="Times New Roman"/>
            </a:endParaRPr>
          </a:p>
          <a:p>
            <a:pPr marR="7620" indent="441325">
              <a:lnSpc>
                <a:spcPct val="100000"/>
              </a:lnSpc>
              <a:buAutoNum type="arabicParenR"/>
              <a:tabLst>
                <a:tab pos="441325" algn="l"/>
                <a:tab pos="1281430" algn="l"/>
                <a:tab pos="1647189" algn="l"/>
                <a:tab pos="3296285" algn="l"/>
              </a:tabLst>
            </a:pP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ЦЕЛЬ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РАССКАЗАТЬ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О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ПОСЛЕДОВАТЕЛЬНОСТИ СОБЫТИЙ.</a:t>
            </a:r>
            <a:endParaRPr sz="1800">
              <a:latin typeface="Times New Roman"/>
              <a:cs typeface="Times New Roman"/>
            </a:endParaRPr>
          </a:p>
          <a:p>
            <a:pPr marR="6350" indent="250825" algn="just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ВОПРОСЫ :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СЛУЧИЛОСЬ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СНАЧАЛА?</a:t>
            </a:r>
            <a:r>
              <a:rPr sz="1800" spc="3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3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СЛУЧИЛОСЬ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ПОТОМ?</a:t>
            </a:r>
            <a:r>
              <a:rPr sz="18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1800">
              <a:latin typeface="Times New Roman"/>
              <a:cs typeface="Times New Roman"/>
            </a:endParaRPr>
          </a:p>
          <a:p>
            <a:pPr marL="245745" indent="-245745" algn="just">
              <a:lnSpc>
                <a:spcPct val="100000"/>
              </a:lnSpc>
              <a:buAutoNum type="arabicParenR"/>
              <a:tabLst>
                <a:tab pos="245745" algn="l"/>
              </a:tabLst>
            </a:pP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1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КАДРОВ</a:t>
            </a:r>
            <a:endParaRPr sz="1800">
              <a:latin typeface="Times New Roman"/>
              <a:cs typeface="Times New Roman"/>
            </a:endParaRPr>
          </a:p>
          <a:p>
            <a:pPr marR="5080" indent="548005" algn="just">
              <a:lnSpc>
                <a:spcPct val="98900"/>
              </a:lnSpc>
              <a:spcBef>
                <a:spcPts val="25"/>
              </a:spcBef>
              <a:buAutoNum type="arabicParenR"/>
              <a:tabLst>
                <a:tab pos="548005" algn="l"/>
              </a:tabLst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КЛЮЧЕВЫЕ</a:t>
            </a:r>
            <a:r>
              <a:rPr sz="1800" spc="43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СЛОВА</a:t>
            </a:r>
            <a:r>
              <a:rPr sz="1800" spc="42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–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ГЛАГОЛЫ</a:t>
            </a:r>
            <a:r>
              <a:rPr sz="1800" spc="43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44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ГЛАГОЛЬНЫЕ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ФОРМЫ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20990" y="1402841"/>
            <a:ext cx="3808729" cy="3416935"/>
          </a:xfrm>
          <a:custGeom>
            <a:avLst/>
            <a:gdLst/>
            <a:ahLst/>
            <a:cxnLst/>
            <a:rect l="l" t="t" r="r" b="b"/>
            <a:pathLst>
              <a:path w="3808729" h="3416935">
                <a:moveTo>
                  <a:pt x="0" y="3416808"/>
                </a:moveTo>
                <a:lnTo>
                  <a:pt x="3808476" y="3416808"/>
                </a:lnTo>
                <a:lnTo>
                  <a:pt x="3808476" y="0"/>
                </a:lnTo>
                <a:lnTo>
                  <a:pt x="0" y="0"/>
                </a:lnTo>
                <a:lnTo>
                  <a:pt x="0" y="3416808"/>
                </a:lnTo>
                <a:close/>
              </a:path>
            </a:pathLst>
          </a:custGeom>
          <a:ln w="41148">
            <a:solidFill>
              <a:srgbClr val="3856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93545" marR="5080" indent="-168148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latin typeface="Arial"/>
                <a:cs typeface="Arial"/>
              </a:rPr>
              <a:t>РЕЧЕВЫЕ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КОНСТРУКЦИИ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spc="100" dirty="0">
                <a:latin typeface="Arial"/>
                <a:cs typeface="Arial"/>
              </a:rPr>
              <a:t>ДЛЯ</a:t>
            </a:r>
            <a:r>
              <a:rPr sz="3600" spc="-90" dirty="0">
                <a:latin typeface="Arial"/>
                <a:cs typeface="Arial"/>
              </a:rPr>
              <a:t> </a:t>
            </a:r>
            <a:r>
              <a:rPr sz="3600" spc="-75" dirty="0">
                <a:latin typeface="Arial"/>
                <a:cs typeface="Arial"/>
              </a:rPr>
              <a:t>ПОСТРОЕНИЯ </a:t>
            </a:r>
            <a:r>
              <a:rPr sz="3600" spc="-65" dirty="0">
                <a:latin typeface="Arial"/>
                <a:cs typeface="Arial"/>
              </a:rPr>
              <a:t>МОНОЛОГА-</a:t>
            </a:r>
            <a:r>
              <a:rPr sz="3600" spc="-40" dirty="0">
                <a:latin typeface="Arial"/>
                <a:cs typeface="Arial"/>
              </a:rPr>
              <a:t>ПОВЕСТВОВАНИЯ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83892" y="170078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94560" y="338480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202180" y="283921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02180" y="3906011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02180" y="4475988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177796" y="552602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74442" y="1513078"/>
            <a:ext cx="818070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РОДИТЕЛЯМИ</a:t>
            </a:r>
            <a:r>
              <a:rPr sz="24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//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НАША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СЕМЬЯ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//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ДРУЗЬЯМИ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ЛЮБИМ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(ЧАСТО)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  <a:p>
            <a:pPr marL="12700" marR="916305">
              <a:lnSpc>
                <a:spcPct val="150000"/>
              </a:lnSpc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ОДНАЖДЫ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//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ЛЕТ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НАЗАД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//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ЛЕТОМ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… 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СНАЧАЛА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ПОТОМ</a:t>
            </a:r>
            <a:r>
              <a:rPr sz="2400" spc="-1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  <a:p>
            <a:pPr marL="12700" marR="78105">
              <a:lnSpc>
                <a:spcPct val="150000"/>
              </a:lnSpc>
              <a:spcBef>
                <a:spcPts val="5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СОБЫТИЕ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ОСТАВИЛО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МЕНЯ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САМЫЕ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ПРИЯТНЫЕ ВОСПОМИНАНИЯ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НАВСЕГДА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ЗАПОМНИЛ(А)…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183" rIns="0" bIns="0" rtlCol="0">
            <a:spAutoFit/>
          </a:bodyPr>
          <a:lstStyle/>
          <a:p>
            <a:pPr marL="155003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8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 </a:t>
            </a:r>
            <a:r>
              <a:rPr spc="-95" dirty="0">
                <a:latin typeface="Arial"/>
                <a:cs typeface="Arial"/>
              </a:rPr>
              <a:t>ПОВЕСТВОВАНИЕ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9911" y="1326896"/>
            <a:ext cx="4613910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imes New Roman"/>
                <a:cs typeface="Times New Roman"/>
              </a:rPr>
              <a:t>(1)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Мы</a:t>
            </a:r>
            <a:r>
              <a:rPr sz="16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1600" u="sng" spc="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родителями</a:t>
            </a:r>
            <a:r>
              <a:rPr sz="16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очень</a:t>
            </a:r>
            <a:r>
              <a:rPr sz="1600" u="sng" spc="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любим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выходные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дни </a:t>
            </a:r>
            <a:r>
              <a:rPr sz="1600" dirty="0">
                <a:latin typeface="Times New Roman"/>
                <a:cs typeface="Times New Roman"/>
              </a:rPr>
              <a:t>посещать</a:t>
            </a:r>
            <a:r>
              <a:rPr sz="1600" spc="4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экспозиции</a:t>
            </a:r>
            <a:r>
              <a:rPr sz="1600" spc="484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многочисленных</a:t>
            </a:r>
            <a:r>
              <a:rPr sz="1600" spc="475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музеев </a:t>
            </a:r>
            <a:r>
              <a:rPr sz="1600" dirty="0">
                <a:latin typeface="Times New Roman"/>
                <a:cs typeface="Times New Roman"/>
              </a:rPr>
              <a:t>нашего</a:t>
            </a:r>
            <a:r>
              <a:rPr sz="1600" spc="2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города.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(2)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Месяц</a:t>
            </a:r>
            <a:r>
              <a:rPr sz="1600" u="sng" spc="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назад</a:t>
            </a:r>
            <a:r>
              <a:rPr sz="1600" spc="2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были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Музее </a:t>
            </a:r>
            <a:r>
              <a:rPr sz="1600" dirty="0">
                <a:latin typeface="Times New Roman"/>
                <a:cs typeface="Times New Roman"/>
              </a:rPr>
              <a:t>пермских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древностей.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(3)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Он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открылся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более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10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лет </a:t>
            </a:r>
            <a:r>
              <a:rPr sz="1600" dirty="0">
                <a:latin typeface="Times New Roman"/>
                <a:cs typeface="Times New Roman"/>
              </a:rPr>
              <a:t>назад,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(4)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но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наша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семья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побывала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там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впервые.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(5)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Сначала</a:t>
            </a:r>
            <a:r>
              <a:rPr sz="1600" u="sng" spc="3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30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вошли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3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огромный</a:t>
            </a:r>
            <a:r>
              <a:rPr sz="1600" spc="3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зал,</a:t>
            </a:r>
            <a:r>
              <a:rPr sz="1600" spc="3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наполненный </a:t>
            </a:r>
            <a:r>
              <a:rPr sz="1600" dirty="0">
                <a:latin typeface="Times New Roman"/>
                <a:cs typeface="Times New Roman"/>
              </a:rPr>
              <a:t>скелетами</a:t>
            </a:r>
            <a:r>
              <a:rPr sz="1600" spc="3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динозавров,</a:t>
            </a:r>
            <a:r>
              <a:rPr sz="1600" spc="4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ящеров</a:t>
            </a:r>
            <a:r>
              <a:rPr sz="1600" spc="4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4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млекопитающих.</a:t>
            </a:r>
            <a:endParaRPr sz="16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(6)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Наверное,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мне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здесь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запомнился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 </a:t>
            </a:r>
            <a:r>
              <a:rPr sz="1600" dirty="0">
                <a:latin typeface="Times New Roman"/>
                <a:cs typeface="Times New Roman"/>
              </a:rPr>
              <a:t>из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ценнейших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экспонатов</a:t>
            </a:r>
            <a:r>
              <a:rPr sz="1600" spc="1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музея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–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скелет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мамонта.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(7)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словам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экскурсовода,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этот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скелет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найден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Пермском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крае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1927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году.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(8)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Потом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spc="-25" dirty="0">
                <a:latin typeface="Times New Roman"/>
                <a:cs typeface="Times New Roman"/>
              </a:rPr>
              <a:t>мы </a:t>
            </a:r>
            <a:r>
              <a:rPr sz="1600" dirty="0">
                <a:latin typeface="Times New Roman"/>
                <a:cs typeface="Times New Roman"/>
              </a:rPr>
              <a:t>поднялись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лестнице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попали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геологический </a:t>
            </a:r>
            <a:r>
              <a:rPr sz="1600" dirty="0">
                <a:latin typeface="Times New Roman"/>
                <a:cs typeface="Times New Roman"/>
              </a:rPr>
              <a:t>отдел</a:t>
            </a:r>
            <a:r>
              <a:rPr sz="1600" spc="44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музея,</a:t>
            </a:r>
            <a:r>
              <a:rPr sz="1600" spc="45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(9)</a:t>
            </a:r>
            <a:r>
              <a:rPr sz="1600" spc="44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где</a:t>
            </a:r>
            <a:r>
              <a:rPr sz="1600" spc="45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представлены</a:t>
            </a:r>
            <a:r>
              <a:rPr sz="1600" spc="445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образцы </a:t>
            </a:r>
            <a:r>
              <a:rPr sz="1600" dirty="0">
                <a:latin typeface="Times New Roman"/>
                <a:cs typeface="Times New Roman"/>
              </a:rPr>
              <a:t>полезных</a:t>
            </a:r>
            <a:r>
              <a:rPr sz="1600" spc="220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ископаемых,</a:t>
            </a:r>
            <a:r>
              <a:rPr sz="1600" spc="225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(10)</a:t>
            </a:r>
            <a:r>
              <a:rPr sz="1600" spc="220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которыми</a:t>
            </a:r>
            <a:r>
              <a:rPr sz="1600" spc="225" dirty="0">
                <a:latin typeface="Times New Roman"/>
                <a:cs typeface="Times New Roman"/>
              </a:rPr>
              <a:t>   </a:t>
            </a:r>
            <a:r>
              <a:rPr sz="1600" spc="-10" dirty="0">
                <a:latin typeface="Times New Roman"/>
                <a:cs typeface="Times New Roman"/>
              </a:rPr>
              <a:t>богат </a:t>
            </a:r>
            <a:r>
              <a:rPr sz="1600" dirty="0">
                <a:latin typeface="Times New Roman"/>
                <a:cs typeface="Times New Roman"/>
              </a:rPr>
              <a:t>Пермский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край.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(11)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6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конце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экскурсии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зашли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dirty="0">
                <a:latin typeface="Times New Roman"/>
                <a:cs typeface="Times New Roman"/>
              </a:rPr>
              <a:t>зал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музея,</a:t>
            </a:r>
            <a:r>
              <a:rPr sz="1600" spc="3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рассказывающий</a:t>
            </a:r>
            <a:r>
              <a:rPr sz="1600" spc="3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палеонтологических </a:t>
            </a:r>
            <a:r>
              <a:rPr sz="1600" dirty="0">
                <a:latin typeface="Times New Roman"/>
                <a:cs typeface="Times New Roman"/>
              </a:rPr>
              <a:t>экспедициях</a:t>
            </a:r>
            <a:r>
              <a:rPr sz="1600" spc="2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пермских</a:t>
            </a:r>
            <a:r>
              <a:rPr sz="1600" spc="26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учёных.</a:t>
            </a:r>
            <a:r>
              <a:rPr sz="1600" spc="2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(12)</a:t>
            </a:r>
            <a:r>
              <a:rPr sz="1600" spc="26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Два</a:t>
            </a:r>
            <a:r>
              <a:rPr sz="1600" spc="254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часа, </a:t>
            </a:r>
            <a:r>
              <a:rPr sz="1600" dirty="0">
                <a:latin typeface="Times New Roman"/>
                <a:cs typeface="Times New Roman"/>
              </a:rPr>
              <a:t>поведённые</a:t>
            </a:r>
            <a:r>
              <a:rPr sz="1600" spc="2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музее,</a:t>
            </a:r>
            <a:r>
              <a:rPr sz="1600" spc="275" dirty="0"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оставили</a:t>
            </a:r>
            <a:r>
              <a:rPr sz="1600" u="sng" spc="2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1600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меня</a:t>
            </a:r>
            <a:r>
              <a:rPr sz="1600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самые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приятные</a:t>
            </a:r>
            <a:r>
              <a:rPr sz="160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воспоминания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2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(13)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экскурсия</a:t>
            </a:r>
            <a:r>
              <a:rPr sz="1600" spc="2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229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Музею </a:t>
            </a:r>
            <a:r>
              <a:rPr sz="1600" dirty="0">
                <a:latin typeface="Times New Roman"/>
                <a:cs typeface="Times New Roman"/>
              </a:rPr>
              <a:t>пермских</a:t>
            </a:r>
            <a:r>
              <a:rPr sz="1600" spc="3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древностей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была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для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всей</a:t>
            </a:r>
            <a:r>
              <a:rPr sz="1600" spc="3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нашей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семьи </a:t>
            </a:r>
            <a:r>
              <a:rPr sz="1600" dirty="0">
                <a:latin typeface="Times New Roman"/>
                <a:cs typeface="Times New Roman"/>
              </a:rPr>
              <a:t>очень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интересной и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познавательной.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5064" y="1487424"/>
            <a:ext cx="5416295" cy="3598164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2183" rIns="0" bIns="0" rtlCol="0">
            <a:spAutoFit/>
          </a:bodyPr>
          <a:lstStyle/>
          <a:p>
            <a:pPr marL="155003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8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 </a:t>
            </a:r>
            <a:r>
              <a:rPr spc="-95" dirty="0">
                <a:latin typeface="Arial"/>
                <a:cs typeface="Arial"/>
              </a:rPr>
              <a:t>ПОВЕСТВОВАНИЕ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69911" y="1326896"/>
            <a:ext cx="4613910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imes New Roman"/>
                <a:cs typeface="Times New Roman"/>
              </a:rPr>
              <a:t>(1)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Мы</a:t>
            </a:r>
            <a:r>
              <a:rPr sz="16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1600" u="sng" spc="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родителями</a:t>
            </a:r>
            <a:r>
              <a:rPr sz="16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очень</a:t>
            </a:r>
            <a:r>
              <a:rPr sz="1600" u="sng" spc="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любим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выходные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дни </a:t>
            </a:r>
            <a:r>
              <a:rPr sz="1600" dirty="0">
                <a:latin typeface="Times New Roman"/>
                <a:cs typeface="Times New Roman"/>
              </a:rPr>
              <a:t>посещать</a:t>
            </a:r>
            <a:r>
              <a:rPr sz="1600" spc="4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экспозиции</a:t>
            </a:r>
            <a:r>
              <a:rPr sz="1600" spc="484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многочисленных</a:t>
            </a:r>
            <a:r>
              <a:rPr sz="1600" spc="475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музеев </a:t>
            </a:r>
            <a:r>
              <a:rPr sz="1600" dirty="0">
                <a:latin typeface="Times New Roman"/>
                <a:cs typeface="Times New Roman"/>
              </a:rPr>
              <a:t>нашего</a:t>
            </a:r>
            <a:r>
              <a:rPr sz="1600" spc="2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города.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(2)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Месяц</a:t>
            </a:r>
            <a:r>
              <a:rPr sz="1600" u="sng" spc="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назад</a:t>
            </a:r>
            <a:r>
              <a:rPr sz="1600" spc="2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были</a:t>
            </a:r>
            <a:r>
              <a:rPr sz="1600" spc="24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в</a:t>
            </a:r>
            <a:r>
              <a:rPr sz="1600" spc="24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Музее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пермских</a:t>
            </a:r>
            <a:r>
              <a:rPr sz="1600" spc="6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древностей.</a:t>
            </a:r>
            <a:r>
              <a:rPr sz="1600" spc="7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(3)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Он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открылся</a:t>
            </a:r>
            <a:r>
              <a:rPr sz="1600" spc="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более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10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лет </a:t>
            </a:r>
            <a:r>
              <a:rPr sz="1600" dirty="0">
                <a:latin typeface="Times New Roman"/>
                <a:cs typeface="Times New Roman"/>
              </a:rPr>
              <a:t>назад,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(4)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но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наша</a:t>
            </a:r>
            <a:r>
              <a:rPr sz="1600" spc="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семья</a:t>
            </a:r>
            <a:r>
              <a:rPr sz="1600" spc="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побывала</a:t>
            </a:r>
            <a:r>
              <a:rPr sz="1600" spc="8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там</a:t>
            </a:r>
            <a:r>
              <a:rPr sz="1600" spc="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впервые.</a:t>
            </a:r>
            <a:r>
              <a:rPr sz="1600" spc="80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(5)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Сначала</a:t>
            </a:r>
            <a:r>
              <a:rPr sz="1600" u="sng" spc="3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30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вошли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</a:t>
            </a:r>
            <a:r>
              <a:rPr sz="1600" spc="31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огромный</a:t>
            </a:r>
            <a:r>
              <a:rPr sz="1600" spc="31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зал,</a:t>
            </a:r>
            <a:r>
              <a:rPr sz="1600" spc="31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наполненный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скелетами</a:t>
            </a:r>
            <a:r>
              <a:rPr sz="1600" spc="39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динозавров,</a:t>
            </a:r>
            <a:r>
              <a:rPr sz="1600" spc="4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ящеров</a:t>
            </a:r>
            <a:r>
              <a:rPr sz="1600" spc="4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и</a:t>
            </a:r>
            <a:r>
              <a:rPr sz="1600" spc="4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млекопитающих</a:t>
            </a:r>
            <a:r>
              <a:rPr sz="1600" spc="-10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(6)</a:t>
            </a:r>
            <a:r>
              <a:rPr sz="1600" spc="14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Наверное,</a:t>
            </a:r>
            <a:r>
              <a:rPr sz="1600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особенно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мне</a:t>
            </a:r>
            <a:r>
              <a:rPr sz="1600" spc="1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здесь</a:t>
            </a:r>
            <a:r>
              <a:rPr sz="1600" spc="14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запомнился</a:t>
            </a:r>
            <a:r>
              <a:rPr sz="1600" spc="14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843B0C"/>
                </a:solidFill>
                <a:latin typeface="Times New Roman"/>
                <a:cs typeface="Times New Roman"/>
              </a:rPr>
              <a:t>один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из</a:t>
            </a:r>
            <a:r>
              <a:rPr sz="1600" spc="21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ценнейших</a:t>
            </a:r>
            <a:r>
              <a:rPr sz="1600" spc="204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экспонатов</a:t>
            </a:r>
            <a:r>
              <a:rPr sz="1600" spc="19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музея</a:t>
            </a:r>
            <a:r>
              <a:rPr sz="1600" spc="2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–</a:t>
            </a:r>
            <a:r>
              <a:rPr sz="1600" spc="2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скелет</a:t>
            </a:r>
            <a:r>
              <a:rPr sz="1600" spc="20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мамонта</a:t>
            </a:r>
            <a:r>
              <a:rPr sz="1600" spc="-10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(7)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16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словам</a:t>
            </a:r>
            <a:r>
              <a:rPr sz="16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Times New Roman"/>
                <a:cs typeface="Times New Roman"/>
              </a:rPr>
              <a:t>экскурсовода,</a:t>
            </a:r>
            <a:r>
              <a:rPr sz="1600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этот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скелет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найден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Пермском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крае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1927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году.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(8)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Потом</a:t>
            </a:r>
            <a:r>
              <a:rPr sz="1600" spc="185" dirty="0">
                <a:latin typeface="Times New Roman"/>
                <a:cs typeface="Times New Roman"/>
              </a:rPr>
              <a:t>  </a:t>
            </a:r>
            <a:r>
              <a:rPr sz="1600" spc="-25" dirty="0">
                <a:latin typeface="Times New Roman"/>
                <a:cs typeface="Times New Roman"/>
              </a:rPr>
              <a:t>мы </a:t>
            </a:r>
            <a:r>
              <a:rPr sz="1600" dirty="0">
                <a:latin typeface="Times New Roman"/>
                <a:cs typeface="Times New Roman"/>
              </a:rPr>
              <a:t>поднялись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лестнице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попали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в</a:t>
            </a:r>
            <a:r>
              <a:rPr sz="1600" spc="32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геологический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отдел</a:t>
            </a:r>
            <a:r>
              <a:rPr sz="1600" spc="44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музея,</a:t>
            </a:r>
            <a:r>
              <a:rPr sz="1600" spc="45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(9)</a:t>
            </a:r>
            <a:r>
              <a:rPr sz="1600" spc="44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где</a:t>
            </a:r>
            <a:r>
              <a:rPr sz="1600" spc="45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представлены</a:t>
            </a:r>
            <a:r>
              <a:rPr sz="1600" spc="445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образцы </a:t>
            </a:r>
            <a:r>
              <a:rPr sz="1600" dirty="0">
                <a:latin typeface="Times New Roman"/>
                <a:cs typeface="Times New Roman"/>
              </a:rPr>
              <a:t>полезных</a:t>
            </a:r>
            <a:r>
              <a:rPr sz="1600" spc="220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ископаемых,</a:t>
            </a:r>
            <a:r>
              <a:rPr sz="1600" spc="225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(10)</a:t>
            </a:r>
            <a:r>
              <a:rPr sz="1600" spc="220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которыми</a:t>
            </a:r>
            <a:r>
              <a:rPr sz="1600" spc="225" dirty="0">
                <a:latin typeface="Times New Roman"/>
                <a:cs typeface="Times New Roman"/>
              </a:rPr>
              <a:t>   </a:t>
            </a:r>
            <a:r>
              <a:rPr sz="1600" spc="-10" dirty="0">
                <a:latin typeface="Times New Roman"/>
                <a:cs typeface="Times New Roman"/>
              </a:rPr>
              <a:t>богат </a:t>
            </a:r>
            <a:r>
              <a:rPr sz="1600" dirty="0">
                <a:latin typeface="Times New Roman"/>
                <a:cs typeface="Times New Roman"/>
              </a:rPr>
              <a:t>Пермский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край.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(11)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16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конце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экскурсии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мы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зашли</a:t>
            </a:r>
            <a:r>
              <a:rPr sz="1600" spc="6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зал</a:t>
            </a:r>
            <a:r>
              <a:rPr sz="1600" spc="32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музея,</a:t>
            </a:r>
            <a:r>
              <a:rPr sz="1600" spc="31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рассказывающий</a:t>
            </a:r>
            <a:r>
              <a:rPr sz="1600" spc="31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о</a:t>
            </a:r>
            <a:r>
              <a:rPr sz="1600" spc="32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843B0C"/>
                </a:solidFill>
                <a:latin typeface="Times New Roman"/>
                <a:cs typeface="Times New Roman"/>
              </a:rPr>
              <a:t>палеонтологических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экспедициях</a:t>
            </a:r>
            <a:r>
              <a:rPr sz="1600" spc="27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пермских</a:t>
            </a:r>
            <a:r>
              <a:rPr sz="1600" spc="26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843B0C"/>
                </a:solidFill>
                <a:latin typeface="Times New Roman"/>
                <a:cs typeface="Times New Roman"/>
              </a:rPr>
              <a:t>учёных</a:t>
            </a:r>
            <a:r>
              <a:rPr sz="1600" dirty="0">
                <a:latin typeface="Times New Roman"/>
                <a:cs typeface="Times New Roman"/>
              </a:rPr>
              <a:t>.</a:t>
            </a:r>
            <a:r>
              <a:rPr sz="1600" spc="2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(12)</a:t>
            </a:r>
            <a:r>
              <a:rPr sz="1600" spc="26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Два</a:t>
            </a:r>
            <a:r>
              <a:rPr sz="1600" spc="254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часа, </a:t>
            </a:r>
            <a:r>
              <a:rPr sz="1600" dirty="0">
                <a:latin typeface="Times New Roman"/>
                <a:cs typeface="Times New Roman"/>
              </a:rPr>
              <a:t>поведённые</a:t>
            </a:r>
            <a:r>
              <a:rPr sz="1600" spc="2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музее,</a:t>
            </a:r>
            <a:r>
              <a:rPr sz="1600" spc="275" dirty="0"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оставили</a:t>
            </a:r>
            <a:r>
              <a:rPr sz="1600" u="sng" spc="2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1600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меня</a:t>
            </a:r>
            <a:r>
              <a:rPr sz="1600" u="sng" spc="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самые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приятные</a:t>
            </a:r>
            <a:r>
              <a:rPr sz="1600" u="sng" spc="2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воспоминания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2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(13)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экскурсия</a:t>
            </a:r>
            <a:r>
              <a:rPr sz="1600" spc="2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229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Музею </a:t>
            </a:r>
            <a:r>
              <a:rPr sz="1600" dirty="0">
                <a:latin typeface="Times New Roman"/>
                <a:cs typeface="Times New Roman"/>
              </a:rPr>
              <a:t>пермских</a:t>
            </a:r>
            <a:r>
              <a:rPr sz="1600" spc="3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древностей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была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для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всей</a:t>
            </a:r>
            <a:r>
              <a:rPr sz="1600" spc="3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нашей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семьи </a:t>
            </a:r>
            <a:r>
              <a:rPr sz="1600" dirty="0">
                <a:latin typeface="Times New Roman"/>
                <a:cs typeface="Times New Roman"/>
              </a:rPr>
              <a:t>очень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интересной и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познавательной.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5064" y="1487424"/>
            <a:ext cx="5416295" cy="359816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8986" rIns="0" bIns="0" rtlCol="0">
            <a:spAutoFit/>
          </a:bodyPr>
          <a:lstStyle/>
          <a:p>
            <a:pPr marL="178562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40" dirty="0">
                <a:latin typeface="Arial"/>
                <a:cs typeface="Arial"/>
              </a:rPr>
              <a:t>РАССУЖДЕНИЕ</a:t>
            </a:r>
            <a:r>
              <a:rPr spc="-85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04198" y="1150141"/>
            <a:ext cx="9105766" cy="53395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1447800"/>
            <a:ext cx="92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6200" y="3810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600" b="0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Кто</a:t>
            </a:r>
            <a:r>
              <a:rPr kumimoji="0" lang="ru-RU" sz="3600" b="0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и когда сдаёт повторно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57400" y="228601"/>
            <a:ext cx="9829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 Если выявили </a:t>
            </a:r>
            <a:r>
              <a:rPr lang="ru-RU" dirty="0">
                <a:solidFill>
                  <a:srgbClr val="C00000"/>
                </a:solidFill>
              </a:rPr>
              <a:t>некачественную аудиозапись</a:t>
            </a:r>
            <a:r>
              <a:rPr lang="ru-RU" dirty="0"/>
              <a:t> ответа участника итогового собеседования сразу после окончания итогового собеседования, ответственный организатор образовательной организации составляет </a:t>
            </a:r>
            <a:r>
              <a:rPr lang="ru-RU" dirty="0">
                <a:solidFill>
                  <a:srgbClr val="C00000"/>
                </a:solidFill>
              </a:rPr>
              <a:t>Акт о досрочном завершении </a:t>
            </a:r>
            <a:r>
              <a:rPr lang="ru-RU" dirty="0"/>
              <a:t>итогового собеседования по русскому языку по уважительным причинам. После этого участнику предоставляют возможность повторно пройти итоговое собеседование в </a:t>
            </a:r>
            <a:r>
              <a:rPr lang="ru-RU" dirty="0">
                <a:solidFill>
                  <a:srgbClr val="C00000"/>
                </a:solidFill>
              </a:rPr>
              <a:t>дополнительные сроки или в день проведения итогового собеседования с использованием другого варианта КИМ</a:t>
            </a:r>
            <a:r>
              <a:rPr lang="ru-RU" dirty="0"/>
              <a:t> итогового собеседования, с которым участник не работал ранее. Выбор предоставляют в случае наличия технической возможности для повторной процедуры в день проведения итогового собеседования и согласия участника итогового собеседования.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4038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/>
          <p:cNvSpPr/>
          <p:nvPr/>
        </p:nvSpPr>
        <p:spPr>
          <a:xfrm>
            <a:off x="1752600" y="1066800"/>
            <a:ext cx="365760" cy="381000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133600" y="3810000"/>
            <a:ext cx="9601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Если участник не может завершить итоговое собеседование </a:t>
            </a:r>
            <a:r>
              <a:rPr lang="ru-RU" dirty="0">
                <a:solidFill>
                  <a:srgbClr val="C00000"/>
                </a:solidFill>
              </a:rPr>
              <a:t>по состоянию здоровья </a:t>
            </a:r>
            <a:r>
              <a:rPr lang="ru-RU" dirty="0"/>
              <a:t>или другим объективным причинам, он </a:t>
            </a:r>
            <a:r>
              <a:rPr lang="ru-RU" dirty="0">
                <a:solidFill>
                  <a:srgbClr val="C00000"/>
                </a:solidFill>
              </a:rPr>
              <a:t>вправе покинуть аудиторию </a:t>
            </a:r>
            <a:r>
              <a:rPr lang="ru-RU" dirty="0"/>
              <a:t>проведения итогового собеседования. Организатор оформляет </a:t>
            </a:r>
            <a:r>
              <a:rPr lang="ru-RU" dirty="0">
                <a:solidFill>
                  <a:srgbClr val="C00000"/>
                </a:solidFill>
              </a:rPr>
              <a:t>Акт о досрочном завершении </a:t>
            </a:r>
            <a:r>
              <a:rPr lang="ru-RU" dirty="0"/>
              <a:t>итогового собеседования по русскому языку по уважительным причинам. Такие участники проходят итоговое собеседование повторно </a:t>
            </a:r>
            <a:r>
              <a:rPr lang="ru-RU" dirty="0">
                <a:solidFill>
                  <a:srgbClr val="C00000"/>
                </a:solidFill>
              </a:rPr>
              <a:t>в дополнительные сроки</a:t>
            </a:r>
            <a:r>
              <a:rPr lang="ru-RU" dirty="0"/>
              <a:t>, когда документально подтвердят уважительную причину завершения испытания.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8975" marR="5080" indent="-194691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latin typeface="Arial"/>
                <a:cs typeface="Arial"/>
              </a:rPr>
              <a:t>РЕЧЕВЫЕ</a:t>
            </a:r>
            <a:r>
              <a:rPr sz="3600" spc="-10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КОНСТРУКЦИИ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spc="100" dirty="0">
                <a:latin typeface="Arial"/>
                <a:cs typeface="Arial"/>
              </a:rPr>
              <a:t>ДЛЯ</a:t>
            </a:r>
            <a:r>
              <a:rPr sz="3600" spc="-90" dirty="0">
                <a:latin typeface="Arial"/>
                <a:cs typeface="Arial"/>
              </a:rPr>
              <a:t> </a:t>
            </a:r>
            <a:r>
              <a:rPr sz="3600" spc="-75" dirty="0">
                <a:latin typeface="Arial"/>
                <a:cs typeface="Arial"/>
              </a:rPr>
              <a:t>ПОСТРОЕНИЯ </a:t>
            </a:r>
            <a:r>
              <a:rPr sz="3600" spc="-65" dirty="0">
                <a:latin typeface="Arial"/>
                <a:cs typeface="Arial"/>
              </a:rPr>
              <a:t>МОНОЛОГА-</a:t>
            </a:r>
            <a:r>
              <a:rPr sz="3600" spc="-10" dirty="0">
                <a:latin typeface="Arial"/>
                <a:cs typeface="Arial"/>
              </a:rPr>
              <a:t>РАССУЖДЕНИЯ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83892" y="170078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221992" y="272338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02180" y="3906011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202180" y="4716779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77796" y="552602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981960" y="1723390"/>
            <a:ext cx="8171815" cy="4163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ПРОБЛЕМНЫЙ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ВОПРОС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ФОРМУЛИРОВКИ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8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ЭТОТ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ВОПРОС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НЕТ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ОДНОЗНАЧНОГО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ОТВЕТА.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ЭТОТ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ВОПРОС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ТРУДНО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ОТВЕТИТЬ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ОДНОЗНАЧНО.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ОДНИ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СЧИТАЮТ,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ДРУГИЕ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ДУМАЮТ,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2400" spc="-1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Я,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НАПРИМЕР,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СЧИТАЮ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//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ДУМАЮ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…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073775" cy="6858000"/>
            <a:chOff x="0" y="0"/>
            <a:chExt cx="607377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9618" y="1777297"/>
              <a:ext cx="4393684" cy="333877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52876" y="404622"/>
            <a:ext cx="7141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9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40" dirty="0">
                <a:latin typeface="Arial"/>
                <a:cs typeface="Arial"/>
              </a:rPr>
              <a:t>РАССУЖДЕНИЕ</a:t>
            </a:r>
            <a:r>
              <a:rPr spc="-9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82944" y="1130884"/>
            <a:ext cx="5638165" cy="551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)</a:t>
            </a:r>
            <a:r>
              <a:rPr sz="18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Почему</a:t>
            </a:r>
            <a:r>
              <a:rPr sz="1800" u="sng" spc="16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люди</a:t>
            </a:r>
            <a:r>
              <a:rPr sz="18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любят</a:t>
            </a:r>
            <a:r>
              <a:rPr sz="18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путешествовать?</a:t>
            </a:r>
            <a:r>
              <a:rPr sz="18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2)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Думаю,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этот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вопрос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нет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однозначного</a:t>
            </a:r>
            <a:r>
              <a:rPr sz="18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ответа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(3)</a:t>
            </a:r>
            <a:r>
              <a:rPr sz="18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Одни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считают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(4)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1800" spc="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возможность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увидеть</a:t>
            </a:r>
            <a:r>
              <a:rPr sz="1800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узнать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много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нового.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5)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Другие</a:t>
            </a:r>
            <a:r>
              <a:rPr sz="18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думают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(6)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–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возможность</a:t>
            </a:r>
            <a:r>
              <a:rPr sz="18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испытать</a:t>
            </a:r>
            <a:r>
              <a:rPr sz="18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силу</a:t>
            </a:r>
            <a:r>
              <a:rPr sz="1800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воли,</a:t>
            </a:r>
            <a:r>
              <a:rPr sz="18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выносливость,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способность</a:t>
            </a:r>
            <a:r>
              <a:rPr sz="1800" spc="3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преодолевать</a:t>
            </a:r>
            <a:r>
              <a:rPr sz="1800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трудности.</a:t>
            </a:r>
            <a:r>
              <a:rPr sz="1800" spc="3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(7)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Я</a:t>
            </a:r>
            <a:r>
              <a:rPr sz="1800" u="sng" spc="3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уверена,</a:t>
            </a:r>
            <a:r>
              <a:rPr sz="1800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(8)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первые,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вторые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правы.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(9)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Однако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люблю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то,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(10)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они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позволяют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человеку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найти</a:t>
            </a:r>
            <a:r>
              <a:rPr sz="1800" spc="1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новых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друзей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1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испытать</a:t>
            </a:r>
            <a:r>
              <a:rPr sz="1800" spc="1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прочность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уже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существующую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дружбу.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(11)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мае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этого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года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сплава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байдарках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реке</a:t>
            </a:r>
            <a:r>
              <a:rPr sz="1800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Чусовой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товарищами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попали</a:t>
            </a:r>
            <a:r>
              <a:rPr sz="1800" spc="1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spc="1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трудную</a:t>
            </a:r>
            <a:r>
              <a:rPr sz="1800" spc="1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ситуацию:</a:t>
            </a:r>
            <a:r>
              <a:rPr sz="1800" spc="1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(12)</a:t>
            </a:r>
            <a:r>
              <a:rPr sz="1800" spc="1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1800" spc="1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лодок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перевернулись</a:t>
            </a:r>
            <a:r>
              <a:rPr sz="1800" spc="2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(13)</a:t>
            </a:r>
            <a:r>
              <a:rPr sz="1800" spc="2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четверо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нас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оказались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холодной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весенней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воде.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(14)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очень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испугалась,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(15)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но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мои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спутники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1800" spc="2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растерялись,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вытащили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всех</a:t>
            </a:r>
            <a:r>
              <a:rPr sz="1800" spc="2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воды,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спасли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часть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наших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вещей.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(16)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вынужденном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привале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все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помогали</a:t>
            </a:r>
            <a:r>
              <a:rPr sz="18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нам,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пытались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согреть,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успокоить,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утешить.</a:t>
            </a:r>
            <a:r>
              <a:rPr sz="1800" spc="2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(17)</a:t>
            </a:r>
            <a:r>
              <a:rPr sz="1800" spc="2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До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конца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похода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800" spc="2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чувствовала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заботу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поддержку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друзей.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(18)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По-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моему,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4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путешествие</a:t>
            </a:r>
            <a:r>
              <a:rPr sz="1800" spc="4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я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запомню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всю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жизнь.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51482" y="2929889"/>
            <a:ext cx="3273425" cy="1409065"/>
          </a:xfrm>
          <a:custGeom>
            <a:avLst/>
            <a:gdLst/>
            <a:ahLst/>
            <a:cxnLst/>
            <a:rect l="l" t="t" r="r" b="b"/>
            <a:pathLst>
              <a:path w="3273425" h="1409064">
                <a:moveTo>
                  <a:pt x="525780" y="0"/>
                </a:moveTo>
                <a:lnTo>
                  <a:pt x="3273425" y="18414"/>
                </a:lnTo>
              </a:path>
              <a:path w="3273425" h="1409064">
                <a:moveTo>
                  <a:pt x="265175" y="772668"/>
                </a:moveTo>
                <a:lnTo>
                  <a:pt x="2153920" y="777240"/>
                </a:lnTo>
              </a:path>
              <a:path w="3273425" h="1409064">
                <a:moveTo>
                  <a:pt x="309372" y="992124"/>
                </a:moveTo>
                <a:lnTo>
                  <a:pt x="1529969" y="992124"/>
                </a:lnTo>
              </a:path>
              <a:path w="3273425" h="1409064">
                <a:moveTo>
                  <a:pt x="419100" y="1190244"/>
                </a:moveTo>
                <a:lnTo>
                  <a:pt x="2544064" y="1190244"/>
                </a:lnTo>
              </a:path>
              <a:path w="3273425" h="1409064">
                <a:moveTo>
                  <a:pt x="0" y="1405128"/>
                </a:moveTo>
                <a:lnTo>
                  <a:pt x="2241677" y="1409065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139815" cy="6858000"/>
            <a:chOff x="0" y="0"/>
            <a:chExt cx="613981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9735" y="1777205"/>
              <a:ext cx="4459686" cy="33205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52876" y="404622"/>
            <a:ext cx="7141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9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3.</a:t>
            </a:r>
            <a:r>
              <a:rPr spc="-60" dirty="0">
                <a:latin typeface="Arial"/>
                <a:cs typeface="Arial"/>
              </a:rPr>
              <a:t> </a:t>
            </a:r>
            <a:r>
              <a:rPr spc="-65" dirty="0">
                <a:latin typeface="Arial"/>
                <a:cs typeface="Arial"/>
              </a:rPr>
              <a:t>МОНОЛОГ.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40" dirty="0">
                <a:latin typeface="Arial"/>
                <a:cs typeface="Arial"/>
              </a:rPr>
              <a:t>РАССУЖДЕНИЕ</a:t>
            </a:r>
            <a:r>
              <a:rPr spc="-90" dirty="0">
                <a:latin typeface="Arial"/>
                <a:cs typeface="Arial"/>
              </a:rPr>
              <a:t> </a:t>
            </a:r>
            <a:r>
              <a:rPr spc="-50" dirty="0">
                <a:latin typeface="Arial"/>
                <a:cs typeface="Arial"/>
              </a:rPr>
              <a:t>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282944" y="911097"/>
            <a:ext cx="5638165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)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Почему</a:t>
            </a:r>
            <a:r>
              <a:rPr sz="1800" u="sng" spc="150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люди</a:t>
            </a:r>
            <a:r>
              <a:rPr sz="1800" u="sng" spc="140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любят</a:t>
            </a:r>
            <a:r>
              <a:rPr sz="1800" u="sng" spc="150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путешествовать?</a:t>
            </a:r>
            <a:r>
              <a:rPr sz="1800" u="sng" spc="150" dirty="0">
                <a:solidFill>
                  <a:srgbClr val="843B0C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(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2)</a:t>
            </a:r>
            <a:r>
              <a:rPr sz="1800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Думаю,</a:t>
            </a:r>
            <a:r>
              <a:rPr sz="1800" spc="1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этот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вопрос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нет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однозначного</a:t>
            </a:r>
            <a:r>
              <a:rPr sz="1800" u="sng" spc="1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ответа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(3)</a:t>
            </a:r>
            <a:r>
              <a:rPr sz="1800" spc="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Одни</a:t>
            </a:r>
            <a:r>
              <a:rPr sz="18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считают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(4)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1800" spc="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возможность</a:t>
            </a:r>
            <a:r>
              <a:rPr sz="1800" spc="5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увидеть</a:t>
            </a:r>
            <a:r>
              <a:rPr sz="1800" spc="6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и</a:t>
            </a:r>
            <a:r>
              <a:rPr sz="1800" spc="5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843B0C"/>
                </a:solidFill>
                <a:latin typeface="Times New Roman"/>
                <a:cs typeface="Times New Roman"/>
              </a:rPr>
              <a:t>узнать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много</a:t>
            </a:r>
            <a:r>
              <a:rPr sz="1800" spc="16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нового.</a:t>
            </a:r>
            <a:r>
              <a:rPr sz="1800" spc="15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5)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Другие</a:t>
            </a:r>
            <a:r>
              <a:rPr sz="1800" u="sng" spc="15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думают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(6)</a:t>
            </a:r>
            <a:r>
              <a:rPr sz="1800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–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возможность</a:t>
            </a:r>
            <a:r>
              <a:rPr sz="1800" spc="9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испытать</a:t>
            </a:r>
            <a:r>
              <a:rPr sz="1800" spc="9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силу</a:t>
            </a:r>
            <a:r>
              <a:rPr sz="1800" spc="10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воли,</a:t>
            </a:r>
            <a:r>
              <a:rPr sz="1800" spc="9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843B0C"/>
                </a:solidFill>
                <a:latin typeface="Times New Roman"/>
                <a:cs typeface="Times New Roman"/>
              </a:rPr>
              <a:t>выносливость,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способность</a:t>
            </a:r>
            <a:r>
              <a:rPr sz="1800" spc="31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преодолевать</a:t>
            </a:r>
            <a:r>
              <a:rPr sz="1800" spc="32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трудности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800" spc="3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(7)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Я</a:t>
            </a:r>
            <a:r>
              <a:rPr sz="1800" u="sng" spc="3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уверена,</a:t>
            </a:r>
            <a:r>
              <a:rPr sz="1800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(8)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первые,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вторые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правы.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(9)</a:t>
            </a:r>
            <a:r>
              <a:rPr sz="1800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Однако</a:t>
            </a:r>
            <a:r>
              <a:rPr sz="18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я</a:t>
            </a:r>
            <a:r>
              <a:rPr sz="1800" spc="4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843B0C"/>
                </a:solidFill>
                <a:latin typeface="Times New Roman"/>
                <a:cs typeface="Times New Roman"/>
              </a:rPr>
              <a:t>люблю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путешествия</a:t>
            </a:r>
            <a:r>
              <a:rPr sz="1800" spc="4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18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то,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(10)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они</a:t>
            </a:r>
            <a:r>
              <a:rPr sz="18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позволяют</a:t>
            </a:r>
            <a:r>
              <a:rPr sz="1800" spc="5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843B0C"/>
                </a:solidFill>
                <a:latin typeface="Times New Roman"/>
                <a:cs typeface="Times New Roman"/>
              </a:rPr>
              <a:t>человеку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найти</a:t>
            </a:r>
            <a:r>
              <a:rPr sz="1800" spc="17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новых</a:t>
            </a:r>
            <a:r>
              <a:rPr sz="1800" spc="17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друзей</a:t>
            </a:r>
            <a:r>
              <a:rPr sz="1800" spc="18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и</a:t>
            </a:r>
            <a:r>
              <a:rPr sz="1800" spc="18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испытать</a:t>
            </a:r>
            <a:r>
              <a:rPr sz="1800" spc="180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на</a:t>
            </a:r>
            <a:r>
              <a:rPr sz="1800" spc="18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прочность</a:t>
            </a:r>
            <a:r>
              <a:rPr sz="1800" spc="175" dirty="0">
                <a:solidFill>
                  <a:srgbClr val="843B0C"/>
                </a:solidFill>
                <a:latin typeface="Times New Roman"/>
                <a:cs typeface="Times New Roman"/>
              </a:rPr>
              <a:t>  </a:t>
            </a:r>
            <a:r>
              <a:rPr sz="1800" spc="-25" dirty="0">
                <a:solidFill>
                  <a:srgbClr val="843B0C"/>
                </a:solidFill>
                <a:latin typeface="Times New Roman"/>
                <a:cs typeface="Times New Roman"/>
              </a:rPr>
              <a:t>уже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существующую</a:t>
            </a:r>
            <a:r>
              <a:rPr sz="1800" spc="165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843B0C"/>
                </a:solidFill>
                <a:latin typeface="Times New Roman"/>
                <a:cs typeface="Times New Roman"/>
              </a:rPr>
              <a:t>дружбу.</a:t>
            </a:r>
            <a:r>
              <a:rPr sz="1800" spc="160" dirty="0">
                <a:solidFill>
                  <a:srgbClr val="843B0C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(11)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мае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этого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года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время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сплава</a:t>
            </a:r>
            <a:r>
              <a:rPr sz="1800" spc="1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байдарках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реке</a:t>
            </a:r>
            <a:r>
              <a:rPr sz="1800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Чусовой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товарищами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попали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трудную</a:t>
            </a:r>
            <a:r>
              <a:rPr sz="1800" spc="1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ситуацию: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(12)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несколько</a:t>
            </a:r>
            <a:r>
              <a:rPr sz="1800" spc="1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лодок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перевернулись</a:t>
            </a:r>
            <a:r>
              <a:rPr sz="1800" spc="2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(13)</a:t>
            </a:r>
            <a:r>
              <a:rPr sz="1800" spc="2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четверо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нас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оказались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в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холодной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весенней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воде.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(14)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очень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испугалась,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(15)</a:t>
            </a:r>
            <a:r>
              <a:rPr sz="18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но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мои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спутники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1800" spc="2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растерялись,</a:t>
            </a:r>
            <a:r>
              <a:rPr sz="1800" spc="2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вытащили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всех</a:t>
            </a:r>
            <a:r>
              <a:rPr sz="1800" spc="2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воды,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спасли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часть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наших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вещей.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(16)</a:t>
            </a:r>
            <a:r>
              <a:rPr sz="1800" spc="2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25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вынужденном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привале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все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помогали</a:t>
            </a:r>
            <a:r>
              <a:rPr sz="18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нам,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пытались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согреть,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успокоить,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утешить.</a:t>
            </a:r>
            <a:r>
              <a:rPr sz="1800" spc="2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(17)</a:t>
            </a:r>
            <a:r>
              <a:rPr sz="1800" spc="2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До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конца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похода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800" spc="2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чувствовала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заботу</a:t>
            </a:r>
            <a:r>
              <a:rPr sz="18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поддержку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друзей.</a:t>
            </a:r>
            <a:r>
              <a:rPr sz="18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(18)</a:t>
            </a:r>
            <a:r>
              <a:rPr sz="1800" spc="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800" spc="-10" dirty="0">
                <a:solidFill>
                  <a:srgbClr val="FF0000"/>
                </a:solidFill>
                <a:latin typeface="Times New Roman"/>
                <a:cs typeface="Times New Roman"/>
              </a:rPr>
              <a:t>По-</a:t>
            </a:r>
            <a:r>
              <a:rPr sz="1800" dirty="0">
                <a:solidFill>
                  <a:srgbClr val="FF0000"/>
                </a:solidFill>
                <a:latin typeface="Times New Roman"/>
                <a:cs typeface="Times New Roman"/>
              </a:rPr>
              <a:t>моему,</a:t>
            </a:r>
            <a:r>
              <a:rPr sz="1800" spc="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800" spc="4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путешествие</a:t>
            </a:r>
            <a:r>
              <a:rPr sz="1800" spc="4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я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запомню</a:t>
            </a:r>
            <a:r>
              <a:rPr sz="1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всю</a:t>
            </a:r>
            <a:r>
              <a:rPr sz="18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жизнь.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51482" y="2929889"/>
            <a:ext cx="3360420" cy="1409065"/>
          </a:xfrm>
          <a:custGeom>
            <a:avLst/>
            <a:gdLst/>
            <a:ahLst/>
            <a:cxnLst/>
            <a:rect l="l" t="t" r="r" b="b"/>
            <a:pathLst>
              <a:path w="3360420" h="1409064">
                <a:moveTo>
                  <a:pt x="612648" y="0"/>
                </a:moveTo>
                <a:lnTo>
                  <a:pt x="3360293" y="18414"/>
                </a:lnTo>
              </a:path>
              <a:path w="3360420" h="1409064">
                <a:moveTo>
                  <a:pt x="265175" y="772668"/>
                </a:moveTo>
                <a:lnTo>
                  <a:pt x="2153920" y="777240"/>
                </a:lnTo>
              </a:path>
              <a:path w="3360420" h="1409064">
                <a:moveTo>
                  <a:pt x="426719" y="992124"/>
                </a:moveTo>
                <a:lnTo>
                  <a:pt x="1647317" y="992124"/>
                </a:lnTo>
              </a:path>
              <a:path w="3360420" h="1409064">
                <a:moveTo>
                  <a:pt x="496824" y="1190244"/>
                </a:moveTo>
                <a:lnTo>
                  <a:pt x="2621788" y="1190244"/>
                </a:lnTo>
              </a:path>
              <a:path w="3360420" h="1409064">
                <a:moveTo>
                  <a:pt x="0" y="1405128"/>
                </a:moveTo>
                <a:lnTo>
                  <a:pt x="2241677" y="1409065"/>
                </a:lnTo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53761" y="280161"/>
            <a:ext cx="41370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125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09113" y="1250442"/>
            <a:ext cx="851154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100"/>
              </a:spcBef>
              <a:tabLst>
                <a:tab pos="1405890" algn="l"/>
                <a:tab pos="1992630" algn="l"/>
                <a:tab pos="3726815" algn="l"/>
                <a:tab pos="5194935" algn="l"/>
                <a:tab pos="5543550" algn="l"/>
                <a:tab pos="723265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ВОПРОСЫ,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ДАННЫЕ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ЗАДАНИИ,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ВМЕСТО СОЗДАНИЯ</a:t>
            </a:r>
            <a:r>
              <a:rPr sz="2400" spc="-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ЦЕЛЬНОГО</a:t>
            </a:r>
            <a:r>
              <a:rPr sz="2400" spc="-1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ТЕКСТА;</a:t>
            </a:r>
            <a:endParaRPr sz="2400">
              <a:latin typeface="Times New Roman"/>
              <a:cs typeface="Times New Roman"/>
            </a:endParaRPr>
          </a:p>
          <a:p>
            <a:pPr marL="12700" marR="5715">
              <a:lnSpc>
                <a:spcPct val="150000"/>
              </a:lnSpc>
              <a:tabLst>
                <a:tab pos="3121660" algn="l"/>
                <a:tab pos="536384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МАЛЕНЬКИЙ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ОБЪЁМ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МОНОЛОГИЧЕСКОГО ВЫСКАЗЫВАНИЯ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(3–5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ФРАЗ);</a:t>
            </a:r>
            <a:endParaRPr sz="2400">
              <a:latin typeface="Times New Roman"/>
              <a:cs typeface="Times New Roman"/>
            </a:endParaRPr>
          </a:p>
          <a:p>
            <a:pPr marL="12700" marR="24130">
              <a:lnSpc>
                <a:spcPct val="150000"/>
              </a:lnSpc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БОЛЬШОЕ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КОЛИЧЕСТВО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НЕОПРАВДАННЫХ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ПАУЗ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РЕЧИ;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БОЛЬШОЕ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КОЛИЧЕСТВО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РЕЧЕВЫХ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ГРАММАТИЧЕСКИХ ОШИБОК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65020" y="1493519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74164" y="2563367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51304" y="366979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63496" y="4187951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0873" y="94234"/>
            <a:ext cx="60731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НА</a:t>
            </a:r>
            <a:r>
              <a:rPr sz="3000" spc="-60" dirty="0"/>
              <a:t> </a:t>
            </a:r>
            <a:r>
              <a:rPr sz="3000" dirty="0"/>
              <a:t>ЧТО</a:t>
            </a:r>
            <a:r>
              <a:rPr sz="3000" spc="-40" dirty="0"/>
              <a:t> </a:t>
            </a:r>
            <a:r>
              <a:rPr sz="3000" spc="-90" dirty="0"/>
              <a:t>ОБРАТИТЬ</a:t>
            </a:r>
            <a:r>
              <a:rPr sz="3000" spc="-30" dirty="0"/>
              <a:t> </a:t>
            </a:r>
            <a:r>
              <a:rPr sz="3000" spc="-10" dirty="0"/>
              <a:t>ВНИМАНИЕ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175764" y="360439"/>
            <a:ext cx="9131300" cy="470789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R="23495" algn="ctr">
              <a:lnSpc>
                <a:spcPct val="100000"/>
              </a:lnSpc>
              <a:spcBef>
                <a:spcPts val="1610"/>
              </a:spcBef>
            </a:pP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ЭКЗАМЕНАТОРУ-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СОБЕСЕДНИКУ?</a:t>
            </a:r>
            <a:endParaRPr sz="2800">
              <a:latin typeface="Times New Roman"/>
              <a:cs typeface="Times New Roman"/>
            </a:endParaRPr>
          </a:p>
          <a:p>
            <a:pPr marL="36830" marR="5080" algn="just">
              <a:lnSpc>
                <a:spcPct val="100000"/>
              </a:lnSpc>
              <a:spcBef>
                <a:spcPts val="1415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УЧЕНИКУ</a:t>
            </a:r>
            <a:r>
              <a:rPr sz="2600" spc="20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НЕОБХОДИМО</a:t>
            </a:r>
            <a:r>
              <a:rPr sz="26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ПРЕДОСТАВИТЬ</a:t>
            </a:r>
            <a:r>
              <a:rPr sz="2600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10-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15</a:t>
            </a:r>
            <a:r>
              <a:rPr sz="2600" spc="2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СЕКУНД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60" dirty="0">
                <a:solidFill>
                  <a:srgbClr val="385622"/>
                </a:solidFill>
                <a:latin typeface="Times New Roman"/>
                <a:cs typeface="Times New Roman"/>
              </a:rPr>
              <a:t>ВЫБОРА</a:t>
            </a:r>
            <a:r>
              <a:rPr sz="26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ОДНОЙ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ТЕМЫ</a:t>
            </a:r>
            <a:r>
              <a:rPr sz="2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ТРЁХ</a:t>
            </a:r>
            <a:r>
              <a:rPr sz="2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ПРЕДЛОЖЕННЫХ</a:t>
            </a:r>
            <a:endParaRPr sz="2600">
              <a:latin typeface="Times New Roman"/>
              <a:cs typeface="Times New Roman"/>
            </a:endParaRPr>
          </a:p>
          <a:p>
            <a:pPr marL="16510" marR="80010" algn="just">
              <a:lnSpc>
                <a:spcPct val="100000"/>
              </a:lnSpc>
              <a:spcBef>
                <a:spcPts val="1160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ФОТОГРАФИЮ</a:t>
            </a:r>
            <a:r>
              <a:rPr sz="2600" spc="2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ДЛЯ</a:t>
            </a:r>
            <a:r>
              <a:rPr sz="2600" spc="2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ОПИСАНИЯ</a:t>
            </a:r>
            <a:r>
              <a:rPr sz="2600" spc="2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600" spc="2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РЕЧЕВУЮ</a:t>
            </a:r>
            <a:r>
              <a:rPr sz="2600" spc="2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ОПОРУ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6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УВИДИТ</a:t>
            </a:r>
            <a:r>
              <a:rPr sz="26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385622"/>
                </a:solidFill>
                <a:latin typeface="Times New Roman"/>
                <a:cs typeface="Times New Roman"/>
              </a:rPr>
              <a:t>ТОЛЬКО</a:t>
            </a:r>
            <a:r>
              <a:rPr sz="26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ПОСЛЕ</a:t>
            </a:r>
            <a:r>
              <a:rPr sz="26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ВЫБОРА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20" dirty="0">
                <a:solidFill>
                  <a:srgbClr val="385622"/>
                </a:solidFill>
                <a:latin typeface="Times New Roman"/>
                <a:cs typeface="Times New Roman"/>
              </a:rPr>
              <a:t>ТЕМЫ</a:t>
            </a:r>
            <a:endParaRPr sz="2600">
              <a:latin typeface="Times New Roman"/>
              <a:cs typeface="Times New Roman"/>
            </a:endParaRPr>
          </a:p>
          <a:p>
            <a:pPr marL="12700" marR="83185" algn="just">
              <a:lnSpc>
                <a:spcPct val="100000"/>
              </a:lnSpc>
              <a:spcBef>
                <a:spcPts val="520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600" spc="55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600" spc="5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ВЫПОЛНЕНИЯ</a:t>
            </a:r>
            <a:r>
              <a:rPr sz="2600" spc="5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600" spc="55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3</a:t>
            </a:r>
            <a:r>
              <a:rPr sz="2600" spc="56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ПЕРЕД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УЧАЩИМСЯ</a:t>
            </a:r>
            <a:r>
              <a:rPr sz="26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ПОСТОЯННО</a:t>
            </a:r>
            <a:r>
              <a:rPr sz="2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НАХОДИТСЯ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РЕЧЕВАЯ</a:t>
            </a:r>
            <a:r>
              <a:rPr sz="2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385622"/>
                </a:solidFill>
                <a:latin typeface="Times New Roman"/>
                <a:cs typeface="Times New Roman"/>
              </a:rPr>
              <a:t>ОПОРА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(+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 ФОТО)</a:t>
            </a:r>
            <a:endParaRPr sz="2600">
              <a:latin typeface="Times New Roman"/>
              <a:cs typeface="Times New Roman"/>
            </a:endParaRPr>
          </a:p>
          <a:p>
            <a:pPr marL="12700" marR="85725" algn="just">
              <a:lnSpc>
                <a:spcPct val="100000"/>
              </a:lnSpc>
              <a:spcBef>
                <a:spcPts val="819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600" spc="6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600" spc="6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ВЫПОЛНЕНИЯ</a:t>
            </a:r>
            <a:r>
              <a:rPr sz="2600" spc="6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ЗАДАНИЯ</a:t>
            </a:r>
            <a:r>
              <a:rPr sz="2600" spc="6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3</a:t>
            </a:r>
            <a:r>
              <a:rPr sz="2600" spc="6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600" spc="6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ИМЕЕТ</a:t>
            </a:r>
            <a:r>
              <a:rPr sz="26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0" dirty="0">
                <a:solidFill>
                  <a:srgbClr val="385622"/>
                </a:solidFill>
                <a:latin typeface="Times New Roman"/>
                <a:cs typeface="Times New Roman"/>
              </a:rPr>
              <a:t>ПРАВА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385622"/>
                </a:solidFill>
                <a:latin typeface="Times New Roman"/>
                <a:cs typeface="Times New Roman"/>
              </a:rPr>
              <a:t>ДЕЛАТЬ</a:t>
            </a:r>
            <a:r>
              <a:rPr sz="26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НИКАКИЕ</a:t>
            </a:r>
            <a:r>
              <a:rPr sz="26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ЗАПИСИ</a:t>
            </a:r>
            <a:endParaRPr sz="26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32989" y="5225541"/>
            <a:ext cx="9053195" cy="81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341245" algn="l"/>
                <a:tab pos="2606675" algn="l"/>
                <a:tab pos="4963160" algn="l"/>
                <a:tab pos="5387975" algn="l"/>
                <a:tab pos="8819515" algn="l"/>
              </a:tabLst>
            </a:pP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НЕОБХОДИМО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ВНИМАТЕЛЬНО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ПРИСЛУШИВАТЬСЯ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50" dirty="0">
                <a:solidFill>
                  <a:srgbClr val="385622"/>
                </a:solidFill>
                <a:latin typeface="Times New Roman"/>
                <a:cs typeface="Times New Roman"/>
              </a:rPr>
              <a:t>К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МОНОЛОГУ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УЧАЩЕГОСЯ,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61297" y="5621832"/>
            <a:ext cx="2524760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ОСУЩЕСТВИТЬ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32989" y="6017767"/>
            <a:ext cx="526605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ПЛАВНЫЙ</a:t>
            </a:r>
            <a:r>
              <a:rPr sz="26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30" dirty="0">
                <a:solidFill>
                  <a:srgbClr val="385622"/>
                </a:solidFill>
                <a:latin typeface="Times New Roman"/>
                <a:cs typeface="Times New Roman"/>
              </a:rPr>
              <a:t>ПЕРЕХОД</a:t>
            </a:r>
            <a:r>
              <a:rPr sz="26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2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ДИАЛОГУ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75460" y="120700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17548" y="218389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7548" y="2968751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744980" y="4311395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72412" y="5250179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6298" y="925232"/>
            <a:ext cx="6702941" cy="435422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8130">
              <a:lnSpc>
                <a:spcPct val="100000"/>
              </a:lnSpc>
              <a:spcBef>
                <a:spcPts val="95"/>
              </a:spcBef>
            </a:pPr>
            <a:r>
              <a:rPr dirty="0"/>
              <a:t>КРИТЕРИИ</a:t>
            </a:r>
            <a:r>
              <a:rPr spc="-140" dirty="0"/>
              <a:t> </a:t>
            </a:r>
            <a:r>
              <a:rPr spc="-10" dirty="0"/>
              <a:t>ОЦЕНИВАНИЯ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417191" y="5582208"/>
            <a:ext cx="887984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Критерий</a:t>
            </a:r>
            <a:r>
              <a:rPr sz="2000" b="1" i="1" spc="8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130" dirty="0">
                <a:solidFill>
                  <a:srgbClr val="385622"/>
                </a:solidFill>
                <a:latin typeface="Trebuchet MS"/>
                <a:cs typeface="Trebuchet MS"/>
              </a:rPr>
              <a:t>М2</a:t>
            </a:r>
            <a:r>
              <a:rPr sz="2000" b="1" i="1" spc="8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(ранее</a:t>
            </a:r>
            <a:r>
              <a:rPr sz="2000" b="1" i="1" spc="8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критерий</a:t>
            </a:r>
            <a:r>
              <a:rPr sz="2000" b="1" i="1" spc="8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75" dirty="0">
                <a:solidFill>
                  <a:srgbClr val="385622"/>
                </a:solidFill>
                <a:latin typeface="Trebuchet MS"/>
                <a:cs typeface="Trebuchet MS"/>
              </a:rPr>
              <a:t>М3)</a:t>
            </a:r>
            <a:r>
              <a:rPr sz="2000" b="1" i="1" spc="8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переименован:</a:t>
            </a:r>
            <a:r>
              <a:rPr sz="2000" b="1" i="1" spc="9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«Логичность </a:t>
            </a:r>
            <a:r>
              <a:rPr sz="20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монологического</a:t>
            </a:r>
            <a:r>
              <a:rPr sz="2000" b="1" i="1" spc="49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dirty="0">
                <a:solidFill>
                  <a:srgbClr val="385622"/>
                </a:solidFill>
                <a:latin typeface="Trebuchet MS"/>
                <a:cs typeface="Trebuchet MS"/>
              </a:rPr>
              <a:t>высказывания».</a:t>
            </a:r>
            <a:r>
              <a:rPr sz="2000" b="1" i="1" spc="-5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105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2000" b="1" i="1" spc="49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spc="65" dirty="0">
                <a:solidFill>
                  <a:srgbClr val="385622"/>
                </a:solidFill>
                <a:latin typeface="Trebuchet MS"/>
                <a:cs typeface="Trebuchet MS"/>
              </a:rPr>
              <a:t>структуре</a:t>
            </a:r>
            <a:r>
              <a:rPr sz="2000" b="1" i="1" spc="4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spc="75" dirty="0">
                <a:solidFill>
                  <a:srgbClr val="385622"/>
                </a:solidFill>
                <a:latin typeface="Trebuchet MS"/>
                <a:cs typeface="Trebuchet MS"/>
              </a:rPr>
              <a:t>самого</a:t>
            </a:r>
            <a:r>
              <a:rPr sz="2000" b="1" i="1" spc="-5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критерия </a:t>
            </a:r>
            <a:r>
              <a:rPr sz="2000" b="1" i="1" spc="60" dirty="0">
                <a:solidFill>
                  <a:srgbClr val="385622"/>
                </a:solidFill>
                <a:latin typeface="Trebuchet MS"/>
                <a:cs typeface="Trebuchet MS"/>
              </a:rPr>
              <a:t>исключены</a:t>
            </a:r>
            <a:r>
              <a:rPr sz="2000" b="1" i="1" spc="-19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spc="65" dirty="0">
                <a:solidFill>
                  <a:srgbClr val="385622"/>
                </a:solidFill>
                <a:latin typeface="Trebuchet MS"/>
                <a:cs typeface="Trebuchet MS"/>
              </a:rPr>
              <a:t>несущественные</a:t>
            </a:r>
            <a:r>
              <a:rPr sz="2000" b="1" i="1" spc="-20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20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понятия.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7191" y="965073"/>
            <a:ext cx="905319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4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ИМЕЕТ</a:t>
            </a:r>
            <a:r>
              <a:rPr sz="2400" b="1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ПРАВО</a:t>
            </a:r>
            <a:r>
              <a:rPr sz="2400" b="1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ДОПОЛНИТЬ</a:t>
            </a:r>
            <a:r>
              <a:rPr sz="24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4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ИЗМЕНИТЬ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СВОЙ</a:t>
            </a:r>
            <a:r>
              <a:rPr sz="2400" spc="385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ПЛАН</a:t>
            </a:r>
            <a:r>
              <a:rPr sz="2400" spc="390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ОТВЕТА</a:t>
            </a:r>
            <a:r>
              <a:rPr sz="2400" spc="385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390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ЗАВИСИМОСТИ</a:t>
            </a:r>
            <a:r>
              <a:rPr sz="2400" spc="385" dirty="0">
                <a:solidFill>
                  <a:srgbClr val="385622"/>
                </a:solidFill>
                <a:latin typeface="Times New Roman"/>
                <a:cs typeface="Times New Roman"/>
              </a:rPr>
              <a:t>    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ОТ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КОММУНИКАТИВНОГО</a:t>
            </a:r>
            <a:r>
              <a:rPr sz="2400" spc="5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ЗАМЫСЛА,</a:t>
            </a:r>
            <a:r>
              <a:rPr sz="2400" spc="5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Т.Е.</a:t>
            </a:r>
            <a:r>
              <a:rPr sz="2400" spc="5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b="1" spc="5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ОТВЕЧАТЬ</a:t>
            </a:r>
            <a:r>
              <a:rPr sz="2400" b="1" spc="5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НА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ПРЕДЛОЖЕННЫЕ</a:t>
            </a:r>
            <a:r>
              <a:rPr sz="2400" b="1" spc="5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ВОПРОСЫ</a:t>
            </a:r>
            <a:r>
              <a:rPr sz="2400" b="1" spc="5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400" b="1" spc="5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ОТВЕТИТЬ  ЛИШЬ</a:t>
            </a:r>
            <a:r>
              <a:rPr sz="2400" b="1" spc="5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НА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НЕКОТОРЫЕ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400" spc="2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РАЗВИВАТЬ</a:t>
            </a:r>
            <a:r>
              <a:rPr sz="2400" b="1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СОДЕРЖАНИЕ</a:t>
            </a:r>
            <a:r>
              <a:rPr sz="2400" b="1" spc="2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МОНОЛОГА</a:t>
            </a:r>
            <a:r>
              <a:rPr sz="2400" b="1" spc="2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СВОЕМУ</a:t>
            </a:r>
            <a:r>
              <a:rPr sz="2400" b="1" spc="33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УСМОТРЕНИЮ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2400" spc="33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2400" spc="33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ВРЕМЯ</a:t>
            </a:r>
            <a:r>
              <a:rPr sz="2400" spc="33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</a:t>
            </a:r>
            <a:r>
              <a:rPr sz="24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3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СТОИТ</a:t>
            </a:r>
            <a:r>
              <a:rPr sz="2400" spc="3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ОГРАНИЧИВАТЬ</a:t>
            </a:r>
            <a:r>
              <a:rPr sz="24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ТВОРЧЕСКИЙ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ПОТЕНЦИАЛ</a:t>
            </a:r>
            <a:r>
              <a:rPr sz="2400" spc="-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УЧАЩИХСЯ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0289" rIns="0" bIns="0" rtlCol="0">
            <a:spAutoFit/>
          </a:bodyPr>
          <a:lstStyle/>
          <a:p>
            <a:pPr marL="210248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120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4.</a:t>
            </a:r>
            <a:r>
              <a:rPr spc="-80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ДИАЛОГ.</a:t>
            </a:r>
            <a:r>
              <a:rPr spc="-10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ВАРИАНТ</a:t>
            </a:r>
            <a:r>
              <a:rPr spc="-114" dirty="0">
                <a:latin typeface="Arial"/>
                <a:cs typeface="Arial"/>
              </a:rPr>
              <a:t> </a:t>
            </a:r>
            <a:r>
              <a:rPr spc="-25" dirty="0">
                <a:latin typeface="Arial"/>
                <a:cs typeface="Arial"/>
              </a:rPr>
              <a:t>016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8620" y="1621358"/>
            <a:ext cx="9715691" cy="3914255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07385" y="1175765"/>
            <a:ext cx="5077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28139" algn="l"/>
                <a:tab pos="4008754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УВЕЛИЧИТЬ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ОБЪЁМ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7385" y="1175765"/>
            <a:ext cx="691578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627370">
              <a:lnSpc>
                <a:spcPct val="100000"/>
              </a:lnSpc>
              <a:spcBef>
                <a:spcPts val="100"/>
              </a:spcBef>
              <a:tabLst>
                <a:tab pos="2710180" algn="l"/>
                <a:tab pos="5313680" algn="l"/>
              </a:tabLst>
            </a:pP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ОТВЕТА,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МАКСИМАЛЬНО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РЕЧЕВОЙ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665334" y="1175765"/>
            <a:ext cx="1681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06095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НУЖНО 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МАТЕРИАЛ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07385" y="1906981"/>
            <a:ext cx="86398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783714" algn="l"/>
                <a:tab pos="3836670" algn="l"/>
                <a:tab pos="5583555" algn="l"/>
                <a:tab pos="620077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ВОПРОСА,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ПРИВОДИТЬ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ПРИМЕРЫ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ИЗ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СОБСТВЕННОГО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7385" y="2273300"/>
            <a:ext cx="3375660" cy="1195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ЖИЗНЕННОГО</a:t>
            </a:r>
            <a:r>
              <a:rPr sz="2400" spc="-1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ОПЫТА.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022985" algn="l"/>
                <a:tab pos="1677035" algn="l"/>
                <a:tab pos="2286635" algn="l"/>
              </a:tabLst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ЕСЛИ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ТЫ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ПОНЯЛ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14728" y="1223771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14728" y="3122675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651618" y="3077413"/>
            <a:ext cx="16954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6177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ВОПРОС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55765" y="3077413"/>
            <a:ext cx="321818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62965" algn="l"/>
                <a:tab pos="1471295" algn="l"/>
              </a:tabLst>
            </a:pP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ЗАПОМНИЛ</a:t>
            </a:r>
            <a:endParaRPr sz="2400">
              <a:latin typeface="Times New Roman"/>
              <a:cs typeface="Times New Roman"/>
            </a:endParaRPr>
          </a:p>
          <a:p>
            <a:pPr marL="489584">
              <a:lnSpc>
                <a:spcPct val="100000"/>
              </a:lnSpc>
              <a:spcBef>
                <a:spcPts val="5"/>
              </a:spcBef>
            </a:pP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НЕГО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07385" y="3443732"/>
            <a:ext cx="46767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9435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ЗАТРУДНЯЕШЬСЯ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835275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ПЕРЕСПРОСИТЬ: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«ПРОСТИТЕ,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29855" y="3443732"/>
            <a:ext cx="36175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9720">
              <a:lnSpc>
                <a:spcPct val="100000"/>
              </a:lnSpc>
              <a:spcBef>
                <a:spcPts val="100"/>
              </a:spcBef>
              <a:tabLst>
                <a:tab pos="2454275" algn="l"/>
                <a:tab pos="2624455" algn="l"/>
                <a:tab pos="319913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ОТВЕТИТЬ,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НУЖНО ПОЖАЛУЙСТА,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07385" y="4175252"/>
            <a:ext cx="86391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СОВСЕМ</a:t>
            </a:r>
            <a:r>
              <a:rPr sz="2400" spc="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ПОНЯЛ(А) //</a:t>
            </a:r>
            <a:r>
              <a:rPr sz="24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РАССЛЫШАЛ(А)</a:t>
            </a:r>
            <a:r>
              <a:rPr sz="24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ВОПРОС.</a:t>
            </a:r>
            <a:r>
              <a:rPr sz="2400" spc="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 МОГЛИ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БЫ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ВЫ</a:t>
            </a:r>
            <a:r>
              <a:rPr sz="24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ПОВТОРИТЬ?»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07385" y="5261813"/>
            <a:ext cx="64827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67180" algn="l"/>
                <a:tab pos="371602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СМЯГЧИТЬ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КАТЕГОРИЧНОСТЬ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707385" y="5628233"/>
            <a:ext cx="6344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86380" algn="l"/>
                <a:tab pos="4580255" algn="l"/>
                <a:tab pos="5909310" algn="l"/>
              </a:tabLst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ИСПОЛЬЗУЙТЕ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ВВОДНЫЕ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СЛОВА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СО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28531" y="5261813"/>
            <a:ext cx="185610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ОТВЕТОВ,</a:t>
            </a:r>
            <a:endParaRPr sz="24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</a:pP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ЗНАЧЕНИЕМ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07385" y="5993993"/>
            <a:ext cx="7824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СТЕПЕНИ</a:t>
            </a:r>
            <a:r>
              <a:rPr sz="2400" spc="-1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УВЕРЕННОСТИ,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ИСТОЧНИКА</a:t>
            </a:r>
            <a:r>
              <a:rPr sz="2400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СООБЩЕНИЯ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014728" y="5318759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0289" rIns="0" bIns="0" rtlCol="0">
            <a:spAutoFit/>
          </a:bodyPr>
          <a:lstStyle/>
          <a:p>
            <a:pPr marL="3387725">
              <a:lnSpc>
                <a:spcPct val="100000"/>
              </a:lnSpc>
              <a:spcBef>
                <a:spcPts val="95"/>
              </a:spcBef>
            </a:pPr>
            <a:r>
              <a:rPr dirty="0">
                <a:latin typeface="Arial"/>
                <a:cs typeface="Arial"/>
              </a:rPr>
              <a:t>ЗАДАНИЕ</a:t>
            </a:r>
            <a:r>
              <a:rPr spc="-70" dirty="0">
                <a:latin typeface="Arial"/>
                <a:cs typeface="Arial"/>
              </a:rPr>
              <a:t> </a:t>
            </a:r>
            <a:r>
              <a:rPr spc="60" dirty="0">
                <a:latin typeface="Arial"/>
                <a:cs typeface="Arial"/>
              </a:rPr>
              <a:t>4.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ДИАЛОГ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4200" y="2808223"/>
            <a:ext cx="9732010" cy="3439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143510" indent="-287020">
              <a:lnSpc>
                <a:spcPct val="100000"/>
              </a:lnSpc>
              <a:spcBef>
                <a:spcPts val="95"/>
              </a:spcBef>
              <a:buChar char="-"/>
              <a:tabLst>
                <a:tab pos="299085" algn="l"/>
              </a:tabLst>
            </a:pP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Я</a:t>
            </a:r>
            <a:r>
              <a:rPr sz="1600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ДУМАЮ</a:t>
            </a:r>
            <a:r>
              <a:rPr sz="1600" dirty="0">
                <a:latin typeface="Times New Roman"/>
                <a:cs typeface="Times New Roman"/>
              </a:rPr>
              <a:t>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ДОМАШНИЕ</a:t>
            </a:r>
            <a:r>
              <a:rPr sz="1600" u="sng" spc="-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ОБЯЗАННОСТИ</a:t>
            </a:r>
            <a:r>
              <a:rPr sz="1600" u="sng" spc="-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ДОЛЖНЫ</a:t>
            </a:r>
            <a:r>
              <a:rPr sz="16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БЫТЬ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16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ВСЕХ</a:t>
            </a:r>
            <a:r>
              <a:rPr sz="1600" u="sng" spc="-5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ЧЛЕНОВ</a:t>
            </a:r>
            <a:r>
              <a:rPr sz="1600" u="sng" spc="-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СЕМЬИ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ПОТОМУ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ЧТО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СЕМЬЯ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НАШ</a:t>
            </a:r>
            <a:r>
              <a:rPr sz="1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ОБЩИЙ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ВСЕ</a:t>
            </a:r>
            <a:r>
              <a:rPr sz="1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ОТВЕТЕ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ЗА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ТО,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НЕЙ</a:t>
            </a:r>
            <a:r>
              <a:rPr sz="1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ПРОИСХОДИТ.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КОНЕЧНО,</a:t>
            </a:r>
            <a:r>
              <a:rPr sz="1600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ОСНОВНОМ</a:t>
            </a:r>
            <a:r>
              <a:rPr sz="16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ДОМАШНИЕ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ОБЯЗАННОСТИ</a:t>
            </a:r>
            <a:r>
              <a:rPr sz="1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СВЯЗАНЫ</a:t>
            </a:r>
            <a:r>
              <a:rPr sz="16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6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ВЕДЕНИЕМ</a:t>
            </a:r>
            <a:r>
              <a:rPr sz="1600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ХОЗЯЙСТВА: ПРИГОТОВЛЕНИЕ</a:t>
            </a:r>
            <a:r>
              <a:rPr sz="1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ЕДЫ,</a:t>
            </a:r>
            <a:r>
              <a:rPr sz="16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УБОРКА,</a:t>
            </a:r>
            <a:r>
              <a:rPr sz="1600" spc="-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МЕЛКИЙ</a:t>
            </a:r>
            <a:r>
              <a:rPr sz="1600" spc="3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РЕМОНТ.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Times New Roman"/>
              <a:buChar char="-"/>
            </a:pPr>
            <a:endParaRPr sz="160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00000"/>
              </a:lnSpc>
              <a:buChar char="-"/>
              <a:tabLst>
                <a:tab pos="299085" algn="l"/>
                <a:tab pos="348615" algn="l"/>
              </a:tabLst>
            </a:pP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	Я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РАЗ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СЛЫШАЛА,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ВО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МНОГИХ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СЕМЬЯХ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ДОМАШНИЕ</a:t>
            </a:r>
            <a:r>
              <a:rPr sz="1600" u="sng" spc="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ОБЯЗАННОСТИ</a:t>
            </a:r>
            <a:r>
              <a:rPr sz="1600" u="sng" spc="8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ДЕЛЯТ</a:t>
            </a:r>
            <a:r>
              <a:rPr sz="1600" u="sng" spc="8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spc="-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МУЖСКИЕ</a:t>
            </a:r>
            <a:r>
              <a:rPr sz="1600" u="sng" spc="18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1600" u="sng" spc="1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ЖЕНСКИЕ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1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16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НАС</a:t>
            </a:r>
            <a:r>
              <a:rPr sz="16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1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СЕМЬЕ,</a:t>
            </a:r>
            <a:r>
              <a:rPr sz="16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НАПРИМЕР,</a:t>
            </a:r>
            <a:r>
              <a:rPr sz="1600" spc="1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ТОЖЕ</a:t>
            </a:r>
            <a:r>
              <a:rPr sz="16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СУЩЕСТВУЕТ</a:t>
            </a:r>
            <a:r>
              <a:rPr sz="16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ТАКОЕ</a:t>
            </a:r>
            <a:r>
              <a:rPr sz="1600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ДЕЛЕНИЕ: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МАМА</a:t>
            </a:r>
            <a:r>
              <a:rPr sz="1600" spc="37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И</a:t>
            </a:r>
            <a:r>
              <a:rPr sz="1600" spc="37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СЕСТРА</a:t>
            </a:r>
            <a:r>
              <a:rPr sz="1600" spc="37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ГОТОВЯТ</a:t>
            </a:r>
            <a:r>
              <a:rPr sz="1600" spc="37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ЕДУ,</a:t>
            </a:r>
            <a:r>
              <a:rPr sz="1600" spc="37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ПОКУПАЮТ</a:t>
            </a:r>
            <a:r>
              <a:rPr sz="1600" spc="37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ПРОДУКТЫ,</a:t>
            </a:r>
            <a:r>
              <a:rPr sz="1600" spc="39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ДЕЛАЮТ</a:t>
            </a:r>
            <a:r>
              <a:rPr sz="1600" spc="38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УБОРКУ.</a:t>
            </a:r>
            <a:r>
              <a:rPr sz="1600" spc="38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МЫ</a:t>
            </a:r>
            <a:r>
              <a:rPr sz="1600" spc="38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С</a:t>
            </a:r>
            <a:r>
              <a:rPr sz="1600" spc="37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Times New Roman"/>
                <a:cs typeface="Times New Roman"/>
              </a:rPr>
              <a:t>ПАПОЙ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ВЫНОСИМ</a:t>
            </a:r>
            <a:r>
              <a:rPr sz="1600" spc="-4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30" dirty="0">
                <a:solidFill>
                  <a:srgbClr val="1F3863"/>
                </a:solidFill>
                <a:latin typeface="Times New Roman"/>
                <a:cs typeface="Times New Roman"/>
              </a:rPr>
              <a:t>МУСОР,</a:t>
            </a:r>
            <a:r>
              <a:rPr sz="1600" spc="-2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МОЕМ</a:t>
            </a:r>
            <a:r>
              <a:rPr sz="1600" spc="-2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65" dirty="0">
                <a:solidFill>
                  <a:srgbClr val="1F3863"/>
                </a:solidFill>
                <a:latin typeface="Times New Roman"/>
                <a:cs typeface="Times New Roman"/>
              </a:rPr>
              <a:t>ПОСУДУ,</a:t>
            </a:r>
            <a:r>
              <a:rPr sz="1600" spc="-3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Times New Roman"/>
                <a:cs typeface="Times New Roman"/>
              </a:rPr>
              <a:t>РЕМОНТИРУЕМ,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ЕСЛИ</a:t>
            </a:r>
            <a:r>
              <a:rPr sz="1600" spc="-4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1F3863"/>
                </a:solidFill>
                <a:latin typeface="Times New Roman"/>
                <a:cs typeface="Times New Roman"/>
              </a:rPr>
              <a:t>ЧТО-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ТО</a:t>
            </a:r>
            <a:r>
              <a:rPr sz="1600" spc="-1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В</a:t>
            </a:r>
            <a:r>
              <a:rPr sz="1600" spc="-35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1F3863"/>
                </a:solidFill>
                <a:latin typeface="Times New Roman"/>
                <a:cs typeface="Times New Roman"/>
              </a:rPr>
              <a:t>ДОМЕ</a:t>
            </a:r>
            <a:r>
              <a:rPr sz="1600" spc="-30" dirty="0">
                <a:solidFill>
                  <a:srgbClr val="1F3863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1F3863"/>
                </a:solidFill>
                <a:latin typeface="Times New Roman"/>
                <a:cs typeface="Times New Roman"/>
              </a:rPr>
              <a:t>ЛОМАЕТСЯ.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Times New Roman"/>
              <a:buChar char="-"/>
            </a:pPr>
            <a:endParaRPr sz="1600">
              <a:latin typeface="Times New Roman"/>
              <a:cs typeface="Times New Roman"/>
            </a:endParaRPr>
          </a:p>
          <a:p>
            <a:pPr marL="297815" marR="5715" indent="-285750" algn="just">
              <a:lnSpc>
                <a:spcPct val="100000"/>
              </a:lnSpc>
              <a:buFont typeface="Times New Roman"/>
              <a:buChar char="-"/>
              <a:tabLst>
                <a:tab pos="299085" algn="l"/>
              </a:tabLst>
            </a:pPr>
            <a:r>
              <a:rPr sz="1600" b="1" dirty="0">
                <a:solidFill>
                  <a:srgbClr val="385622"/>
                </a:solidFill>
                <a:latin typeface="Times New Roman"/>
                <a:cs typeface="Times New Roman"/>
              </a:rPr>
              <a:t>КАК</a:t>
            </a:r>
            <a:r>
              <a:rPr sz="1600" b="1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600" b="1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385622"/>
                </a:solidFill>
                <a:latin typeface="Times New Roman"/>
                <a:cs typeface="Times New Roman"/>
              </a:rPr>
              <a:t>УЖЕ</a:t>
            </a:r>
            <a:r>
              <a:rPr sz="1600" b="1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b="1" dirty="0">
                <a:solidFill>
                  <a:srgbClr val="385622"/>
                </a:solidFill>
                <a:latin typeface="Times New Roman"/>
                <a:cs typeface="Times New Roman"/>
              </a:rPr>
              <a:t>ГОВОРИЛ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1600" u="sng" spc="10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НАС</a:t>
            </a:r>
            <a:r>
              <a:rPr sz="1600" u="sng" spc="9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ПАПОЙ</a:t>
            </a:r>
            <a:r>
              <a:rPr sz="1600" spc="9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ДОМА</a:t>
            </a:r>
            <a:r>
              <a:rPr sz="1600" spc="9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ЕСТЬ</a:t>
            </a:r>
            <a:r>
              <a:rPr sz="1600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НАШИ,</a:t>
            </a:r>
            <a:r>
              <a:rPr sz="1600" spc="10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«МУЖСКИЕ»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16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ДОМАШНИЕ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 	</a:t>
            </a:r>
            <a:r>
              <a:rPr sz="16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ОБЯЗАННОСТИ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.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НО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МЫ</a:t>
            </a:r>
            <a:r>
              <a:rPr sz="1600" spc="4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СЕМЬЕ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ДОГОВОРИЛИСЬ,</a:t>
            </a:r>
            <a:r>
              <a:rPr sz="1600" spc="40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КАЖДЫЙ</a:t>
            </a:r>
            <a:r>
              <a:rPr sz="1600" spc="4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ТАКЖЕ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САМ</a:t>
            </a:r>
            <a:r>
              <a:rPr sz="1600" spc="409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СЛЕДИТ</a:t>
            </a:r>
            <a:r>
              <a:rPr sz="1600" spc="3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ЗА 	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ПОРЯДКОМ</a:t>
            </a:r>
            <a:r>
              <a:rPr sz="1600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СВОЕЙ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КОМНАТЕ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ЧИСТОТОЙ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385622"/>
                </a:solidFill>
                <a:latin typeface="Times New Roman"/>
                <a:cs typeface="Times New Roman"/>
              </a:rPr>
              <a:t>АККУРАТНОСТЬЮ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СВОЕЙ</a:t>
            </a:r>
            <a:r>
              <a:rPr sz="1600" spc="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ОДЕЖДЫ.</a:t>
            </a:r>
            <a:r>
              <a:rPr sz="16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1600" spc="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ЧИТАЮ, 	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ЧТО</a:t>
            </a:r>
            <a:r>
              <a:rPr sz="16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16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ПРАВИЛЬНО.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9843" y="1148986"/>
            <a:ext cx="9615890" cy="128195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38400" y="1447800"/>
            <a:ext cx="92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86200" y="3810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3600" b="0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Кто</a:t>
            </a:r>
            <a:r>
              <a:rPr kumimoji="0" lang="ru-RU" sz="3600" b="0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и когда сдаёт повторно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0"/>
            <a:ext cx="9601200" cy="6137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Еще в дополнительные сроки могут могут быть допущены к испытанию выпускники, которые </a:t>
            </a:r>
            <a:r>
              <a:rPr lang="ru-RU" dirty="0">
                <a:solidFill>
                  <a:srgbClr val="C00000"/>
                </a:solidFill>
              </a:rPr>
              <a:t>не завершили итоговое собеседование по неуважительной причине</a:t>
            </a:r>
            <a:r>
              <a:rPr lang="ru-RU" dirty="0"/>
              <a:t>. Например, нарушили порядок итогового собеседования – имели при себе средства связи, фото-, аудио- и видеоаппаратуру, справочные материалы, письменные заметки и иные средства хранения и передачи информации.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3276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8"/>
          <p:cNvSpPr/>
          <p:nvPr/>
        </p:nvSpPr>
        <p:spPr>
          <a:xfrm>
            <a:off x="1752600" y="1066800"/>
            <a:ext cx="365760" cy="381000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133600" y="2667000"/>
            <a:ext cx="9601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Также повторно в дополнительные сроки допускают учеников 9-х классов, которые получили </a:t>
            </a:r>
            <a:r>
              <a:rPr lang="ru-RU" dirty="0">
                <a:solidFill>
                  <a:srgbClr val="C00000"/>
                </a:solidFill>
              </a:rPr>
              <a:t>«незачет» </a:t>
            </a:r>
            <a:r>
              <a:rPr lang="ru-RU" dirty="0"/>
              <a:t>по итоговому собеседованию или </a:t>
            </a:r>
            <a:r>
              <a:rPr lang="ru-RU" dirty="0">
                <a:solidFill>
                  <a:srgbClr val="C00000"/>
                </a:solidFill>
              </a:rPr>
              <a:t>не явились</a:t>
            </a:r>
            <a:r>
              <a:rPr lang="ru-RU" dirty="0"/>
              <a:t> на итоговое собеседование </a:t>
            </a:r>
            <a:r>
              <a:rPr lang="ru-RU" dirty="0">
                <a:solidFill>
                  <a:srgbClr val="C00000"/>
                </a:solidFill>
              </a:rPr>
              <a:t>по уважительным причинам </a:t>
            </a:r>
            <a:r>
              <a:rPr lang="ru-RU" dirty="0"/>
              <a:t>(болезнь или иные обстоятельства), которые подтверждают документально. 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62200" y="5105400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150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lang="ru-RU" b="1" spc="42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lang="ru-RU" b="1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сроки </a:t>
            </a:r>
            <a:r>
              <a:rPr lang="ru-RU" b="1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проведения</a:t>
            </a:r>
            <a:r>
              <a:rPr lang="ru-RU" b="1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lang="ru-RU" b="1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итогового</a:t>
            </a:r>
            <a:r>
              <a:rPr lang="ru-RU" b="1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lang="ru-RU" b="1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собеседования</a:t>
            </a:r>
            <a:r>
              <a:rPr lang="ru-RU" b="1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lang="ru-RU" b="1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—</a:t>
            </a:r>
            <a:r>
              <a:rPr lang="ru-RU" b="1" spc="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br>
              <a:rPr lang="ru-RU" b="1" spc="85" dirty="0">
                <a:solidFill>
                  <a:srgbClr val="385622"/>
                </a:solidFill>
                <a:latin typeface="Microsoft Sans Serif"/>
                <a:cs typeface="Microsoft Sans Serif"/>
              </a:rPr>
            </a:br>
            <a:r>
              <a:rPr lang="ru-RU" b="1" dirty="0">
                <a:solidFill>
                  <a:srgbClr val="385622"/>
                </a:solidFill>
                <a:latin typeface="Microsoft Sans Serif"/>
                <a:cs typeface="Microsoft Sans Serif"/>
              </a:rPr>
              <a:t>11</a:t>
            </a:r>
            <a:r>
              <a:rPr lang="ru-RU" b="1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lang="ru-RU" b="1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марта </a:t>
            </a:r>
            <a:r>
              <a:rPr lang="ru-RU" b="1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2026</a:t>
            </a:r>
            <a:r>
              <a:rPr lang="ru-RU" b="1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dirty="0">
                <a:solidFill>
                  <a:srgbClr val="385622"/>
                </a:solidFill>
                <a:latin typeface="Microsoft Sans Serif"/>
                <a:cs typeface="Microsoft Sans Serif"/>
              </a:rPr>
              <a:t>г.</a:t>
            </a:r>
            <a:r>
              <a:rPr lang="ru-RU" b="1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lang="ru-RU" b="1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spc="-30" dirty="0">
                <a:solidFill>
                  <a:srgbClr val="385622"/>
                </a:solidFill>
                <a:latin typeface="Microsoft Sans Serif"/>
                <a:cs typeface="Microsoft Sans Serif"/>
              </a:rPr>
              <a:t>20</a:t>
            </a:r>
            <a:r>
              <a:rPr lang="ru-RU" b="1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апреля</a:t>
            </a:r>
            <a:r>
              <a:rPr lang="ru-RU" b="1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2026</a:t>
            </a:r>
            <a:r>
              <a:rPr lang="ru-RU" b="1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lang="ru-RU" b="1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г.</a:t>
            </a:r>
            <a:endParaRPr lang="ru-RU" b="1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5436" y="280161"/>
            <a:ext cx="78149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110" dirty="0"/>
              <a:t> </a:t>
            </a:r>
            <a:r>
              <a:rPr spc="-55" dirty="0"/>
              <a:t>ГРАММАТИЧЕСКИЕ</a:t>
            </a:r>
            <a:r>
              <a:rPr spc="-70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1777" y="1065021"/>
            <a:ext cx="8905240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0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spc="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ОБРАЗОВАНИИ</a:t>
            </a:r>
            <a:r>
              <a:rPr sz="2000" spc="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ЛИЧНЫХ</a:t>
            </a:r>
            <a:r>
              <a:rPr sz="2000" spc="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ФОРМ</a:t>
            </a:r>
            <a:r>
              <a:rPr sz="2000" spc="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ГЛАГОЛОВ</a:t>
            </a:r>
            <a:r>
              <a:rPr sz="2000" spc="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000" spc="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ИНФИНИТИВА: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ИМ ДВИГАЕТ 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ЧУВСТВО</a:t>
            </a:r>
            <a:r>
              <a:rPr sz="2000" i="1" spc="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СОСТРАДАНИЯ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(НОРМА:</a:t>
            </a:r>
            <a:r>
              <a:rPr sz="2000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ДВИЖЕТ)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ЗАПЕЧАТЛИТЬ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(НОРМА: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ЗАПЕЧАТЛЕТЬ);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60"/>
              </a:spcBef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НЕПРАВИЛЬНОЕ</a:t>
            </a:r>
            <a:r>
              <a:rPr sz="2000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ОБРАЗОВАНИЕ</a:t>
            </a:r>
            <a:r>
              <a:rPr sz="20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ВРЕМЕННЫ́Х</a:t>
            </a:r>
            <a:r>
              <a:rPr sz="20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ФОРМ</a:t>
            </a:r>
            <a:r>
              <a:rPr sz="2000" spc="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ГЛАГОЛОВ:</a:t>
            </a:r>
            <a:r>
              <a:rPr sz="2000" spc="3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ЭТА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41777" y="2406523"/>
            <a:ext cx="77685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2669" algn="l"/>
                <a:tab pos="1865630" algn="l"/>
                <a:tab pos="3077210" algn="l"/>
                <a:tab pos="3621404" algn="l"/>
                <a:tab pos="5034280" algn="l"/>
                <a:tab pos="6760209" algn="l"/>
              </a:tabLst>
            </a:pP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КНИГА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ДАЕТ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ЗНАНИЯ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ОБ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ИСТОРИИ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КАЛЕНДАРЯ,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НАУЧИТ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41777" y="2406523"/>
            <a:ext cx="890524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ДЕЛАТЬ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tabLst>
                <a:tab pos="2099945" algn="l"/>
                <a:tab pos="3475990" algn="l"/>
                <a:tab pos="4730750" algn="l"/>
                <a:tab pos="5149850" algn="l"/>
                <a:tab pos="6242685" algn="l"/>
                <a:tab pos="7789545" algn="l"/>
              </a:tabLst>
            </a:pP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КАЛЕНДАРНЫЕ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РАСЧЕТЫ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БЫСТРО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ТОЧНО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(СЛЕДУЕТ: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...ДАСТ...,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41777" y="3016376"/>
            <a:ext cx="40487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45" dirty="0">
                <a:solidFill>
                  <a:srgbClr val="385622"/>
                </a:solidFill>
                <a:latin typeface="Times New Roman"/>
                <a:cs typeface="Times New Roman"/>
              </a:rPr>
              <a:t>НАУЧИТ...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 ...ДАЕТ...,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УЧИТ...);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41777" y="3443096"/>
            <a:ext cx="61474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37945" algn="l"/>
                <a:tab pos="1706880" algn="l"/>
                <a:tab pos="3724910" algn="l"/>
              </a:tabLst>
            </a:pP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ОБРАЗОВАНИИ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ДЕЙСТВИТЕЛЬНЫХ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65489" y="3443096"/>
            <a:ext cx="25819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6240" algn="l"/>
              </a:tabLst>
            </a:pP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СТРАДАТЕЛЬНЫХ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41777" y="3747896"/>
            <a:ext cx="69437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65985" algn="l"/>
                <a:tab pos="3941445" algn="l"/>
                <a:tab pos="5374640" algn="l"/>
              </a:tabLst>
            </a:pP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ПРИЧАСТИЙ: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НАУЧНЫЕ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ТРУДЫ,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СОЗДАВШИЕ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004297" y="3747896"/>
            <a:ext cx="14408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ВЕЛИКИМИ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1777" y="4052696"/>
            <a:ext cx="82734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МЫСЛИТЕЛЯМИ,</a:t>
            </a:r>
            <a:r>
              <a:rPr sz="20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ПОРАЗИЛИ</a:t>
            </a:r>
            <a:r>
              <a:rPr sz="2000" i="1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ХУДОЖНИКА</a:t>
            </a:r>
            <a:r>
              <a:rPr sz="2000" i="1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(СЛЕДУЕТ: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СОЗДАННЫЕ);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41777" y="4479797"/>
            <a:ext cx="8903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4610" algn="l"/>
                <a:tab pos="2021205" algn="l"/>
                <a:tab pos="4025265" algn="l"/>
                <a:tab pos="6308725" algn="l"/>
                <a:tab pos="7449184" algn="l"/>
                <a:tab pos="7976234" algn="l"/>
              </a:tabLst>
            </a:pP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ОШИБКИ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ОБРАЗОВАНИИ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ДЕЕПРИЧАСТИЙ: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ВЫШЕВ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СЦЕНУ,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41777" y="4663287"/>
            <a:ext cx="8904605" cy="191579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ПЕВЕЦ</a:t>
            </a:r>
            <a:r>
              <a:rPr sz="20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ОЧЕНЬ</a:t>
            </a:r>
            <a:r>
              <a:rPr sz="2000" i="1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30" dirty="0">
                <a:solidFill>
                  <a:srgbClr val="385622"/>
                </a:solidFill>
                <a:latin typeface="Times New Roman"/>
                <a:cs typeface="Times New Roman"/>
              </a:rPr>
              <a:t>ВОЛНОВАЛСЯ</a:t>
            </a:r>
            <a:r>
              <a:rPr sz="2000" i="1" spc="-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(НОРМА:</a:t>
            </a:r>
            <a:r>
              <a:rPr sz="20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ВЫЙДЯ);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НЕПРАВИЛЬНОЕ</a:t>
            </a:r>
            <a:r>
              <a:rPr sz="20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УПОТРЕБЛЕНИЕ</a:t>
            </a:r>
            <a:r>
              <a:rPr sz="2000" spc="1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НАРЕЧИЙ:</a:t>
            </a:r>
            <a:r>
              <a:rPr sz="2000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АВТОР</a:t>
            </a:r>
            <a:r>
              <a:rPr sz="2000" i="1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ТУТА</a:t>
            </a:r>
            <a:r>
              <a:rPr sz="2000" i="1" spc="1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БЫЛ</a:t>
            </a:r>
            <a:r>
              <a:rPr sz="2000" i="1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000" i="1" spc="1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ПРАВ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(НОРМА: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ТУТ);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960"/>
              </a:spcBef>
              <a:tabLst>
                <a:tab pos="1336675" algn="l"/>
                <a:tab pos="3023870" algn="l"/>
                <a:tab pos="3328670" algn="l"/>
                <a:tab pos="5681980" algn="l"/>
                <a:tab pos="6918325" algn="l"/>
                <a:tab pos="8165465" algn="l"/>
              </a:tabLst>
            </a:pP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ОШИБКИ,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СВЯЗАННЫЕ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5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УПОТРЕБЛЕНИЕМ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ЧАСТИЦ: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ХОРОШО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20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БЫЛО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БЫ,</a:t>
            </a:r>
            <a:r>
              <a:rPr sz="2000" i="1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ЕСЛИ</a:t>
            </a:r>
            <a:r>
              <a:rPr sz="2000" i="1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БЫ</a:t>
            </a:r>
            <a:r>
              <a:rPr sz="20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КАРТИНЕ</a:t>
            </a:r>
            <a:r>
              <a:rPr sz="2000" i="1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СТОЯЛА</a:t>
            </a:r>
            <a:r>
              <a:rPr sz="2000" i="1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БЫ</a:t>
            </a:r>
            <a:r>
              <a:rPr sz="2000" i="1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dirty="0">
                <a:solidFill>
                  <a:srgbClr val="385622"/>
                </a:solidFill>
                <a:latin typeface="Times New Roman"/>
                <a:cs typeface="Times New Roman"/>
              </a:rPr>
              <a:t>ПОДПИСЬ</a:t>
            </a:r>
            <a:r>
              <a:rPr sz="2000" i="1" spc="4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ХУДОЖНИКА.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05584" y="111556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05584" y="2121407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94916" y="3499103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94916" y="4504944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29968" y="5248655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5">
                <a:moveTo>
                  <a:pt x="228600" y="176784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784"/>
                </a:lnTo>
                <a:lnTo>
                  <a:pt x="0" y="353568"/>
                </a:lnTo>
                <a:lnTo>
                  <a:pt x="37465" y="353568"/>
                </a:lnTo>
                <a:lnTo>
                  <a:pt x="228600" y="176784"/>
                </a:lnTo>
                <a:close/>
              </a:path>
              <a:path w="365760" h="353695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29968" y="597560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8600" y="176022"/>
                </a:moveTo>
                <a:lnTo>
                  <a:pt x="37465" y="0"/>
                </a:lnTo>
                <a:lnTo>
                  <a:pt x="0" y="0"/>
                </a:lnTo>
                <a:lnTo>
                  <a:pt x="191135" y="176022"/>
                </a:lnTo>
                <a:lnTo>
                  <a:pt x="0" y="352044"/>
                </a:lnTo>
                <a:lnTo>
                  <a:pt x="37465" y="352044"/>
                </a:lnTo>
                <a:lnTo>
                  <a:pt x="228600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2216" y="280161"/>
            <a:ext cx="60001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ТИПИЧНЫЕ</a:t>
            </a:r>
            <a:r>
              <a:rPr spc="-114" dirty="0"/>
              <a:t> </a:t>
            </a:r>
            <a:r>
              <a:rPr dirty="0"/>
              <a:t>РЕЧЕВЫЕ</a:t>
            </a:r>
            <a:r>
              <a:rPr spc="-95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1777" y="1065021"/>
            <a:ext cx="8905875" cy="51174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ЛЕКСИЧЕСКАЯ</a:t>
            </a:r>
            <a:r>
              <a:rPr sz="2000" b="1" spc="415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НЕСОЧЕТАЕМОСТЬ:</a:t>
            </a:r>
            <a:r>
              <a:rPr sz="2000" b="1" spc="42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МНЕ</a:t>
            </a:r>
            <a:r>
              <a:rPr sz="2000" spc="420" dirty="0">
                <a:solidFill>
                  <a:srgbClr val="385622"/>
                </a:solidFill>
                <a:latin typeface="Times New Roman"/>
                <a:cs typeface="Times New Roman"/>
              </a:rPr>
              <a:t>   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ПРЕДОСТАВЛЕНА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ИНТЕРЕСНА</a:t>
            </a:r>
            <a:r>
              <a:rPr sz="2000" spc="21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ТЕМА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21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СЕМЬЯ</a:t>
            </a:r>
            <a:r>
              <a:rPr sz="2000" spc="204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ЛЮБИТ</a:t>
            </a:r>
            <a:r>
              <a:rPr sz="2000" spc="21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ПРОВОДИТЬ</a:t>
            </a:r>
            <a:r>
              <a:rPr sz="2000" u="sng" spc="20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ЗДОРОВЫЙ</a:t>
            </a:r>
            <a:r>
              <a:rPr sz="2000" u="sng" spc="21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ОБРАЗ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ЖИЗНИ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2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СПЛОТИТЬ</a:t>
            </a:r>
            <a:r>
              <a:rPr sz="2000" u="sng" spc="2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ОТНОШЕНИЯ</a:t>
            </a:r>
            <a:r>
              <a:rPr sz="2000" spc="2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МЕЖДУ</a:t>
            </a:r>
            <a:r>
              <a:rPr sz="2000" spc="2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ЛЮДЬМИ,</a:t>
            </a:r>
            <a:r>
              <a:rPr sz="2000" spc="2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КАК</a:t>
            </a:r>
            <a:r>
              <a:rPr sz="2000" spc="2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НУЖНО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ОБРАЩАТЬСЯ</a:t>
            </a:r>
            <a:r>
              <a:rPr sz="2000" u="sng" spc="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2000" u="sng" spc="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ПРИРОДОЙ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ОДЕТЫ</a:t>
            </a:r>
            <a:r>
              <a:rPr sz="2000" u="sng" spc="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ОЧКИ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ОБЛАДАТЬ</a:t>
            </a:r>
            <a:r>
              <a:rPr sz="2000" spc="4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СМЕЛОСТЬЮ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РАССУДИТЬ</a:t>
            </a:r>
            <a:r>
              <a:rPr sz="20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СИТУАЦИЮ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2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НАСТРОЕНИЕ</a:t>
            </a:r>
            <a:r>
              <a:rPr sz="2000" spc="25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У</a:t>
            </a:r>
            <a:r>
              <a:rPr sz="2000" spc="2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НЕГО</a:t>
            </a:r>
            <a:r>
              <a:rPr sz="2000" spc="2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СЧАСТЛИВОЕ,</a:t>
            </a:r>
            <a:r>
              <a:rPr sz="2000" spc="25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СЕМЬЯ </a:t>
            </a:r>
            <a:r>
              <a:rPr sz="2000" spc="-35" dirty="0">
                <a:solidFill>
                  <a:srgbClr val="385622"/>
                </a:solidFill>
                <a:latin typeface="Times New Roman"/>
                <a:cs typeface="Times New Roman"/>
              </a:rPr>
              <a:t>ИГРАЕТ</a:t>
            </a:r>
            <a:r>
              <a:rPr sz="20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БОЛЬШУЮ</a:t>
            </a:r>
            <a:r>
              <a:rPr sz="2000" spc="-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РОЛЬ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spc="-4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ОБРАЗОВАНИИ</a:t>
            </a:r>
            <a:r>
              <a:rPr sz="2000" u="sng" spc="-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ЛИЧНОСТИ.</a:t>
            </a:r>
            <a:endParaRPr sz="2000">
              <a:latin typeface="Times New Roman"/>
              <a:cs typeface="Times New Roman"/>
            </a:endParaRPr>
          </a:p>
          <a:p>
            <a:pPr marL="12700" marR="8890" indent="63500" algn="just">
              <a:lnSpc>
                <a:spcPct val="100000"/>
              </a:lnSpc>
              <a:spcBef>
                <a:spcPts val="2160"/>
              </a:spcBef>
            </a:pP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РЕЧЕВАЯ</a:t>
            </a:r>
            <a:r>
              <a:rPr sz="2000" b="1" spc="2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ИЗБЫТОЧНОСТЬ:</a:t>
            </a:r>
            <a:r>
              <a:rPr sz="2000" b="1" spc="28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ФИЛЬМ</a:t>
            </a:r>
            <a:r>
              <a:rPr sz="20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БЫЛ</a:t>
            </a:r>
            <a:r>
              <a:rPr sz="2000" spc="28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ОЧЕНЬ</a:t>
            </a:r>
            <a:r>
              <a:rPr sz="2000" u="sng" spc="2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КЛАССНЫМ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2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385622"/>
                </a:solidFill>
                <a:latin typeface="Times New Roman"/>
                <a:cs typeface="Times New Roman"/>
              </a:rPr>
              <a:t>НЕБО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ПОЛНОСТЬЮ</a:t>
            </a:r>
            <a:r>
              <a:rPr sz="2000" u="sng" spc="-7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ЗАПОЛНЕНО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ОБЛАКАМИ.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2165"/>
              </a:spcBef>
            </a:pP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УПОТРЕБЛЕНИЕ</a:t>
            </a:r>
            <a:r>
              <a:rPr sz="2000" b="1" spc="1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СЛОВА</a:t>
            </a:r>
            <a:r>
              <a:rPr sz="2000" b="1" spc="1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000" b="1" spc="1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НЕСВОЙСТВЕННОМ</a:t>
            </a:r>
            <a:r>
              <a:rPr sz="2000" b="1" spc="1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ЗНАЧЕНИИ:</a:t>
            </a:r>
            <a:r>
              <a:rPr sz="2000" b="1" spc="16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МНЕ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СИМПАТИЗИРУЕТ</a:t>
            </a:r>
            <a:r>
              <a:rPr sz="2000" spc="1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АНГЛИЙСКИЙ</a:t>
            </a:r>
            <a:r>
              <a:rPr sz="20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ЯЗЫК,</a:t>
            </a:r>
            <a:r>
              <a:rPr sz="20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КРЫША</a:t>
            </a:r>
            <a:r>
              <a:rPr sz="2000" spc="1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ДОМА</a:t>
            </a:r>
            <a:r>
              <a:rPr sz="2000" spc="12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ЗАПОЛНЕНА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СНЕГОМ,</a:t>
            </a:r>
            <a:r>
              <a:rPr sz="2000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ЭКСТРЕННАЯ</a:t>
            </a:r>
            <a:r>
              <a:rPr sz="20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СИТУАЦИЯ,</a:t>
            </a:r>
            <a:r>
              <a:rPr sz="2000" spc="7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СОБЫТИЕ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,</a:t>
            </a:r>
            <a:r>
              <a:rPr sz="2000" spc="6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ПРОИСХОДЯЩЕЕ</a:t>
            </a:r>
            <a:r>
              <a:rPr sz="2000" spc="7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25" dirty="0">
                <a:solidFill>
                  <a:srgbClr val="385622"/>
                </a:solidFill>
                <a:latin typeface="Times New Roman"/>
                <a:cs typeface="Times New Roman"/>
              </a:rPr>
              <a:t>НА </a:t>
            </a:r>
            <a:r>
              <a:rPr sz="2000" spc="-30" dirty="0">
                <a:solidFill>
                  <a:srgbClr val="385622"/>
                </a:solidFill>
                <a:latin typeface="Times New Roman"/>
                <a:cs typeface="Times New Roman"/>
              </a:rPr>
              <a:t>БАСКЕТБОЛЬНОЙ</a:t>
            </a:r>
            <a:r>
              <a:rPr sz="20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ПЛОЩАДКЕ,</a:t>
            </a:r>
            <a:r>
              <a:rPr sz="20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spc="-40" dirty="0">
                <a:solidFill>
                  <a:srgbClr val="385622"/>
                </a:solidFill>
                <a:latin typeface="Times New Roman"/>
                <a:cs typeface="Times New Roman"/>
              </a:rPr>
              <a:t>ФОТОГРАФИЯ</a:t>
            </a:r>
            <a:r>
              <a:rPr sz="20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БЫЛА</a:t>
            </a:r>
            <a:r>
              <a:rPr sz="20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ЗАПЕЧАТЛЕНА.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spcBef>
                <a:spcPts val="2160"/>
              </a:spcBef>
            </a:pP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РАЗГОВОРНАЯ</a:t>
            </a:r>
            <a:r>
              <a:rPr sz="2000" b="1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b="1" dirty="0">
                <a:solidFill>
                  <a:srgbClr val="385622"/>
                </a:solidFill>
                <a:latin typeface="Times New Roman"/>
                <a:cs typeface="Times New Roman"/>
              </a:rPr>
              <a:t>ЛЕКСИКА:</a:t>
            </a:r>
            <a:r>
              <a:rPr sz="2000" b="1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u="sng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СВАЛИТЬ</a:t>
            </a:r>
            <a:r>
              <a:rPr sz="2000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ВИНУ</a:t>
            </a:r>
            <a:r>
              <a:rPr sz="2000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2000" spc="23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…,</a:t>
            </a:r>
            <a:r>
              <a:rPr sz="2000" spc="229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000" spc="22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0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ПРИЗНАЁТ СВОЕГО</a:t>
            </a:r>
            <a:r>
              <a:rPr sz="20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Times New Roman"/>
                <a:cs typeface="Times New Roman"/>
              </a:rPr>
              <a:t>ПРОКОЛА.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05584" y="111556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40636" y="2874263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4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66544" y="3736847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66544" y="5565647"/>
            <a:ext cx="364490" cy="353695"/>
          </a:xfrm>
          <a:custGeom>
            <a:avLst/>
            <a:gdLst/>
            <a:ahLst/>
            <a:cxnLst/>
            <a:rect l="l" t="t" r="r" b="b"/>
            <a:pathLst>
              <a:path w="364489" h="353695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4489" h="353695">
                <a:moveTo>
                  <a:pt x="364236" y="176784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784"/>
                </a:lnTo>
                <a:lnTo>
                  <a:pt x="152400" y="353568"/>
                </a:lnTo>
                <a:lnTo>
                  <a:pt x="187198" y="353568"/>
                </a:lnTo>
                <a:lnTo>
                  <a:pt x="364236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3261" y="280161"/>
            <a:ext cx="451802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ЛОГИЧЕСКИЕ</a:t>
            </a:r>
            <a:r>
              <a:rPr spc="-95" dirty="0"/>
              <a:t> </a:t>
            </a:r>
            <a:r>
              <a:rPr sz="3000" spc="-10" dirty="0"/>
              <a:t>ОШИБКИ</a:t>
            </a:r>
            <a:endParaRPr sz="300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0804" y="1139443"/>
            <a:ext cx="890524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СМОТРИШЬ</a:t>
            </a:r>
            <a:r>
              <a:rPr sz="24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ФИЛЬМ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ЕДОЙ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spc="-7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СВОИМИ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РОДСТВЕННИКАМИ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Я</a:t>
            </a:r>
            <a:r>
              <a:rPr sz="2400" spc="-8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ХОЧУ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385622"/>
                </a:solidFill>
                <a:latin typeface="Times New Roman"/>
                <a:cs typeface="Times New Roman"/>
              </a:rPr>
              <a:t>ПОБЫВАТЬ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АМЕРИКЕ.</a:t>
            </a:r>
            <a:r>
              <a:rPr sz="2400" spc="-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385622"/>
                </a:solidFill>
                <a:latin typeface="Times New Roman"/>
                <a:cs typeface="Times New Roman"/>
              </a:rPr>
              <a:t>ВО-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ПЕРВЫХ,</a:t>
            </a:r>
            <a:r>
              <a:rPr sz="24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ЭТО</a:t>
            </a:r>
            <a:r>
              <a:rPr sz="24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КЛИМАТ.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409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ПОХОД</a:t>
            </a:r>
            <a:r>
              <a:rPr sz="2400" spc="409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БЕРУТ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ТОЛЬКО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ПАЛАТКИ,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НО</a:t>
            </a:r>
            <a:r>
              <a:rPr sz="2400" spc="41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РОДСТВЕННИКОВ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065020" y="1321307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022"/>
                </a:lnTo>
                <a:lnTo>
                  <a:pt x="153924" y="352044"/>
                </a:lnTo>
                <a:lnTo>
                  <a:pt x="188722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81784" y="1952243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8722" y="0"/>
                </a:lnTo>
                <a:lnTo>
                  <a:pt x="153924" y="0"/>
                </a:lnTo>
                <a:lnTo>
                  <a:pt x="330962" y="176784"/>
                </a:lnTo>
                <a:lnTo>
                  <a:pt x="153924" y="353568"/>
                </a:lnTo>
                <a:lnTo>
                  <a:pt x="188722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72640" y="2459735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0873" y="94234"/>
            <a:ext cx="60731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/>
              <a:t>НА</a:t>
            </a:r>
            <a:r>
              <a:rPr sz="3000" spc="-60" dirty="0"/>
              <a:t> </a:t>
            </a:r>
            <a:r>
              <a:rPr sz="3000" dirty="0"/>
              <a:t>ЧТО</a:t>
            </a:r>
            <a:r>
              <a:rPr sz="3000" spc="-40" dirty="0"/>
              <a:t> </a:t>
            </a:r>
            <a:r>
              <a:rPr sz="3000" spc="-90" dirty="0"/>
              <a:t>ОБРАТИТЬ</a:t>
            </a:r>
            <a:r>
              <a:rPr sz="3000" spc="-30" dirty="0"/>
              <a:t> </a:t>
            </a:r>
            <a:r>
              <a:rPr sz="3000" spc="-10" dirty="0"/>
              <a:t>ВНИМАНИЕ</a:t>
            </a:r>
            <a:endParaRPr sz="3000"/>
          </a:p>
        </p:txBody>
      </p:sp>
      <p:sp>
        <p:nvSpPr>
          <p:cNvPr id="3" name="object 3"/>
          <p:cNvSpPr txBox="1"/>
          <p:nvPr/>
        </p:nvSpPr>
        <p:spPr>
          <a:xfrm>
            <a:off x="2681477" y="552958"/>
            <a:ext cx="9106535" cy="205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8855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ЭКЗАМЕНАТОРУ-</a:t>
            </a:r>
            <a:r>
              <a:rPr sz="28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СОБЕСЕДНИКУ?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839"/>
              </a:spcBef>
              <a:tabLst>
                <a:tab pos="2307590" algn="l"/>
                <a:tab pos="4909820" algn="l"/>
                <a:tab pos="8014334" algn="l"/>
              </a:tabLst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СЛЕДУЕТ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ОТДЕЛЬНО</a:t>
            </a:r>
            <a:r>
              <a:rPr sz="1800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АНОНСИРОВАТЬ</a:t>
            </a:r>
            <a:r>
              <a:rPr sz="1800" spc="1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ПЕРЕХОД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К</a:t>
            </a:r>
            <a:r>
              <a:rPr sz="1800" spc="1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ЗАДАНИЮ</a:t>
            </a:r>
            <a:r>
              <a:rPr sz="1800" spc="15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4</a:t>
            </a:r>
            <a:r>
              <a:rPr sz="1800" spc="1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(«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ТЕПЕРЬ</a:t>
            </a:r>
            <a:r>
              <a:rPr sz="1800" i="1" spc="1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spc="-25" dirty="0">
                <a:solidFill>
                  <a:srgbClr val="385622"/>
                </a:solidFill>
                <a:latin typeface="Times New Roman"/>
                <a:cs typeface="Times New Roman"/>
              </a:rPr>
              <a:t>МЫ </a:t>
            </a:r>
            <a:r>
              <a:rPr sz="18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ПЕРЕХОДИМ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 К</a:t>
            </a:r>
            <a:r>
              <a:rPr sz="1800" i="1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СЛЕДУЮЩЕМУ</a:t>
            </a:r>
            <a:r>
              <a:rPr sz="1800" i="1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ЗАДАНИЮ. ВЫ</a:t>
            </a:r>
            <a:r>
              <a:rPr sz="1800" i="1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ДОЛЖНЫ</a:t>
            </a:r>
            <a:r>
              <a:rPr sz="18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 БУДЕТЕ</a:t>
            </a:r>
            <a:r>
              <a:rPr sz="1800" i="1" spc="-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ПОЛНО</a:t>
            </a:r>
            <a:r>
              <a:rPr sz="1800" i="1" spc="-1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ОТВЕТИТЬ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i="1" spc="3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МОИ</a:t>
            </a:r>
            <a:r>
              <a:rPr sz="1800" i="1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385622"/>
                </a:solidFill>
                <a:latin typeface="Times New Roman"/>
                <a:cs typeface="Times New Roman"/>
              </a:rPr>
              <a:t>ВОПРОСЫ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»).</a:t>
            </a:r>
            <a:r>
              <a:rPr sz="1800" spc="3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ДИАЛОГ,</a:t>
            </a:r>
            <a:r>
              <a:rPr sz="1800" spc="3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КАК</a:t>
            </a:r>
            <a:r>
              <a:rPr sz="1800" spc="3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1800" spc="32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spc="3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ОБЫЧНОЙ</a:t>
            </a:r>
            <a:r>
              <a:rPr sz="1800" spc="3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РЕЧИ,</a:t>
            </a:r>
            <a:r>
              <a:rPr sz="1800" spc="3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ДОЛЖЕН</a:t>
            </a:r>
            <a:r>
              <a:rPr sz="1800" spc="33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СОЗДАВАТЬ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ВПЕЧАТЛЕНИЕ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СПОНТАННОСТИ,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НЕПОСРЕДСТВЕННОЙ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РЕАКЦИИ СЛУШАЮЩЕГО</a:t>
            </a:r>
            <a:r>
              <a:rPr sz="18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НА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ВЫСКАЗЫВАНИЕ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УЧЕНИКА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8910" y="3102355"/>
            <a:ext cx="21170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2585" algn="l"/>
              </a:tabLst>
            </a:pP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ЗАВИСИМОСТИ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99735" y="3102355"/>
            <a:ext cx="4645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14984" algn="l"/>
                <a:tab pos="2284730" algn="l"/>
              </a:tabLst>
            </a:pP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ОТ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СОДЕРЖАНИЯ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МОНОЛОГИЧЕСКОГО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817734" y="3102355"/>
            <a:ext cx="19424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ВЫСКАЗЫВАНИЯ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08910" y="3376371"/>
            <a:ext cx="49225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49095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УЧАЩЕГОСЯ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ЭКЗАМЕНАТОР-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СОБЕСЕДНИК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98054" y="3376371"/>
            <a:ext cx="28301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5850" algn="l"/>
                <a:tab pos="2409825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ЗАДАЁТ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ВОПРОСЫ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(НА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793348" y="3376371"/>
            <a:ext cx="9671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ОСНОВЕ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08910" y="3651250"/>
            <a:ext cx="4624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1920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КАРТОЧКИ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5" dirty="0">
                <a:solidFill>
                  <a:srgbClr val="385622"/>
                </a:solidFill>
                <a:latin typeface="Times New Roman"/>
                <a:cs typeface="Times New Roman"/>
              </a:rPr>
              <a:t>ЭКЗАНАТОРА-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СОБЕСЕДНИКА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08910" y="3925570"/>
            <a:ext cx="74307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2355" algn="l"/>
                <a:tab pos="2798445" algn="l"/>
                <a:tab pos="5120005" algn="l"/>
                <a:tab pos="6482715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ОТВЕТА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УЧАЩЕГОСЯ),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ПЕРЕСПРАШИВАЕТ,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УТОЧНЯЕТ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ОТВЕТЫ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78014" y="3651250"/>
            <a:ext cx="4282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655320" algn="l"/>
                <a:tab pos="1496695" algn="l"/>
                <a:tab pos="2598420" algn="l"/>
                <a:tab pos="2921635" algn="l"/>
              </a:tabLst>
            </a:pP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ИЛИ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ИНЫЕ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ВОПРОС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КОНТЕКСТЕ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УЧАСТНИКА,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08910" y="4199890"/>
            <a:ext cx="9079230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302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ЧТОБЫ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ИЗБЕЖАТЬ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ОДНОСЛОЖНЫХ</a:t>
            </a:r>
            <a:r>
              <a:rPr sz="1800" spc="-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ОТВЕТОВ.</a:t>
            </a:r>
            <a:r>
              <a:rPr sz="1800" spc="-4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ЭМОЦИОНАЛЬНО</a:t>
            </a:r>
            <a:r>
              <a:rPr sz="1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ПОДДЕРЖИВАЕТ УЧАСТНИКА</a:t>
            </a:r>
            <a:r>
              <a:rPr sz="1800" spc="-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95"/>
              </a:spcBef>
            </a:pPr>
            <a:endParaRPr sz="1800">
              <a:latin typeface="Times New Roman"/>
              <a:cs typeface="Times New Roman"/>
            </a:endParaRPr>
          </a:p>
          <a:p>
            <a:pPr marL="40005">
              <a:lnSpc>
                <a:spcPct val="100000"/>
              </a:lnSpc>
            </a:pP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ДОПУСКАЕТ</a:t>
            </a:r>
            <a:r>
              <a:rPr sz="1800" spc="7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ИСПОЛЬЗОВАНИЕ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УЧАСТНИКОМ</a:t>
            </a:r>
            <a:r>
              <a:rPr sz="1800" spc="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1800" spc="6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445000" y="5475833"/>
            <a:ext cx="73412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9180" algn="l"/>
                <a:tab pos="2790825" algn="l"/>
                <a:tab pos="4338320" algn="l"/>
                <a:tab pos="6505575" algn="l"/>
                <a:tab pos="6838950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(КРОМЕ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УЧАСТНИКОВ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С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ОВЗ,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36342" y="5475833"/>
            <a:ext cx="15760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ЧЕРНОВИКОВ </a:t>
            </a:r>
            <a:r>
              <a:rPr sz="1800" spc="-25" dirty="0">
                <a:solidFill>
                  <a:srgbClr val="385622"/>
                </a:solidFill>
                <a:latin typeface="Times New Roman"/>
                <a:cs typeface="Times New Roman"/>
              </a:rPr>
              <a:t>УЧАСТНИКОВ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ИНВАЛИДОВ,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606544" y="5750153"/>
            <a:ext cx="3699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>
              <a:lnSpc>
                <a:spcPct val="100000"/>
              </a:lnSpc>
              <a:spcBef>
                <a:spcPts val="100"/>
              </a:spcBef>
              <a:tabLst>
                <a:tab pos="1477010" algn="l"/>
                <a:tab pos="1699895" algn="l"/>
              </a:tabLst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	</a:t>
            </a: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КОТОРЫЕ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ПРОХОДЯТ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53273" y="6024473"/>
            <a:ext cx="12388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600058" y="5750153"/>
            <a:ext cx="3189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64845" marR="5080" indent="-652780">
              <a:lnSpc>
                <a:spcPct val="100000"/>
              </a:lnSpc>
              <a:spcBef>
                <a:spcPts val="100"/>
              </a:spcBef>
              <a:tabLst>
                <a:tab pos="446405" algn="l"/>
                <a:tab pos="3008630" algn="l"/>
              </a:tabLst>
            </a:pP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–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ДЕТЕЙ-ИНВАЛИДОВ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50" dirty="0">
                <a:solidFill>
                  <a:srgbClr val="385622"/>
                </a:solidFill>
                <a:latin typeface="Times New Roman"/>
                <a:cs typeface="Times New Roman"/>
              </a:rPr>
              <a:t>И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СОБЕСЕДОВАНИЕ</a:t>
            </a:r>
            <a:r>
              <a:rPr sz="1800" dirty="0">
                <a:solidFill>
                  <a:srgbClr val="385622"/>
                </a:solidFill>
                <a:latin typeface="Times New Roman"/>
                <a:cs typeface="Times New Roman"/>
              </a:rPr>
              <a:t>	</a:t>
            </a:r>
            <a:r>
              <a:rPr sz="1800" spc="-34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3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736342" y="6299098"/>
            <a:ext cx="2643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385622"/>
                </a:solidFill>
                <a:latin typeface="Times New Roman"/>
                <a:cs typeface="Times New Roman"/>
              </a:rPr>
              <a:t>ПИСЬМЕННОЙ</a:t>
            </a:r>
            <a:r>
              <a:rPr sz="1800" spc="-3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solidFill>
                  <a:srgbClr val="385622"/>
                </a:solidFill>
                <a:latin typeface="Times New Roman"/>
                <a:cs typeface="Times New Roman"/>
              </a:rPr>
              <a:t>ФОРМЕ).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82724" y="1239011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53768" y="3076955"/>
            <a:ext cx="364490" cy="352425"/>
          </a:xfrm>
          <a:custGeom>
            <a:avLst/>
            <a:gdLst/>
            <a:ahLst/>
            <a:cxnLst/>
            <a:rect l="l" t="t" r="r" b="b"/>
            <a:pathLst>
              <a:path w="364489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4489" h="352425">
                <a:moveTo>
                  <a:pt x="364236" y="176022"/>
                </a:moveTo>
                <a:lnTo>
                  <a:pt x="187198" y="0"/>
                </a:lnTo>
                <a:lnTo>
                  <a:pt x="152400" y="0"/>
                </a:lnTo>
                <a:lnTo>
                  <a:pt x="329438" y="176022"/>
                </a:lnTo>
                <a:lnTo>
                  <a:pt x="152400" y="352044"/>
                </a:lnTo>
                <a:lnTo>
                  <a:pt x="187198" y="352044"/>
                </a:lnTo>
                <a:lnTo>
                  <a:pt x="364236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23288" y="5175503"/>
            <a:ext cx="365760" cy="352425"/>
          </a:xfrm>
          <a:custGeom>
            <a:avLst/>
            <a:gdLst/>
            <a:ahLst/>
            <a:cxnLst/>
            <a:rect l="l" t="t" r="r" b="b"/>
            <a:pathLst>
              <a:path w="365760" h="352425">
                <a:moveTo>
                  <a:pt x="227076" y="176022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022"/>
                </a:lnTo>
                <a:lnTo>
                  <a:pt x="0" y="352044"/>
                </a:lnTo>
                <a:lnTo>
                  <a:pt x="37211" y="352044"/>
                </a:lnTo>
                <a:lnTo>
                  <a:pt x="227076" y="176022"/>
                </a:lnTo>
                <a:close/>
              </a:path>
              <a:path w="365760" h="352425">
                <a:moveTo>
                  <a:pt x="365760" y="176022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022"/>
                </a:lnTo>
                <a:lnTo>
                  <a:pt x="152400" y="352044"/>
                </a:lnTo>
                <a:lnTo>
                  <a:pt x="187325" y="352044"/>
                </a:lnTo>
                <a:lnTo>
                  <a:pt x="365760" y="17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18130">
              <a:lnSpc>
                <a:spcPct val="100000"/>
              </a:lnSpc>
              <a:spcBef>
                <a:spcPts val="95"/>
              </a:spcBef>
            </a:pPr>
            <a:r>
              <a:rPr dirty="0"/>
              <a:t>КРИТЕРИИ</a:t>
            </a:r>
            <a:r>
              <a:rPr spc="-140" dirty="0"/>
              <a:t> </a:t>
            </a:r>
            <a:r>
              <a:rPr spc="-10" dirty="0"/>
              <a:t>ОЦЕНИВАНИЯ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6072" y="896949"/>
            <a:ext cx="7317404" cy="446501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17191" y="5698032"/>
            <a:ext cx="89509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i="1" spc="60" dirty="0">
                <a:solidFill>
                  <a:srgbClr val="385622"/>
                </a:solidFill>
                <a:latin typeface="Trebuchet MS"/>
                <a:cs typeface="Trebuchet MS"/>
              </a:rPr>
              <a:t>Максимальный</a:t>
            </a:r>
            <a:r>
              <a:rPr sz="18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балл</a:t>
            </a:r>
            <a:r>
              <a:rPr sz="1800" b="1" i="1" spc="6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800" b="1" i="1" spc="6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критериям</a:t>
            </a:r>
            <a:r>
              <a:rPr sz="1800" b="1" i="1" spc="7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М1</a:t>
            </a:r>
            <a:r>
              <a:rPr sz="1800" b="1" i="1" spc="60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(«Выполнение</a:t>
            </a:r>
            <a:r>
              <a:rPr sz="1800" b="1" i="1" spc="65" dirty="0">
                <a:solidFill>
                  <a:srgbClr val="385622"/>
                </a:solidFill>
                <a:latin typeface="Trebuchet MS"/>
                <a:cs typeface="Trebuchet MS"/>
              </a:rPr>
              <a:t>  </a:t>
            </a:r>
            <a:r>
              <a:rPr sz="1800" b="1" i="1" spc="40" dirty="0">
                <a:solidFill>
                  <a:srgbClr val="385622"/>
                </a:solidFill>
                <a:latin typeface="Trebuchet MS"/>
                <a:cs typeface="Trebuchet MS"/>
              </a:rPr>
              <a:t>коммуникативной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задачи</a:t>
            </a:r>
            <a:r>
              <a:rPr sz="1800" b="1" i="1" spc="390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800" b="1" i="1" spc="390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монологическом</a:t>
            </a:r>
            <a:r>
              <a:rPr sz="1800" b="1" i="1" spc="395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высказывании»)</a:t>
            </a:r>
            <a:r>
              <a:rPr sz="1800" b="1" i="1" spc="390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и</a:t>
            </a:r>
            <a:r>
              <a:rPr sz="1800" b="1" i="1" spc="390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Д1</a:t>
            </a:r>
            <a:r>
              <a:rPr sz="1800" b="1" i="1" spc="390" dirty="0">
                <a:solidFill>
                  <a:srgbClr val="385622"/>
                </a:solidFill>
                <a:latin typeface="Trebuchet MS"/>
                <a:cs typeface="Trebuchet MS"/>
              </a:rPr>
              <a:t>   </a:t>
            </a:r>
            <a:r>
              <a:rPr sz="18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(«Выполнение </a:t>
            </a:r>
            <a:r>
              <a:rPr sz="18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коммуникативной</a:t>
            </a:r>
            <a:r>
              <a:rPr sz="1800" b="1" i="1" spc="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задачи</a:t>
            </a:r>
            <a:r>
              <a:rPr sz="18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8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диалоге»)</a:t>
            </a:r>
            <a:r>
              <a:rPr sz="18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dirty="0">
                <a:solidFill>
                  <a:srgbClr val="385622"/>
                </a:solidFill>
                <a:latin typeface="Trebuchet MS"/>
                <a:cs typeface="Trebuchet MS"/>
              </a:rPr>
              <a:t>составляет</a:t>
            </a:r>
            <a:r>
              <a:rPr sz="18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2</a:t>
            </a:r>
            <a:r>
              <a:rPr sz="1800" b="1" i="1" spc="3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8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балла.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888365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 dirty="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СЕКРЕТЫ</a:t>
            </a:r>
            <a:r>
              <a:rPr sz="2900" spc="-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УСПЕХА</a:t>
            </a:r>
            <a:endParaRPr sz="2900">
              <a:latin typeface="Microsoft Sans Serif"/>
              <a:cs typeface="Microsoft Sans Serif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65599" y="179405"/>
            <a:ext cx="7918317" cy="649918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9629647" y="303021"/>
            <a:ext cx="22790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69875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КРИТЕРИИ </a:t>
            </a:r>
            <a:r>
              <a:rPr sz="2400" spc="-20" dirty="0"/>
              <a:t>ОЦЕНИВАНИЯ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9605518" y="1147953"/>
            <a:ext cx="2348230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4445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Грамотность</a:t>
            </a:r>
            <a:r>
              <a:rPr sz="1600" b="1" i="1" spc="24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речи 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оценивается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600" b="1" i="1" spc="-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целом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по</a:t>
            </a:r>
            <a:r>
              <a:rPr sz="1600" b="1" i="1" spc="4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заданиям</a:t>
            </a:r>
            <a:r>
              <a:rPr sz="1600" b="1" i="1" spc="5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1–4.</a:t>
            </a:r>
            <a:endParaRPr sz="1600">
              <a:latin typeface="Trebuchet MS"/>
              <a:cs typeface="Trebuchet MS"/>
            </a:endParaRPr>
          </a:p>
          <a:p>
            <a:pPr marL="66040" marR="60960" algn="ctr">
              <a:lnSpc>
                <a:spcPct val="100000"/>
              </a:lnSpc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При</a:t>
            </a:r>
            <a:r>
              <a:rPr sz="1600" b="1" i="1" spc="-8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50" dirty="0">
                <a:solidFill>
                  <a:srgbClr val="385622"/>
                </a:solidFill>
                <a:latin typeface="Trebuchet MS"/>
                <a:cs typeface="Trebuchet MS"/>
              </a:rPr>
              <a:t>этом</a:t>
            </a:r>
            <a:r>
              <a:rPr sz="1600" b="1" i="1" spc="-8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в</a:t>
            </a:r>
            <a:r>
              <a:rPr sz="1600" b="1" i="1" spc="-9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качестве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единых</a:t>
            </a:r>
            <a:r>
              <a:rPr sz="1600" b="1" i="1" spc="2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критериев представлены следующие:</a:t>
            </a:r>
            <a:endParaRPr sz="1600">
              <a:latin typeface="Trebuchet MS"/>
              <a:cs typeface="Trebuchet MS"/>
            </a:endParaRPr>
          </a:p>
          <a:p>
            <a:pPr marL="12700" marR="5080" indent="-1270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</a:t>
            </a:r>
            <a:r>
              <a:rPr sz="1600" b="1" i="1" spc="10" dirty="0">
                <a:solidFill>
                  <a:srgbClr val="385622"/>
                </a:solidFill>
                <a:latin typeface="Trebuchet MS"/>
                <a:cs typeface="Trebuchet MS"/>
              </a:rPr>
              <a:t>орфоэпических</a:t>
            </a:r>
            <a:r>
              <a:rPr sz="1600" b="1" i="1" spc="15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норм»,</a:t>
            </a:r>
            <a:endParaRPr sz="1600">
              <a:latin typeface="Trebuchet MS"/>
              <a:cs typeface="Trebuchet MS"/>
            </a:endParaRPr>
          </a:p>
          <a:p>
            <a:pPr marL="266700" marR="261620" indent="1905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</a:t>
            </a:r>
            <a:r>
              <a:rPr sz="1600" b="1" i="1" spc="35" dirty="0">
                <a:solidFill>
                  <a:srgbClr val="385622"/>
                </a:solidFill>
                <a:latin typeface="Trebuchet MS"/>
                <a:cs typeface="Trebuchet MS"/>
              </a:rPr>
              <a:t>грамматических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норм»,</a:t>
            </a:r>
            <a:endParaRPr sz="1600">
              <a:latin typeface="Trebuchet MS"/>
              <a:cs typeface="Trebuchet MS"/>
            </a:endParaRPr>
          </a:p>
          <a:p>
            <a:pPr marL="26034" marR="19685" algn="ctr">
              <a:lnSpc>
                <a:spcPct val="100000"/>
              </a:lnSpc>
              <a:spcBef>
                <a:spcPts val="5"/>
              </a:spcBef>
            </a:pP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</a:t>
            </a:r>
            <a:r>
              <a:rPr sz="1600" b="1" i="1" spc="229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речевых норм»,</a:t>
            </a:r>
            <a:endParaRPr sz="1600">
              <a:latin typeface="Trebuchet MS"/>
              <a:cs typeface="Trebuchet MS"/>
            </a:endParaRPr>
          </a:p>
          <a:p>
            <a:pPr marL="205740" marR="200025" algn="ctr">
              <a:lnSpc>
                <a:spcPct val="100000"/>
              </a:lnSpc>
            </a:pPr>
            <a:r>
              <a:rPr sz="1600" b="1" i="1" spc="20" dirty="0">
                <a:solidFill>
                  <a:srgbClr val="385622"/>
                </a:solidFill>
                <a:latin typeface="Trebuchet MS"/>
                <a:cs typeface="Trebuchet MS"/>
              </a:rPr>
              <a:t>«Богатство</a:t>
            </a:r>
            <a:r>
              <a:rPr sz="1600" b="1" i="1" spc="110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20" dirty="0">
                <a:solidFill>
                  <a:srgbClr val="385622"/>
                </a:solidFill>
                <a:latin typeface="Trebuchet MS"/>
                <a:cs typeface="Trebuchet MS"/>
              </a:rPr>
              <a:t>речи» </a:t>
            </a:r>
            <a:r>
              <a:rPr sz="1600" b="1" i="1" dirty="0">
                <a:solidFill>
                  <a:srgbClr val="385622"/>
                </a:solidFill>
                <a:latin typeface="Trebuchet MS"/>
                <a:cs typeface="Trebuchet MS"/>
              </a:rPr>
              <a:t>(ранее</a:t>
            </a:r>
            <a:r>
              <a:rPr sz="1600" b="1" i="1" spc="75" dirty="0">
                <a:solidFill>
                  <a:srgbClr val="385622"/>
                </a:solidFill>
                <a:latin typeface="Trebuchet MS"/>
                <a:cs typeface="Trebuchet MS"/>
              </a:rPr>
              <a:t> </a:t>
            </a: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критерий</a:t>
            </a:r>
            <a:endParaRPr sz="1600">
              <a:latin typeface="Trebuchet MS"/>
              <a:cs typeface="Trebuchet MS"/>
            </a:endParaRPr>
          </a:p>
          <a:p>
            <a:pPr marL="410209" marR="403225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«Речевое оформление»),</a:t>
            </a:r>
            <a:endParaRPr sz="1600">
              <a:latin typeface="Trebuchet MS"/>
              <a:cs typeface="Trebuchet MS"/>
            </a:endParaRPr>
          </a:p>
          <a:p>
            <a:pPr marL="231775" marR="226695" indent="1270" algn="ctr">
              <a:lnSpc>
                <a:spcPct val="100000"/>
              </a:lnSpc>
            </a:pPr>
            <a:r>
              <a:rPr sz="1600" b="1" i="1" spc="-10" dirty="0">
                <a:solidFill>
                  <a:srgbClr val="385622"/>
                </a:solidFill>
                <a:latin typeface="Trebuchet MS"/>
                <a:cs typeface="Trebuchet MS"/>
              </a:rPr>
              <a:t>«Соблюдение фактологической точности»</a:t>
            </a:r>
            <a:endParaRPr sz="1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820" rIns="0" bIns="0" rtlCol="0">
            <a:spAutoFit/>
          </a:bodyPr>
          <a:lstStyle/>
          <a:p>
            <a:pPr marL="20066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ОШИБКИ,</a:t>
            </a:r>
          </a:p>
          <a:p>
            <a:pPr marL="199390" algn="ctr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ДОПУЩЕННОЙ</a:t>
            </a:r>
            <a:r>
              <a:rPr spc="-114" dirty="0"/>
              <a:t> </a:t>
            </a:r>
            <a:r>
              <a:rPr dirty="0"/>
              <a:t>ПРИ</a:t>
            </a:r>
            <a:r>
              <a:rPr spc="-135" dirty="0"/>
              <a:t> </a:t>
            </a:r>
            <a:r>
              <a:rPr spc="-25" dirty="0"/>
              <a:t>ВЫПОЛНЕНИИ</a:t>
            </a:r>
            <a:r>
              <a:rPr spc="-110" dirty="0"/>
              <a:t> </a:t>
            </a:r>
            <a:r>
              <a:rPr dirty="0"/>
              <a:t>ЗАДАНИЙ</a:t>
            </a:r>
            <a:r>
              <a:rPr spc="-114" dirty="0"/>
              <a:t> </a:t>
            </a:r>
            <a:r>
              <a:rPr spc="-10" dirty="0"/>
              <a:t>№3-</a:t>
            </a:r>
            <a:r>
              <a:rPr spc="-50" dirty="0"/>
              <a:t>4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6350" indent="-4572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900" algn="l"/>
                <a:tab pos="1111250" algn="l"/>
                <a:tab pos="2118995" algn="l"/>
                <a:tab pos="3615690" algn="l"/>
                <a:tab pos="5005705" algn="l"/>
                <a:tab pos="5627370" algn="l"/>
                <a:tab pos="6276975" algn="l"/>
                <a:tab pos="6597015" algn="l"/>
                <a:tab pos="7477759" algn="l"/>
              </a:tabLst>
            </a:pPr>
            <a:r>
              <a:rPr u="none" spc="-25" dirty="0"/>
              <a:t>Это</a:t>
            </a:r>
            <a:r>
              <a:rPr u="none" dirty="0"/>
              <a:t>	</a:t>
            </a:r>
            <a:r>
              <a:rPr u="none" spc="130" dirty="0"/>
              <a:t>очень</a:t>
            </a:r>
            <a:r>
              <a:rPr u="none" dirty="0"/>
              <a:t>	</a:t>
            </a:r>
            <a:r>
              <a:rPr u="none" spc="125" dirty="0"/>
              <a:t>красивая</a:t>
            </a:r>
            <a:r>
              <a:rPr u="none" dirty="0"/>
              <a:t>	</a:t>
            </a:r>
            <a:r>
              <a:rPr u="none" spc="95" dirty="0"/>
              <a:t>картина,</a:t>
            </a:r>
            <a:r>
              <a:rPr u="none" dirty="0"/>
              <a:t>	</a:t>
            </a:r>
            <a:r>
              <a:rPr u="none" spc="95" dirty="0"/>
              <a:t>так</a:t>
            </a:r>
            <a:r>
              <a:rPr u="none" dirty="0"/>
              <a:t>	</a:t>
            </a:r>
            <a:r>
              <a:rPr u="none" spc="145" dirty="0"/>
              <a:t>как</a:t>
            </a:r>
            <a:r>
              <a:rPr u="none" dirty="0"/>
              <a:t>	</a:t>
            </a:r>
            <a:r>
              <a:rPr u="none" spc="114" dirty="0"/>
              <a:t>я</a:t>
            </a:r>
            <a:r>
              <a:rPr u="none" dirty="0"/>
              <a:t>	</a:t>
            </a:r>
            <a:r>
              <a:rPr u="none" spc="155" dirty="0"/>
              <a:t>тоже</a:t>
            </a:r>
            <a:r>
              <a:rPr u="none" dirty="0"/>
              <a:t>	</a:t>
            </a:r>
            <a:r>
              <a:rPr u="none" spc="130" dirty="0"/>
              <a:t>увлекаюсь </a:t>
            </a:r>
            <a:r>
              <a:rPr u="none" spc="95" dirty="0"/>
              <a:t>рисованием.</a:t>
            </a: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u="none" spc="220" dirty="0"/>
              <a:t>Мы</a:t>
            </a:r>
            <a:r>
              <a:rPr u="none" spc="75" dirty="0"/>
              <a:t> </a:t>
            </a:r>
            <a:r>
              <a:rPr u="none" spc="145" dirty="0"/>
              <a:t>любим</a:t>
            </a:r>
            <a:r>
              <a:rPr u="none" spc="90" dirty="0"/>
              <a:t> </a:t>
            </a:r>
            <a:r>
              <a:rPr u="none" spc="135" dirty="0"/>
              <a:t>экспериментировать</a:t>
            </a:r>
            <a:r>
              <a:rPr u="none" spc="170" dirty="0"/>
              <a:t> </a:t>
            </a:r>
            <a:r>
              <a:rPr u="none" spc="150" dirty="0"/>
              <a:t>в</a:t>
            </a:r>
            <a:r>
              <a:rPr u="none" spc="85" dirty="0"/>
              <a:t> </a:t>
            </a:r>
            <a:r>
              <a:rPr u="none" spc="114" dirty="0"/>
              <a:t>готовке.</a:t>
            </a: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  <a:tab pos="1146175" algn="l"/>
                <a:tab pos="1486535" algn="l"/>
                <a:tab pos="2823210" algn="l"/>
                <a:tab pos="3824604" algn="l"/>
                <a:tab pos="5034915" algn="l"/>
                <a:tab pos="7499350" algn="l"/>
                <a:tab pos="8216900" algn="l"/>
              </a:tabLst>
            </a:pPr>
            <a:r>
              <a:rPr u="none" spc="195" dirty="0"/>
              <a:t>Мы</a:t>
            </a:r>
            <a:r>
              <a:rPr u="none" dirty="0"/>
              <a:t>	</a:t>
            </a:r>
            <a:r>
              <a:rPr u="none" spc="45" dirty="0"/>
              <a:t>с</a:t>
            </a:r>
            <a:r>
              <a:rPr u="none" dirty="0"/>
              <a:t>	</a:t>
            </a:r>
            <a:r>
              <a:rPr u="none" spc="114" dirty="0"/>
              <a:t>сестрой</a:t>
            </a:r>
            <a:r>
              <a:rPr u="none" dirty="0"/>
              <a:t>	</a:t>
            </a:r>
            <a:r>
              <a:rPr u="none" spc="105" dirty="0"/>
              <a:t>часто</a:t>
            </a:r>
            <a:r>
              <a:rPr u="none" dirty="0"/>
              <a:t>	</a:t>
            </a:r>
            <a:r>
              <a:rPr u="none" spc="105" dirty="0"/>
              <a:t>вместе</a:t>
            </a:r>
            <a:r>
              <a:rPr u="none" dirty="0"/>
              <a:t>	</a:t>
            </a:r>
            <a:r>
              <a:rPr u="none" spc="130" dirty="0"/>
              <a:t>придуриваемся</a:t>
            </a:r>
            <a:r>
              <a:rPr u="none" dirty="0"/>
              <a:t>	</a:t>
            </a:r>
            <a:r>
              <a:rPr u="none" spc="120" dirty="0"/>
              <a:t>или</a:t>
            </a:r>
            <a:r>
              <a:rPr u="none" dirty="0"/>
              <a:t>	</a:t>
            </a:r>
            <a:r>
              <a:rPr u="none" spc="130" dirty="0"/>
              <a:t>телек</a:t>
            </a:r>
          </a:p>
          <a:p>
            <a:pPr marL="469900">
              <a:lnSpc>
                <a:spcPct val="100000"/>
              </a:lnSpc>
            </a:pPr>
            <a:r>
              <a:rPr u="none" spc="95" dirty="0"/>
              <a:t>смотрим.</a:t>
            </a:r>
          </a:p>
          <a:p>
            <a:pPr marL="469900" marR="8890" indent="-457200">
              <a:lnSpc>
                <a:spcPct val="100000"/>
              </a:lnSpc>
              <a:buAutoNum type="arabicPeriod" startAt="4"/>
              <a:tabLst>
                <a:tab pos="469900" algn="l"/>
                <a:tab pos="2341245" algn="l"/>
                <a:tab pos="4333240" algn="l"/>
                <a:tab pos="5802630" algn="l"/>
                <a:tab pos="6292215" algn="l"/>
                <a:tab pos="7211059" algn="l"/>
                <a:tab pos="7846695" algn="l"/>
              </a:tabLst>
            </a:pPr>
            <a:r>
              <a:rPr u="none" spc="110" dirty="0"/>
              <a:t>Увлечение</a:t>
            </a:r>
            <a:r>
              <a:rPr u="none" dirty="0"/>
              <a:t>	</a:t>
            </a:r>
            <a:r>
              <a:rPr u="none" spc="165" dirty="0"/>
              <a:t>живописью</a:t>
            </a:r>
            <a:r>
              <a:rPr u="none" dirty="0"/>
              <a:t>	</a:t>
            </a:r>
            <a:r>
              <a:rPr u="none" spc="155" dirty="0"/>
              <a:t>говорит</a:t>
            </a:r>
            <a:r>
              <a:rPr u="none" dirty="0"/>
              <a:t>	</a:t>
            </a:r>
            <a:r>
              <a:rPr u="none" spc="95" dirty="0"/>
              <a:t>о</a:t>
            </a:r>
            <a:r>
              <a:rPr u="none" dirty="0"/>
              <a:t>	</a:t>
            </a:r>
            <a:r>
              <a:rPr u="none" spc="55" dirty="0"/>
              <a:t>том,</a:t>
            </a:r>
            <a:r>
              <a:rPr u="none" dirty="0"/>
              <a:t>	</a:t>
            </a:r>
            <a:r>
              <a:rPr u="none" spc="120" dirty="0"/>
              <a:t>то</a:t>
            </a:r>
            <a:r>
              <a:rPr u="none" dirty="0"/>
              <a:t>	</a:t>
            </a:r>
            <a:r>
              <a:rPr u="none" spc="135" dirty="0"/>
              <a:t>человек </a:t>
            </a:r>
            <a:r>
              <a:rPr u="none" spc="155" dirty="0"/>
              <a:t>креативный</a:t>
            </a:r>
            <a:r>
              <a:rPr u="none" spc="110" dirty="0"/>
              <a:t> </a:t>
            </a:r>
            <a:r>
              <a:rPr u="none" spc="145" dirty="0"/>
              <a:t>и</a:t>
            </a:r>
            <a:r>
              <a:rPr u="none" spc="95" dirty="0"/>
              <a:t> </a:t>
            </a:r>
            <a:r>
              <a:rPr u="none" spc="170" dirty="0"/>
              <a:t>может</a:t>
            </a:r>
            <a:r>
              <a:rPr u="none" spc="114" dirty="0"/>
              <a:t> </a:t>
            </a:r>
            <a:r>
              <a:rPr u="none" spc="170" dirty="0"/>
              <a:t>выходить</a:t>
            </a:r>
            <a:r>
              <a:rPr u="none" spc="114" dirty="0"/>
              <a:t> </a:t>
            </a:r>
            <a:r>
              <a:rPr u="none" spc="125" dirty="0"/>
              <a:t>из</a:t>
            </a:r>
            <a:r>
              <a:rPr u="none" spc="105" dirty="0"/>
              <a:t> </a:t>
            </a:r>
            <a:r>
              <a:rPr u="none" spc="165" dirty="0"/>
              <a:t>трудных</a:t>
            </a:r>
            <a:r>
              <a:rPr u="none" spc="114" dirty="0"/>
              <a:t> </a:t>
            </a:r>
            <a:r>
              <a:rPr u="none" spc="95" dirty="0"/>
              <a:t>ситуаций.</a:t>
            </a:r>
          </a:p>
          <a:p>
            <a:pPr marL="469265" indent="-456565">
              <a:lnSpc>
                <a:spcPct val="100000"/>
              </a:lnSpc>
              <a:buAutoNum type="arabicPeriod" startAt="4"/>
              <a:tabLst>
                <a:tab pos="469265" algn="l"/>
              </a:tabLst>
            </a:pPr>
            <a:r>
              <a:rPr u="none" spc="120" dirty="0"/>
              <a:t>Иногда</a:t>
            </a:r>
            <a:r>
              <a:rPr u="none" spc="275" dirty="0"/>
              <a:t> </a:t>
            </a:r>
            <a:r>
              <a:rPr u="none" spc="145" dirty="0"/>
              <a:t>человек</a:t>
            </a:r>
            <a:r>
              <a:rPr u="none" spc="295" dirty="0"/>
              <a:t> </a:t>
            </a:r>
            <a:r>
              <a:rPr u="none" spc="170" dirty="0"/>
              <a:t>может</a:t>
            </a:r>
            <a:r>
              <a:rPr u="none" spc="290" dirty="0"/>
              <a:t> </a:t>
            </a:r>
            <a:r>
              <a:rPr u="none" spc="145" dirty="0"/>
              <a:t>допускать</a:t>
            </a:r>
            <a:r>
              <a:rPr u="none" spc="315" dirty="0"/>
              <a:t> </a:t>
            </a:r>
            <a:r>
              <a:rPr u="none" spc="140" dirty="0"/>
              <a:t>оскорбления</a:t>
            </a:r>
            <a:r>
              <a:rPr u="none" spc="305" dirty="0"/>
              <a:t> </a:t>
            </a:r>
            <a:r>
              <a:rPr u="none" spc="150" dirty="0"/>
              <a:t>в</a:t>
            </a:r>
            <a:r>
              <a:rPr u="none" spc="300" dirty="0"/>
              <a:t> </a:t>
            </a:r>
            <a:r>
              <a:rPr u="none" spc="135" dirty="0"/>
              <a:t>сторону</a:t>
            </a:r>
          </a:p>
          <a:p>
            <a:pPr marL="469900">
              <a:lnSpc>
                <a:spcPct val="100000"/>
              </a:lnSpc>
            </a:pPr>
            <a:r>
              <a:rPr u="none" spc="95" dirty="0"/>
              <a:t>друга.</a:t>
            </a:r>
          </a:p>
          <a:p>
            <a:pPr marL="469900" marR="5080" indent="-457200">
              <a:lnSpc>
                <a:spcPct val="100000"/>
              </a:lnSpc>
              <a:spcBef>
                <a:spcPts val="5"/>
              </a:spcBef>
              <a:buAutoNum type="arabicPeriod" startAt="6"/>
              <a:tabLst>
                <a:tab pos="469900" algn="l"/>
              </a:tabLst>
            </a:pPr>
            <a:r>
              <a:rPr u="none" spc="135" dirty="0"/>
              <a:t>Причиной</a:t>
            </a:r>
            <a:r>
              <a:rPr u="none" spc="395" dirty="0"/>
              <a:t> </a:t>
            </a:r>
            <a:r>
              <a:rPr u="none" spc="114" dirty="0"/>
              <a:t>того,</a:t>
            </a:r>
            <a:r>
              <a:rPr u="none" spc="409" dirty="0"/>
              <a:t> </a:t>
            </a:r>
            <a:r>
              <a:rPr u="none" spc="145" dirty="0"/>
              <a:t>что</a:t>
            </a:r>
            <a:r>
              <a:rPr u="none" spc="415" dirty="0"/>
              <a:t> </a:t>
            </a:r>
            <a:r>
              <a:rPr u="none" spc="180" dirty="0"/>
              <a:t>друг</a:t>
            </a:r>
            <a:r>
              <a:rPr u="none" spc="415" dirty="0"/>
              <a:t> </a:t>
            </a:r>
            <a:r>
              <a:rPr u="none" spc="125" dirty="0"/>
              <a:t>становится</a:t>
            </a:r>
            <a:r>
              <a:rPr u="none" spc="415" dirty="0"/>
              <a:t> </a:t>
            </a:r>
            <a:r>
              <a:rPr u="none" spc="114" dirty="0"/>
              <a:t>врагом,</a:t>
            </a:r>
            <a:r>
              <a:rPr u="none" spc="420" dirty="0"/>
              <a:t> </a:t>
            </a:r>
            <a:r>
              <a:rPr u="none" spc="175" dirty="0"/>
              <a:t>может</a:t>
            </a:r>
            <a:r>
              <a:rPr u="none" spc="409" dirty="0"/>
              <a:t> </a:t>
            </a:r>
            <a:r>
              <a:rPr u="none" spc="140" dirty="0"/>
              <a:t>быть </a:t>
            </a:r>
            <a:r>
              <a:rPr u="none" spc="105" dirty="0"/>
              <a:t>сплетничество.</a:t>
            </a:r>
          </a:p>
          <a:p>
            <a:pPr marL="469900" marR="5715" indent="-457200">
              <a:lnSpc>
                <a:spcPct val="100000"/>
              </a:lnSpc>
              <a:buAutoNum type="arabicPeriod" startAt="6"/>
              <a:tabLst>
                <a:tab pos="469900" algn="l"/>
              </a:tabLst>
            </a:pPr>
            <a:r>
              <a:rPr u="none" spc="120" dirty="0"/>
              <a:t>Дружба</a:t>
            </a:r>
            <a:r>
              <a:rPr u="none" spc="285" dirty="0"/>
              <a:t> </a:t>
            </a:r>
            <a:r>
              <a:rPr u="none" spc="145" dirty="0"/>
              <a:t>раскрывает</a:t>
            </a:r>
            <a:r>
              <a:rPr u="none" spc="305" dirty="0"/>
              <a:t> </a:t>
            </a:r>
            <a:r>
              <a:rPr u="none" spc="150" dirty="0"/>
              <a:t>в</a:t>
            </a:r>
            <a:r>
              <a:rPr u="none" spc="285" dirty="0"/>
              <a:t> </a:t>
            </a:r>
            <a:r>
              <a:rPr u="none" spc="85" dirty="0"/>
              <a:t>себе</a:t>
            </a:r>
            <a:r>
              <a:rPr u="none" spc="290" dirty="0"/>
              <a:t> </a:t>
            </a:r>
            <a:r>
              <a:rPr u="none" spc="125" dirty="0"/>
              <a:t>такие</a:t>
            </a:r>
            <a:r>
              <a:rPr u="none" spc="295" dirty="0"/>
              <a:t> </a:t>
            </a:r>
            <a:r>
              <a:rPr u="none" spc="135" dirty="0"/>
              <a:t>человеческие</a:t>
            </a:r>
            <a:r>
              <a:rPr u="none" spc="310" dirty="0"/>
              <a:t> </a:t>
            </a:r>
            <a:r>
              <a:rPr u="none" spc="90" dirty="0"/>
              <a:t>качества, </a:t>
            </a:r>
            <a:r>
              <a:rPr u="none" spc="160" dirty="0"/>
              <a:t>как</a:t>
            </a:r>
            <a:r>
              <a:rPr u="none" spc="95" dirty="0"/>
              <a:t> </a:t>
            </a:r>
            <a:r>
              <a:rPr u="none" spc="275" dirty="0"/>
              <a:t>…</a:t>
            </a:r>
          </a:p>
          <a:p>
            <a:pPr marL="469265" indent="-456565">
              <a:lnSpc>
                <a:spcPct val="100000"/>
              </a:lnSpc>
              <a:buAutoNum type="arabicPeriod" startAt="6"/>
              <a:tabLst>
                <a:tab pos="469265" algn="l"/>
              </a:tabLst>
            </a:pPr>
            <a:r>
              <a:rPr u="none" spc="85" dirty="0"/>
              <a:t>Но</a:t>
            </a:r>
            <a:r>
              <a:rPr u="none" spc="75" dirty="0"/>
              <a:t> </a:t>
            </a:r>
            <a:r>
              <a:rPr u="none" spc="130" dirty="0"/>
              <a:t>тренер</a:t>
            </a:r>
            <a:r>
              <a:rPr u="none" spc="114" dirty="0"/>
              <a:t> </a:t>
            </a:r>
            <a:r>
              <a:rPr u="none" spc="120" dirty="0"/>
              <a:t>не</a:t>
            </a:r>
            <a:r>
              <a:rPr u="none" spc="100" dirty="0"/>
              <a:t> </a:t>
            </a:r>
            <a:r>
              <a:rPr u="none" spc="135" dirty="0"/>
              <a:t>принимал</a:t>
            </a:r>
            <a:r>
              <a:rPr u="none" spc="125" dirty="0"/>
              <a:t> </a:t>
            </a:r>
            <a:r>
              <a:rPr u="none" spc="150" dirty="0"/>
              <a:t>в</a:t>
            </a:r>
            <a:r>
              <a:rPr u="none" spc="100" dirty="0"/>
              <a:t> </a:t>
            </a:r>
            <a:r>
              <a:rPr u="none" spc="160" dirty="0"/>
              <a:t>секцию</a:t>
            </a:r>
            <a:r>
              <a:rPr u="none" spc="114" dirty="0"/>
              <a:t> </a:t>
            </a:r>
            <a:r>
              <a:rPr u="none" spc="185" dirty="0"/>
              <a:t>кого</a:t>
            </a:r>
            <a:r>
              <a:rPr u="none" spc="90" dirty="0"/>
              <a:t> попало.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820" rIns="0" bIns="0" rtlCol="0">
            <a:spAutoFit/>
          </a:bodyPr>
          <a:lstStyle/>
          <a:p>
            <a:pPr marL="200660" algn="ctr">
              <a:lnSpc>
                <a:spcPct val="100000"/>
              </a:lnSpc>
              <a:spcBef>
                <a:spcPts val="95"/>
              </a:spcBef>
            </a:pPr>
            <a:r>
              <a:rPr dirty="0"/>
              <a:t>ОПРЕДЕЛИТЕ</a:t>
            </a:r>
            <a:r>
              <a:rPr spc="-100" dirty="0"/>
              <a:t> </a:t>
            </a:r>
            <a:r>
              <a:rPr spc="-40" dirty="0"/>
              <a:t>РАЗНОВИДНОСТЬ</a:t>
            </a:r>
            <a:r>
              <a:rPr spc="-65" dirty="0"/>
              <a:t> </a:t>
            </a:r>
            <a:r>
              <a:rPr spc="-10" dirty="0"/>
              <a:t>ОШИБКИ,</a:t>
            </a:r>
          </a:p>
          <a:p>
            <a:pPr marL="199390" algn="ctr">
              <a:lnSpc>
                <a:spcPct val="100000"/>
              </a:lnSpc>
              <a:spcBef>
                <a:spcPts val="5"/>
              </a:spcBef>
            </a:pPr>
            <a:r>
              <a:rPr spc="-10" dirty="0"/>
              <a:t>ДОПУЩЕННОЙ</a:t>
            </a:r>
            <a:r>
              <a:rPr spc="-114" dirty="0"/>
              <a:t> </a:t>
            </a:r>
            <a:r>
              <a:rPr dirty="0"/>
              <a:t>ПРИ</a:t>
            </a:r>
            <a:r>
              <a:rPr spc="-135" dirty="0"/>
              <a:t> </a:t>
            </a:r>
            <a:r>
              <a:rPr spc="-25" dirty="0"/>
              <a:t>ВЫПОЛНЕНИИ</a:t>
            </a:r>
            <a:r>
              <a:rPr spc="-110" dirty="0"/>
              <a:t> </a:t>
            </a:r>
            <a:r>
              <a:rPr dirty="0"/>
              <a:t>ЗАДАНИЙ</a:t>
            </a:r>
            <a:r>
              <a:rPr spc="-114" dirty="0"/>
              <a:t> </a:t>
            </a:r>
            <a:r>
              <a:rPr spc="-10" dirty="0"/>
              <a:t>№3-</a:t>
            </a:r>
            <a:r>
              <a:rPr spc="-50" dirty="0"/>
              <a:t>4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6350" indent="-4572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69900" algn="l"/>
                <a:tab pos="1111250" algn="l"/>
                <a:tab pos="2118995" algn="l"/>
                <a:tab pos="3615690" algn="l"/>
                <a:tab pos="5005705" algn="l"/>
                <a:tab pos="5627370" algn="l"/>
                <a:tab pos="6276975" algn="l"/>
                <a:tab pos="6597015" algn="l"/>
                <a:tab pos="7477759" algn="l"/>
              </a:tabLst>
            </a:pPr>
            <a:r>
              <a:rPr u="none" spc="-25" dirty="0"/>
              <a:t>Это</a:t>
            </a:r>
            <a:r>
              <a:rPr u="none" dirty="0"/>
              <a:t>	</a:t>
            </a:r>
            <a:r>
              <a:rPr u="none" spc="130" dirty="0"/>
              <a:t>очень</a:t>
            </a:r>
            <a:r>
              <a:rPr u="none" dirty="0"/>
              <a:t>	</a:t>
            </a:r>
            <a:r>
              <a:rPr u="none" spc="125" dirty="0"/>
              <a:t>красивая</a:t>
            </a:r>
            <a:r>
              <a:rPr u="none" dirty="0"/>
              <a:t>	</a:t>
            </a:r>
            <a:r>
              <a:rPr u="none" spc="95" dirty="0"/>
              <a:t>картина,</a:t>
            </a:r>
            <a:r>
              <a:rPr u="none" dirty="0"/>
              <a:t>	</a:t>
            </a:r>
            <a:r>
              <a:rPr spc="95" dirty="0"/>
              <a:t>так</a:t>
            </a:r>
            <a:r>
              <a:rPr dirty="0"/>
              <a:t>	</a:t>
            </a:r>
            <a:r>
              <a:rPr spc="135" dirty="0"/>
              <a:t>как</a:t>
            </a:r>
            <a:r>
              <a:rPr dirty="0"/>
              <a:t>	</a:t>
            </a:r>
            <a:r>
              <a:rPr spc="114" dirty="0"/>
              <a:t>я</a:t>
            </a:r>
            <a:r>
              <a:rPr dirty="0"/>
              <a:t>	</a:t>
            </a:r>
            <a:r>
              <a:rPr spc="160" dirty="0"/>
              <a:t>тоже</a:t>
            </a:r>
            <a:r>
              <a:rPr dirty="0"/>
              <a:t>	</a:t>
            </a:r>
            <a:r>
              <a:rPr spc="130" dirty="0"/>
              <a:t>увлекаюсь</a:t>
            </a:r>
            <a:r>
              <a:rPr u="none" spc="130" dirty="0"/>
              <a:t> </a:t>
            </a:r>
            <a:r>
              <a:rPr spc="130" dirty="0"/>
              <a:t>рисованием</a:t>
            </a:r>
            <a:r>
              <a:rPr u="none" spc="114" dirty="0"/>
              <a:t> </a:t>
            </a:r>
            <a:r>
              <a:rPr u="none" spc="285" dirty="0"/>
              <a:t>-</a:t>
            </a:r>
            <a:r>
              <a:rPr u="none" spc="85" dirty="0"/>
              <a:t> </a:t>
            </a:r>
            <a:r>
              <a:rPr u="none" spc="25" dirty="0">
                <a:solidFill>
                  <a:srgbClr val="FF0000"/>
                </a:solidFill>
              </a:rPr>
              <a:t>Л</a:t>
            </a: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u="none" spc="220" dirty="0"/>
              <a:t>Мы</a:t>
            </a:r>
            <a:r>
              <a:rPr u="none" spc="75" dirty="0"/>
              <a:t> </a:t>
            </a:r>
            <a:r>
              <a:rPr u="none" spc="145" dirty="0"/>
              <a:t>любим</a:t>
            </a:r>
            <a:r>
              <a:rPr u="none" spc="90" dirty="0"/>
              <a:t> </a:t>
            </a:r>
            <a:r>
              <a:rPr u="none" spc="135" dirty="0"/>
              <a:t>экспериментировать</a:t>
            </a:r>
            <a:r>
              <a:rPr u="none" spc="165" dirty="0"/>
              <a:t> </a:t>
            </a:r>
            <a:r>
              <a:rPr spc="150" dirty="0"/>
              <a:t>в</a:t>
            </a:r>
            <a:r>
              <a:rPr spc="85" dirty="0"/>
              <a:t> </a:t>
            </a:r>
            <a:r>
              <a:rPr spc="155" dirty="0"/>
              <a:t>готовке</a:t>
            </a:r>
            <a:r>
              <a:rPr u="none" spc="105" dirty="0"/>
              <a:t> </a:t>
            </a:r>
            <a:r>
              <a:rPr u="none" spc="285" dirty="0"/>
              <a:t>-</a:t>
            </a:r>
            <a:r>
              <a:rPr u="none" spc="90" dirty="0"/>
              <a:t> </a:t>
            </a:r>
            <a:r>
              <a:rPr u="none" spc="70" dirty="0">
                <a:solidFill>
                  <a:srgbClr val="FF0000"/>
                </a:solidFill>
              </a:rPr>
              <a:t>ГР</a:t>
            </a: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  <a:tab pos="1146175" algn="l"/>
                <a:tab pos="1486535" algn="l"/>
                <a:tab pos="2823210" algn="l"/>
                <a:tab pos="3824604" algn="l"/>
                <a:tab pos="5034915" algn="l"/>
                <a:tab pos="7499350" algn="l"/>
                <a:tab pos="8216900" algn="l"/>
              </a:tabLst>
            </a:pPr>
            <a:r>
              <a:rPr u="none" spc="195" dirty="0"/>
              <a:t>Мы</a:t>
            </a:r>
            <a:r>
              <a:rPr u="none" dirty="0"/>
              <a:t>	</a:t>
            </a:r>
            <a:r>
              <a:rPr u="none" spc="45" dirty="0"/>
              <a:t>с</a:t>
            </a:r>
            <a:r>
              <a:rPr u="none" dirty="0"/>
              <a:t>	</a:t>
            </a:r>
            <a:r>
              <a:rPr u="none" spc="114" dirty="0"/>
              <a:t>сестрой</a:t>
            </a:r>
            <a:r>
              <a:rPr u="none" dirty="0"/>
              <a:t>	</a:t>
            </a:r>
            <a:r>
              <a:rPr u="none" spc="105" dirty="0"/>
              <a:t>часто</a:t>
            </a:r>
            <a:r>
              <a:rPr u="none" dirty="0"/>
              <a:t>	</a:t>
            </a:r>
            <a:r>
              <a:rPr u="none" spc="105" dirty="0"/>
              <a:t>вместе</a:t>
            </a:r>
            <a:r>
              <a:rPr u="none" dirty="0"/>
              <a:t>	</a:t>
            </a:r>
            <a:r>
              <a:rPr spc="130" dirty="0"/>
              <a:t>придуриваемся</a:t>
            </a:r>
            <a:r>
              <a:rPr u="none" dirty="0"/>
              <a:t>	</a:t>
            </a:r>
            <a:r>
              <a:rPr u="none" spc="120" dirty="0"/>
              <a:t>или</a:t>
            </a:r>
            <a:r>
              <a:rPr u="none" dirty="0"/>
              <a:t>	</a:t>
            </a:r>
            <a:r>
              <a:rPr spc="130" dirty="0"/>
              <a:t>телек</a:t>
            </a:r>
          </a:p>
          <a:p>
            <a:pPr marL="469900">
              <a:lnSpc>
                <a:spcPct val="100000"/>
              </a:lnSpc>
            </a:pPr>
            <a:r>
              <a:rPr u="none" spc="135" dirty="0"/>
              <a:t>смотрим</a:t>
            </a:r>
            <a:r>
              <a:rPr u="none" spc="85" dirty="0"/>
              <a:t> </a:t>
            </a:r>
            <a:r>
              <a:rPr u="none" spc="295" dirty="0"/>
              <a:t>-</a:t>
            </a:r>
            <a:r>
              <a:rPr u="none" spc="100" dirty="0"/>
              <a:t> </a:t>
            </a:r>
            <a:r>
              <a:rPr u="none" spc="35" dirty="0">
                <a:solidFill>
                  <a:srgbClr val="FF0000"/>
                </a:solidFill>
              </a:rPr>
              <a:t>Р</a:t>
            </a:r>
          </a:p>
          <a:p>
            <a:pPr marL="469900" marR="8890" indent="-457200">
              <a:lnSpc>
                <a:spcPct val="100000"/>
              </a:lnSpc>
              <a:buAutoNum type="arabicPeriod" startAt="4"/>
              <a:tabLst>
                <a:tab pos="469900" algn="l"/>
                <a:tab pos="2341245" algn="l"/>
                <a:tab pos="4332605" algn="l"/>
                <a:tab pos="5802630" algn="l"/>
                <a:tab pos="6292215" algn="l"/>
                <a:tab pos="7211059" algn="l"/>
                <a:tab pos="7846695" algn="l"/>
              </a:tabLst>
            </a:pPr>
            <a:r>
              <a:rPr spc="110" dirty="0"/>
              <a:t>Увлечение</a:t>
            </a:r>
            <a:r>
              <a:rPr dirty="0"/>
              <a:t>	</a:t>
            </a:r>
            <a:r>
              <a:rPr spc="165" dirty="0"/>
              <a:t>живописью</a:t>
            </a:r>
            <a:r>
              <a:rPr dirty="0"/>
              <a:t>	</a:t>
            </a:r>
            <a:r>
              <a:rPr u="none" spc="155" dirty="0"/>
              <a:t>говорит</a:t>
            </a:r>
            <a:r>
              <a:rPr u="none" dirty="0"/>
              <a:t>	</a:t>
            </a:r>
            <a:r>
              <a:rPr u="none" spc="95" dirty="0"/>
              <a:t>о</a:t>
            </a:r>
            <a:r>
              <a:rPr u="none" dirty="0"/>
              <a:t>	</a:t>
            </a:r>
            <a:r>
              <a:rPr u="none" spc="55" dirty="0"/>
              <a:t>том,</a:t>
            </a:r>
            <a:r>
              <a:rPr u="none" dirty="0"/>
              <a:t>	</a:t>
            </a:r>
            <a:r>
              <a:rPr u="none" spc="120" dirty="0"/>
              <a:t>то</a:t>
            </a:r>
            <a:r>
              <a:rPr u="none" dirty="0"/>
              <a:t>	</a:t>
            </a:r>
            <a:r>
              <a:rPr u="none" spc="135" dirty="0"/>
              <a:t>человек </a:t>
            </a:r>
            <a:r>
              <a:rPr u="none" spc="155" dirty="0"/>
              <a:t>креативный</a:t>
            </a:r>
            <a:r>
              <a:rPr u="none" spc="110" dirty="0"/>
              <a:t> </a:t>
            </a:r>
            <a:r>
              <a:rPr u="none" spc="145" dirty="0"/>
              <a:t>и</a:t>
            </a:r>
            <a:r>
              <a:rPr u="none" spc="95" dirty="0"/>
              <a:t> </a:t>
            </a:r>
            <a:r>
              <a:rPr spc="170" dirty="0"/>
              <a:t>может</a:t>
            </a:r>
            <a:r>
              <a:rPr spc="114" dirty="0"/>
              <a:t> </a:t>
            </a:r>
            <a:r>
              <a:rPr spc="170" dirty="0"/>
              <a:t>выходить</a:t>
            </a:r>
            <a:r>
              <a:rPr spc="114" dirty="0"/>
              <a:t> </a:t>
            </a:r>
            <a:r>
              <a:rPr spc="120" dirty="0"/>
              <a:t>из</a:t>
            </a:r>
            <a:r>
              <a:rPr spc="105" dirty="0"/>
              <a:t> </a:t>
            </a:r>
            <a:r>
              <a:rPr spc="165" dirty="0"/>
              <a:t>трудных</a:t>
            </a:r>
            <a:r>
              <a:rPr spc="114" dirty="0"/>
              <a:t> </a:t>
            </a:r>
            <a:r>
              <a:rPr spc="130" dirty="0"/>
              <a:t>ситуаций</a:t>
            </a:r>
            <a:r>
              <a:rPr u="none" spc="110" dirty="0"/>
              <a:t> </a:t>
            </a:r>
            <a:r>
              <a:rPr u="none" spc="285" dirty="0"/>
              <a:t>-</a:t>
            </a:r>
            <a:r>
              <a:rPr u="none" spc="100" dirty="0"/>
              <a:t> </a:t>
            </a:r>
            <a:r>
              <a:rPr u="none" spc="25" dirty="0">
                <a:solidFill>
                  <a:srgbClr val="FF0000"/>
                </a:solidFill>
              </a:rPr>
              <a:t>Л</a:t>
            </a:r>
          </a:p>
          <a:p>
            <a:pPr marL="469265" indent="-456565">
              <a:lnSpc>
                <a:spcPct val="100000"/>
              </a:lnSpc>
              <a:buAutoNum type="arabicPeriod" startAt="4"/>
              <a:tabLst>
                <a:tab pos="469265" algn="l"/>
              </a:tabLst>
            </a:pPr>
            <a:r>
              <a:rPr u="none" spc="120" dirty="0"/>
              <a:t>Иногда</a:t>
            </a:r>
            <a:r>
              <a:rPr u="none" spc="275" dirty="0"/>
              <a:t> </a:t>
            </a:r>
            <a:r>
              <a:rPr u="none" spc="145" dirty="0"/>
              <a:t>человек</a:t>
            </a:r>
            <a:r>
              <a:rPr u="none" spc="290" dirty="0"/>
              <a:t> </a:t>
            </a:r>
            <a:r>
              <a:rPr u="none" spc="170" dirty="0"/>
              <a:t>может</a:t>
            </a:r>
            <a:r>
              <a:rPr u="none" spc="290" dirty="0"/>
              <a:t> </a:t>
            </a:r>
            <a:r>
              <a:rPr u="none" spc="145" dirty="0"/>
              <a:t>допускать</a:t>
            </a:r>
            <a:r>
              <a:rPr u="none" spc="315" dirty="0"/>
              <a:t> </a:t>
            </a:r>
            <a:r>
              <a:rPr spc="140" dirty="0"/>
              <a:t>оскорбления</a:t>
            </a:r>
            <a:r>
              <a:rPr spc="300" dirty="0"/>
              <a:t> </a:t>
            </a:r>
            <a:r>
              <a:rPr spc="150" dirty="0"/>
              <a:t>в</a:t>
            </a:r>
            <a:r>
              <a:rPr spc="300" dirty="0"/>
              <a:t> </a:t>
            </a:r>
            <a:r>
              <a:rPr spc="135" dirty="0"/>
              <a:t>сторону</a:t>
            </a:r>
          </a:p>
          <a:p>
            <a:pPr marL="469900">
              <a:lnSpc>
                <a:spcPct val="100000"/>
              </a:lnSpc>
            </a:pPr>
            <a:r>
              <a:rPr spc="145" dirty="0"/>
              <a:t>друга</a:t>
            </a:r>
            <a:r>
              <a:rPr u="none" spc="90" dirty="0"/>
              <a:t> </a:t>
            </a:r>
            <a:r>
              <a:rPr u="none" spc="295" dirty="0"/>
              <a:t>-</a:t>
            </a:r>
            <a:r>
              <a:rPr u="none" spc="80" dirty="0"/>
              <a:t> </a:t>
            </a:r>
            <a:r>
              <a:rPr u="none" spc="35" dirty="0">
                <a:solidFill>
                  <a:srgbClr val="FF0000"/>
                </a:solidFill>
              </a:rPr>
              <a:t>Р</a:t>
            </a:r>
          </a:p>
          <a:p>
            <a:pPr marL="469900" marR="5080" indent="-457200">
              <a:lnSpc>
                <a:spcPct val="100000"/>
              </a:lnSpc>
              <a:spcBef>
                <a:spcPts val="5"/>
              </a:spcBef>
              <a:buAutoNum type="arabicPeriod" startAt="6"/>
              <a:tabLst>
                <a:tab pos="469900" algn="l"/>
              </a:tabLst>
            </a:pPr>
            <a:r>
              <a:rPr u="none" spc="135" dirty="0"/>
              <a:t>Причиной</a:t>
            </a:r>
            <a:r>
              <a:rPr u="none" spc="395" dirty="0"/>
              <a:t> </a:t>
            </a:r>
            <a:r>
              <a:rPr u="none" spc="114" dirty="0"/>
              <a:t>того,</a:t>
            </a:r>
            <a:r>
              <a:rPr u="none" spc="409" dirty="0"/>
              <a:t> </a:t>
            </a:r>
            <a:r>
              <a:rPr u="none" spc="145" dirty="0"/>
              <a:t>что</a:t>
            </a:r>
            <a:r>
              <a:rPr u="none" spc="415" dirty="0"/>
              <a:t> </a:t>
            </a:r>
            <a:r>
              <a:rPr u="none" spc="180" dirty="0"/>
              <a:t>друг</a:t>
            </a:r>
            <a:r>
              <a:rPr u="none" spc="415" dirty="0"/>
              <a:t> </a:t>
            </a:r>
            <a:r>
              <a:rPr u="none" spc="125" dirty="0"/>
              <a:t>становится</a:t>
            </a:r>
            <a:r>
              <a:rPr u="none" spc="415" dirty="0"/>
              <a:t> </a:t>
            </a:r>
            <a:r>
              <a:rPr u="none" spc="114" dirty="0"/>
              <a:t>врагом,</a:t>
            </a:r>
            <a:r>
              <a:rPr u="none" spc="420" dirty="0"/>
              <a:t> </a:t>
            </a:r>
            <a:r>
              <a:rPr u="none" spc="175" dirty="0"/>
              <a:t>может</a:t>
            </a:r>
            <a:r>
              <a:rPr u="none" spc="409" dirty="0"/>
              <a:t> </a:t>
            </a:r>
            <a:r>
              <a:rPr u="none" spc="140" dirty="0"/>
              <a:t>быть </a:t>
            </a:r>
            <a:r>
              <a:rPr spc="130" dirty="0"/>
              <a:t>сплетничество</a:t>
            </a:r>
            <a:r>
              <a:rPr u="none" spc="130" dirty="0"/>
              <a:t> </a:t>
            </a:r>
            <a:r>
              <a:rPr u="none" spc="285" dirty="0"/>
              <a:t>-</a:t>
            </a:r>
            <a:r>
              <a:rPr u="none" spc="110" dirty="0"/>
              <a:t> </a:t>
            </a:r>
            <a:r>
              <a:rPr u="none" spc="70" dirty="0">
                <a:solidFill>
                  <a:srgbClr val="FF0000"/>
                </a:solidFill>
              </a:rPr>
              <a:t>ГР</a:t>
            </a:r>
          </a:p>
          <a:p>
            <a:pPr marL="469900" marR="5715" indent="-457200">
              <a:lnSpc>
                <a:spcPct val="100000"/>
              </a:lnSpc>
              <a:buAutoNum type="arabicPeriod" startAt="6"/>
              <a:tabLst>
                <a:tab pos="469900" algn="l"/>
              </a:tabLst>
            </a:pPr>
            <a:r>
              <a:rPr u="none" spc="120" dirty="0"/>
              <a:t>Дружба</a:t>
            </a:r>
            <a:r>
              <a:rPr u="none" spc="285" dirty="0"/>
              <a:t> </a:t>
            </a:r>
            <a:r>
              <a:rPr u="none" spc="145" dirty="0"/>
              <a:t>раскрывает</a:t>
            </a:r>
            <a:r>
              <a:rPr u="none" spc="305" dirty="0"/>
              <a:t> </a:t>
            </a:r>
            <a:r>
              <a:rPr spc="150" dirty="0"/>
              <a:t>в</a:t>
            </a:r>
            <a:r>
              <a:rPr spc="285" dirty="0"/>
              <a:t> </a:t>
            </a:r>
            <a:r>
              <a:rPr spc="85" dirty="0"/>
              <a:t>себе</a:t>
            </a:r>
            <a:r>
              <a:rPr u="none" spc="290" dirty="0"/>
              <a:t> </a:t>
            </a:r>
            <a:r>
              <a:rPr u="none" spc="125" dirty="0"/>
              <a:t>такие</a:t>
            </a:r>
            <a:r>
              <a:rPr u="none" spc="295" dirty="0"/>
              <a:t> </a:t>
            </a:r>
            <a:r>
              <a:rPr u="none" spc="135" dirty="0"/>
              <a:t>человеческие</a:t>
            </a:r>
            <a:r>
              <a:rPr u="none" spc="310" dirty="0"/>
              <a:t> </a:t>
            </a:r>
            <a:r>
              <a:rPr u="none" spc="90" dirty="0"/>
              <a:t>качества, </a:t>
            </a:r>
            <a:r>
              <a:rPr u="none" spc="160" dirty="0"/>
              <a:t>как</a:t>
            </a:r>
            <a:r>
              <a:rPr u="none" spc="90" dirty="0"/>
              <a:t> </a:t>
            </a:r>
            <a:r>
              <a:rPr u="none" spc="325" dirty="0"/>
              <a:t>…</a:t>
            </a:r>
            <a:r>
              <a:rPr u="none" spc="95" dirty="0"/>
              <a:t> </a:t>
            </a:r>
            <a:r>
              <a:rPr u="none" spc="285" dirty="0"/>
              <a:t>-</a:t>
            </a:r>
            <a:r>
              <a:rPr u="none" spc="90" dirty="0"/>
              <a:t> </a:t>
            </a:r>
            <a:r>
              <a:rPr u="none" spc="60" dirty="0">
                <a:solidFill>
                  <a:srgbClr val="FF0000"/>
                </a:solidFill>
              </a:rPr>
              <a:t>ГР</a:t>
            </a:r>
          </a:p>
          <a:p>
            <a:pPr marL="469265" indent="-456565">
              <a:lnSpc>
                <a:spcPct val="100000"/>
              </a:lnSpc>
              <a:buAutoNum type="arabicPeriod" startAt="6"/>
              <a:tabLst>
                <a:tab pos="469265" algn="l"/>
              </a:tabLst>
            </a:pPr>
            <a:r>
              <a:rPr u="none" spc="85" dirty="0"/>
              <a:t>Но</a:t>
            </a:r>
            <a:r>
              <a:rPr u="none" spc="75" dirty="0"/>
              <a:t> </a:t>
            </a:r>
            <a:r>
              <a:rPr u="none" spc="130" dirty="0"/>
              <a:t>тренер</a:t>
            </a:r>
            <a:r>
              <a:rPr u="none" spc="114" dirty="0"/>
              <a:t> </a:t>
            </a:r>
            <a:r>
              <a:rPr u="none" spc="120" dirty="0"/>
              <a:t>не</a:t>
            </a:r>
            <a:r>
              <a:rPr u="none" spc="100" dirty="0"/>
              <a:t> </a:t>
            </a:r>
            <a:r>
              <a:rPr u="none" spc="135" dirty="0"/>
              <a:t>принимал</a:t>
            </a:r>
            <a:r>
              <a:rPr u="none" spc="130" dirty="0"/>
              <a:t> </a:t>
            </a:r>
            <a:r>
              <a:rPr u="none" spc="150" dirty="0"/>
              <a:t>в</a:t>
            </a:r>
            <a:r>
              <a:rPr u="none" spc="95" dirty="0"/>
              <a:t> </a:t>
            </a:r>
            <a:r>
              <a:rPr u="none" spc="160" dirty="0"/>
              <a:t>секцию</a:t>
            </a:r>
            <a:r>
              <a:rPr u="none" spc="114" dirty="0"/>
              <a:t> </a:t>
            </a:r>
            <a:r>
              <a:rPr spc="185" dirty="0"/>
              <a:t>кого</a:t>
            </a:r>
            <a:r>
              <a:rPr spc="95" dirty="0"/>
              <a:t> </a:t>
            </a:r>
            <a:r>
              <a:rPr spc="135" dirty="0"/>
              <a:t>попало</a:t>
            </a:r>
            <a:r>
              <a:rPr u="none" spc="125" dirty="0"/>
              <a:t> </a:t>
            </a:r>
            <a:r>
              <a:rPr u="none" spc="285" dirty="0"/>
              <a:t>-</a:t>
            </a:r>
            <a:r>
              <a:rPr u="none" spc="95" dirty="0"/>
              <a:t> </a:t>
            </a:r>
            <a:r>
              <a:rPr u="none" spc="35" dirty="0">
                <a:solidFill>
                  <a:srgbClr val="FF0000"/>
                </a:solidFill>
              </a:rPr>
              <a:t>Р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6382" y="134823"/>
            <a:ext cx="783844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63320" marR="5080" indent="-1151255">
              <a:lnSpc>
                <a:spcPct val="100000"/>
              </a:lnSpc>
              <a:spcBef>
                <a:spcPts val="95"/>
              </a:spcBef>
            </a:pPr>
            <a:r>
              <a:rPr spc="-70" dirty="0"/>
              <a:t>ИСПРАВЬТЕ</a:t>
            </a:r>
            <a:r>
              <a:rPr spc="-35" dirty="0"/>
              <a:t> </a:t>
            </a:r>
            <a:r>
              <a:rPr dirty="0"/>
              <a:t>ОШИБКИ,</a:t>
            </a:r>
            <a:r>
              <a:rPr spc="-50" dirty="0"/>
              <a:t> </a:t>
            </a:r>
            <a:r>
              <a:rPr dirty="0"/>
              <a:t>ДОПУЩЕННЫЕ</a:t>
            </a:r>
            <a:r>
              <a:rPr spc="-50" dirty="0"/>
              <a:t> </a:t>
            </a:r>
            <a:r>
              <a:rPr spc="-25" dirty="0"/>
              <a:t>ПРИ ВЫПОЛНЕНИИ</a:t>
            </a:r>
            <a:r>
              <a:rPr spc="-125" dirty="0"/>
              <a:t> </a:t>
            </a:r>
            <a:r>
              <a:rPr dirty="0"/>
              <a:t>ЗАДАНИЙ</a:t>
            </a:r>
            <a:r>
              <a:rPr spc="-120" dirty="0"/>
              <a:t> </a:t>
            </a:r>
            <a:r>
              <a:rPr spc="-25" dirty="0"/>
              <a:t>№3-</a:t>
            </a:r>
            <a:r>
              <a:rPr spc="-50" dirty="0"/>
              <a:t>4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655445" cy="6858000"/>
            <a:chOff x="0" y="0"/>
            <a:chExt cx="165544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655445" cy="6858000"/>
            </a:xfrm>
            <a:custGeom>
              <a:avLst/>
              <a:gdLst/>
              <a:ahLst/>
              <a:cxnLst/>
              <a:rect l="l" t="t" r="r" b="b"/>
              <a:pathLst>
                <a:path w="1655445" h="6858000">
                  <a:moveTo>
                    <a:pt x="106222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62228" y="6858000"/>
                  </a:lnTo>
                  <a:lnTo>
                    <a:pt x="1062228" y="0"/>
                  </a:lnTo>
                  <a:close/>
                </a:path>
                <a:path w="1655445" h="6858000">
                  <a:moveTo>
                    <a:pt x="1655064" y="0"/>
                  </a:moveTo>
                  <a:lnTo>
                    <a:pt x="1263396" y="0"/>
                  </a:lnTo>
                  <a:lnTo>
                    <a:pt x="1263396" y="6858000"/>
                  </a:lnTo>
                  <a:lnTo>
                    <a:pt x="1655064" y="6858000"/>
                  </a:lnTo>
                  <a:lnTo>
                    <a:pt x="1655064" y="0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27351" y="1226946"/>
            <a:ext cx="9916160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900" algn="l"/>
                <a:tab pos="471805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Это</a:t>
            </a:r>
            <a:r>
              <a:rPr sz="2000" spc="2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очень</a:t>
            </a:r>
            <a:r>
              <a:rPr sz="2000" spc="2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красивая</a:t>
            </a:r>
            <a:r>
              <a:rPr sz="2000" spc="2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картина,</a:t>
            </a:r>
            <a:r>
              <a:rPr sz="2000" spc="2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так</a:t>
            </a:r>
            <a:r>
              <a:rPr sz="2000" u="sng" spc="2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как</a:t>
            </a:r>
            <a:r>
              <a:rPr sz="2000" u="sng" spc="2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я</a:t>
            </a:r>
            <a:r>
              <a:rPr sz="20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тоже</a:t>
            </a:r>
            <a:r>
              <a:rPr sz="2000" u="sng" spc="2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увлекаюсь</a:t>
            </a:r>
            <a:r>
              <a:rPr sz="2000" u="sng" spc="2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рисованием</a:t>
            </a:r>
            <a:r>
              <a:rPr sz="20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1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</a:t>
            </a:r>
            <a:r>
              <a:rPr sz="20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Л</a:t>
            </a:r>
            <a:r>
              <a:rPr sz="2000" spc="5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ТАК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КАК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Я</a:t>
            </a:r>
            <a:r>
              <a:rPr sz="20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УВЛЕКАЮСЬ</a:t>
            </a:r>
            <a:r>
              <a:rPr sz="20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РИСОВАНИЕМ,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Я</a:t>
            </a:r>
            <a:r>
              <a:rPr sz="20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МОГУ</a:t>
            </a:r>
            <a:r>
              <a:rPr sz="20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СУДИТЬ</a:t>
            </a:r>
            <a:r>
              <a:rPr sz="20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О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КАЧЕСТВЕ </a:t>
            </a:r>
            <a:r>
              <a:rPr sz="2000" spc="-30" dirty="0">
                <a:solidFill>
                  <a:srgbClr val="385622"/>
                </a:solidFill>
                <a:latin typeface="Microsoft Sans Serif"/>
                <a:cs typeface="Microsoft Sans Serif"/>
              </a:rPr>
              <a:t>ЭТОЙ</a:t>
            </a:r>
            <a:r>
              <a:rPr sz="2000" spc="-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КАРТИНЫ</a:t>
            </a:r>
            <a:endParaRPr sz="2000">
              <a:latin typeface="Microsoft Sans Serif"/>
              <a:cs typeface="Microsoft Sans Serif"/>
            </a:endParaRPr>
          </a:p>
          <a:p>
            <a:pPr marL="469900" marR="7620" indent="-457200" algn="just">
              <a:lnSpc>
                <a:spcPct val="100000"/>
              </a:lnSpc>
              <a:buAutoNum type="arabicPeriod"/>
              <a:tabLst>
                <a:tab pos="469900" algn="l"/>
                <a:tab pos="471805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0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Мы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любим</a:t>
            </a:r>
            <a:r>
              <a:rPr sz="2000" spc="3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экспериментировать</a:t>
            </a:r>
            <a:r>
              <a:rPr sz="20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000" u="sng" spc="32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готовке</a:t>
            </a:r>
            <a:r>
              <a:rPr sz="2000" spc="30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000" spc="3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ПРИГОТОВЛЕНИИ 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ПИЩИ</a:t>
            </a:r>
            <a:endParaRPr sz="2000">
              <a:latin typeface="Microsoft Sans Serif"/>
              <a:cs typeface="Microsoft Sans Serif"/>
            </a:endParaRPr>
          </a:p>
          <a:p>
            <a:pPr marL="469900" marR="7620" indent="-457200" algn="just">
              <a:lnSpc>
                <a:spcPct val="100000"/>
              </a:lnSpc>
              <a:buAutoNum type="arabicPeriod"/>
              <a:tabLst>
                <a:tab pos="469900" algn="l"/>
                <a:tab pos="472440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000" spc="195" dirty="0">
                <a:solidFill>
                  <a:srgbClr val="385622"/>
                </a:solidFill>
                <a:latin typeface="Microsoft Sans Serif"/>
                <a:cs typeface="Microsoft Sans Serif"/>
              </a:rPr>
              <a:t>Мы</a:t>
            </a:r>
            <a:r>
              <a:rPr sz="20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00" dirty="0">
                <a:solidFill>
                  <a:srgbClr val="385622"/>
                </a:solidFill>
                <a:latin typeface="Microsoft Sans Serif"/>
                <a:cs typeface="Microsoft Sans Serif"/>
              </a:rPr>
              <a:t>с</a:t>
            </a:r>
            <a:r>
              <a:rPr sz="20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сестрой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часто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вместе</a:t>
            </a:r>
            <a:r>
              <a:rPr sz="2000" spc="32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придуриваемся</a:t>
            </a:r>
            <a:r>
              <a:rPr sz="2000" spc="3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или</a:t>
            </a:r>
            <a:r>
              <a:rPr sz="2000" spc="31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телек</a:t>
            </a:r>
            <a:r>
              <a:rPr sz="2000" spc="3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смотрим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32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r>
              <a:rPr sz="2000" spc="3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470" dirty="0">
                <a:solidFill>
                  <a:srgbClr val="385622"/>
                </a:solidFill>
                <a:latin typeface="Microsoft Sans Serif"/>
                <a:cs typeface="Microsoft Sans Serif"/>
              </a:rPr>
              <a:t>–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СМОТРИМ</a:t>
            </a:r>
            <a:r>
              <a:rPr sz="2000" spc="-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ТЕЛЕВИЗОР, </a:t>
            </a:r>
            <a:r>
              <a:rPr sz="2000" spc="95" dirty="0">
                <a:solidFill>
                  <a:srgbClr val="385622"/>
                </a:solidFill>
                <a:latin typeface="Microsoft Sans Serif"/>
                <a:cs typeface="Microsoft Sans Serif"/>
              </a:rPr>
              <a:t>ШАЛИМ</a:t>
            </a:r>
            <a:endParaRPr sz="2000">
              <a:latin typeface="Microsoft Sans Serif"/>
              <a:cs typeface="Microsoft Sans Serif"/>
            </a:endParaRPr>
          </a:p>
          <a:p>
            <a:pPr marL="469900" marR="5080" indent="-45720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900" algn="l"/>
                <a:tab pos="471805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000" u="sng" spc="11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Увлечение</a:t>
            </a:r>
            <a:r>
              <a:rPr sz="2000" u="sng" spc="10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живописью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говорит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о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том,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</a:t>
            </a:r>
            <a:r>
              <a:rPr sz="20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человек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5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креативный</a:t>
            </a:r>
            <a:r>
              <a:rPr sz="20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и</a:t>
            </a:r>
            <a:r>
              <a:rPr sz="2000" spc="11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может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выходить</a:t>
            </a:r>
            <a:r>
              <a:rPr sz="2000" u="sng" spc="2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2000" u="sng" spc="11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из</a:t>
            </a:r>
            <a:r>
              <a:rPr sz="2000" u="sng" spc="2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2000" u="sng" spc="15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трудных</a:t>
            </a:r>
            <a:r>
              <a:rPr sz="2000" u="sng" spc="29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20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ситуаций</a:t>
            </a:r>
            <a:r>
              <a:rPr sz="2000" spc="28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2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70" dirty="0">
                <a:solidFill>
                  <a:srgbClr val="FF0000"/>
                </a:solidFill>
                <a:latin typeface="Microsoft Sans Serif"/>
                <a:cs typeface="Microsoft Sans Serif"/>
              </a:rPr>
              <a:t>Л</a:t>
            </a:r>
            <a:r>
              <a:rPr sz="2000" spc="290" dirty="0">
                <a:solidFill>
                  <a:srgbClr val="FF0000"/>
                </a:solidFill>
                <a:latin typeface="Microsoft Sans Serif"/>
                <a:cs typeface="Microsoft Sans Serif"/>
              </a:rPr>
              <a:t> 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295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УВЛЕЧЕНИЕ</a:t>
            </a:r>
            <a:r>
              <a:rPr sz="2000" spc="290" dirty="0">
                <a:solidFill>
                  <a:srgbClr val="385622"/>
                </a:solidFill>
                <a:latin typeface="Microsoft Sans Serif"/>
                <a:cs typeface="Microsoft Sans Serif"/>
              </a:rPr>
              <a:t> 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ЖИВОПИСЬЮ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ГОВОРИТ</a:t>
            </a:r>
            <a:r>
              <a:rPr sz="2000" spc="484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О</a:t>
            </a:r>
            <a:r>
              <a:rPr sz="20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ТОМ,</a:t>
            </a:r>
            <a:r>
              <a:rPr sz="20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</a:t>
            </a:r>
            <a:r>
              <a:rPr sz="20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ЧЕЛОВЕК</a:t>
            </a:r>
            <a:r>
              <a:rPr sz="2000" spc="49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ОБЛАДАЕТ</a:t>
            </a:r>
            <a:r>
              <a:rPr sz="2000" spc="49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КРЕАТИВНЫМ 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МЫШЛЕНИЕМ</a:t>
            </a:r>
            <a:endParaRPr sz="2000">
              <a:latin typeface="Microsoft Sans Serif"/>
              <a:cs typeface="Microsoft Sans Serif"/>
            </a:endParaRPr>
          </a:p>
          <a:p>
            <a:pPr marL="469900" marR="7620" indent="-457200" algn="just">
              <a:lnSpc>
                <a:spcPct val="100000"/>
              </a:lnSpc>
              <a:buAutoNum type="arabicPeriod"/>
              <a:tabLst>
                <a:tab pos="469900" algn="l"/>
                <a:tab pos="471805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Иногда</a:t>
            </a:r>
            <a:r>
              <a:rPr sz="2000" spc="229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человек</a:t>
            </a:r>
            <a:r>
              <a:rPr sz="2000" spc="2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может</a:t>
            </a:r>
            <a:r>
              <a:rPr sz="2000" spc="2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допускать</a:t>
            </a:r>
            <a:r>
              <a:rPr sz="20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оскорбления</a:t>
            </a:r>
            <a:r>
              <a:rPr sz="2000" u="sng" spc="26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000" u="sng" spc="25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сторону</a:t>
            </a:r>
            <a:r>
              <a:rPr sz="2000" u="sng" spc="254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4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друга</a:t>
            </a:r>
            <a:r>
              <a:rPr sz="2000" spc="23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254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r>
              <a:rPr sz="2000" spc="26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555" dirty="0">
                <a:solidFill>
                  <a:srgbClr val="385622"/>
                </a:solidFill>
                <a:latin typeface="Microsoft Sans Serif"/>
                <a:cs typeface="Microsoft Sans Serif"/>
              </a:rPr>
              <a:t>–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ОСКОРБИТЬ</a:t>
            </a:r>
            <a:r>
              <a:rPr sz="2000" spc="-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25" dirty="0">
                <a:solidFill>
                  <a:srgbClr val="385622"/>
                </a:solidFill>
                <a:latin typeface="Microsoft Sans Serif"/>
                <a:cs typeface="Microsoft Sans Serif"/>
              </a:rPr>
              <a:t>СВОЕГО</a:t>
            </a:r>
            <a:r>
              <a:rPr sz="2000" spc="-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ДРУГА</a:t>
            </a:r>
            <a:endParaRPr sz="2000">
              <a:latin typeface="Microsoft Sans Serif"/>
              <a:cs typeface="Microsoft Sans Serif"/>
            </a:endParaRPr>
          </a:p>
          <a:p>
            <a:pPr marL="469900" marR="6985" indent="-457200" algn="just">
              <a:lnSpc>
                <a:spcPct val="100000"/>
              </a:lnSpc>
              <a:buAutoNum type="arabicPeriod"/>
              <a:tabLst>
                <a:tab pos="469900" algn="l"/>
                <a:tab pos="471805" algn="l"/>
              </a:tabLst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	</a:t>
            </a:r>
            <a:r>
              <a:rPr sz="2000" spc="125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Причиной</a:t>
            </a:r>
            <a:r>
              <a:rPr sz="2000" spc="37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того,</a:t>
            </a:r>
            <a:r>
              <a:rPr sz="2000" spc="38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40" dirty="0">
                <a:solidFill>
                  <a:srgbClr val="385622"/>
                </a:solidFill>
                <a:latin typeface="Microsoft Sans Serif"/>
                <a:cs typeface="Microsoft Sans Serif"/>
              </a:rPr>
              <a:t>что</a:t>
            </a:r>
            <a:r>
              <a:rPr sz="2000" spc="3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друг</a:t>
            </a:r>
            <a:r>
              <a:rPr sz="2000" spc="37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становится</a:t>
            </a:r>
            <a:r>
              <a:rPr sz="2000" spc="39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врагом,</a:t>
            </a:r>
            <a:r>
              <a:rPr sz="2000" spc="380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может</a:t>
            </a:r>
            <a:r>
              <a:rPr sz="2000" spc="385" dirty="0">
                <a:solidFill>
                  <a:srgbClr val="385622"/>
                </a:solidFill>
                <a:latin typeface="Microsoft Sans Serif"/>
                <a:cs typeface="Microsoft Sans Serif"/>
              </a:rPr>
              <a:t>   </a:t>
            </a:r>
            <a:r>
              <a:rPr sz="20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быть </a:t>
            </a:r>
            <a:r>
              <a:rPr sz="2000" u="sng" spc="12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сплетничество</a:t>
            </a:r>
            <a:r>
              <a:rPr sz="20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000" spc="6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СПЛЕТНИЧАНИЕ</a:t>
            </a:r>
            <a:r>
              <a:rPr sz="20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385" dirty="0">
                <a:solidFill>
                  <a:srgbClr val="385622"/>
                </a:solidFill>
                <a:latin typeface="Microsoft Sans Serif"/>
                <a:cs typeface="Microsoft Sans Serif"/>
              </a:rPr>
              <a:t>//</a:t>
            </a:r>
            <a:r>
              <a:rPr sz="20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СПЛЕТНИ</a:t>
            </a:r>
            <a:endParaRPr sz="20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AutoNum type="arabicPeriod"/>
              <a:tabLst>
                <a:tab pos="469265" algn="l"/>
              </a:tabLst>
            </a:pP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Дружба</a:t>
            </a:r>
            <a:r>
              <a:rPr sz="20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раскрывает</a:t>
            </a:r>
            <a:r>
              <a:rPr sz="2000" spc="1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3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в</a:t>
            </a:r>
            <a:r>
              <a:rPr sz="20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85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себе</a:t>
            </a:r>
            <a:r>
              <a:rPr sz="2000" spc="1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такие</a:t>
            </a:r>
            <a:r>
              <a:rPr sz="20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2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человеческие</a:t>
            </a:r>
            <a:r>
              <a:rPr sz="2000" spc="18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9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качества,</a:t>
            </a:r>
            <a:r>
              <a:rPr sz="20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55" dirty="0">
                <a:solidFill>
                  <a:srgbClr val="385622"/>
                </a:solidFill>
                <a:latin typeface="Microsoft Sans Serif"/>
                <a:cs typeface="Microsoft Sans Serif"/>
              </a:rPr>
              <a:t>как</a:t>
            </a:r>
            <a:r>
              <a:rPr sz="20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315" dirty="0">
                <a:solidFill>
                  <a:srgbClr val="385622"/>
                </a:solidFill>
                <a:latin typeface="Microsoft Sans Serif"/>
                <a:cs typeface="Microsoft Sans Serif"/>
              </a:rPr>
              <a:t>…</a:t>
            </a:r>
            <a:r>
              <a:rPr sz="2000" spc="18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275" dirty="0">
                <a:solidFill>
                  <a:srgbClr val="385622"/>
                </a:solidFill>
                <a:latin typeface="Microsoft Sans Serif"/>
                <a:cs typeface="Microsoft Sans Serif"/>
              </a:rPr>
              <a:t>-</a:t>
            </a:r>
            <a:r>
              <a:rPr sz="2000" spc="16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5" dirty="0">
                <a:solidFill>
                  <a:srgbClr val="FF0000"/>
                </a:solidFill>
                <a:latin typeface="Microsoft Sans Serif"/>
                <a:cs typeface="Microsoft Sans Serif"/>
              </a:rPr>
              <a:t>ГР</a:t>
            </a:r>
            <a:r>
              <a:rPr sz="2000" spc="1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61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endParaRPr sz="2000">
              <a:latin typeface="Microsoft Sans Serif"/>
              <a:cs typeface="Microsoft Sans Serif"/>
            </a:endParaRPr>
          </a:p>
          <a:p>
            <a:pPr marL="469900">
              <a:lnSpc>
                <a:spcPct val="100000"/>
              </a:lnSpc>
            </a:pP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РАСКРЫВАЕТ</a:t>
            </a:r>
            <a:r>
              <a:rPr sz="2000" spc="3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0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ЧЕЛОВЕКЕ</a:t>
            </a:r>
            <a:r>
              <a:rPr sz="20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ТАКИЕ</a:t>
            </a:r>
            <a:r>
              <a:rPr sz="2000" spc="4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КАЧЕСТВА,</a:t>
            </a:r>
            <a:r>
              <a:rPr sz="2000" spc="4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dirty="0">
                <a:solidFill>
                  <a:srgbClr val="385622"/>
                </a:solidFill>
                <a:latin typeface="Microsoft Sans Serif"/>
                <a:cs typeface="Microsoft Sans Serif"/>
              </a:rPr>
              <a:t>КАК</a:t>
            </a:r>
            <a:r>
              <a:rPr sz="20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265" dirty="0">
                <a:solidFill>
                  <a:srgbClr val="385622"/>
                </a:solidFill>
                <a:latin typeface="Microsoft Sans Serif"/>
                <a:cs typeface="Microsoft Sans Serif"/>
              </a:rPr>
              <a:t>…</a:t>
            </a:r>
            <a:endParaRPr sz="2000">
              <a:latin typeface="Microsoft Sans Serif"/>
              <a:cs typeface="Microsoft Sans Serif"/>
            </a:endParaRPr>
          </a:p>
          <a:p>
            <a:pPr marL="469265" indent="-456565">
              <a:lnSpc>
                <a:spcPct val="100000"/>
              </a:lnSpc>
              <a:buAutoNum type="arabicPeriod" startAt="8"/>
              <a:tabLst>
                <a:tab pos="469265" algn="l"/>
              </a:tabLst>
            </a:pPr>
            <a:r>
              <a:rPr sz="2000" spc="75" dirty="0">
                <a:solidFill>
                  <a:srgbClr val="385622"/>
                </a:solidFill>
                <a:latin typeface="Microsoft Sans Serif"/>
                <a:cs typeface="Microsoft Sans Serif"/>
              </a:rPr>
              <a:t>Но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14" dirty="0">
                <a:solidFill>
                  <a:srgbClr val="385622"/>
                </a:solidFill>
                <a:latin typeface="Microsoft Sans Serif"/>
                <a:cs typeface="Microsoft Sans Serif"/>
              </a:rPr>
              <a:t>тренер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05" dirty="0">
                <a:solidFill>
                  <a:srgbClr val="385622"/>
                </a:solidFill>
                <a:latin typeface="Microsoft Sans Serif"/>
                <a:cs typeface="Microsoft Sans Serif"/>
              </a:rPr>
              <a:t>не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0" dirty="0">
                <a:solidFill>
                  <a:srgbClr val="385622"/>
                </a:solidFill>
                <a:latin typeface="Microsoft Sans Serif"/>
                <a:cs typeface="Microsoft Sans Serif"/>
              </a:rPr>
              <a:t>принимал</a:t>
            </a:r>
            <a:r>
              <a:rPr sz="2000" spc="7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35" dirty="0">
                <a:solidFill>
                  <a:srgbClr val="385622"/>
                </a:solidFill>
                <a:latin typeface="Microsoft Sans Serif"/>
                <a:cs typeface="Microsoft Sans Serif"/>
              </a:rPr>
              <a:t>в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160" dirty="0">
                <a:solidFill>
                  <a:srgbClr val="385622"/>
                </a:solidFill>
                <a:latin typeface="Microsoft Sans Serif"/>
                <a:cs typeface="Microsoft Sans Serif"/>
              </a:rPr>
              <a:t>секцию</a:t>
            </a:r>
            <a:r>
              <a:rPr sz="20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u="sng" spc="17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кого</a:t>
            </a:r>
            <a:r>
              <a:rPr sz="2000" u="sng" spc="5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2000" u="sng" spc="130" dirty="0">
                <a:solidFill>
                  <a:srgbClr val="385622"/>
                </a:solidFill>
                <a:uFill>
                  <a:solidFill>
                    <a:srgbClr val="385622"/>
                  </a:solidFill>
                </a:uFill>
                <a:latin typeface="Microsoft Sans Serif"/>
                <a:cs typeface="Microsoft Sans Serif"/>
              </a:rPr>
              <a:t>попало</a:t>
            </a:r>
            <a:r>
              <a:rPr sz="2000" spc="6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80" dirty="0">
                <a:solidFill>
                  <a:srgbClr val="FF0000"/>
                </a:solidFill>
                <a:latin typeface="Microsoft Sans Serif"/>
                <a:cs typeface="Microsoft Sans Serif"/>
              </a:rPr>
              <a:t>Р</a:t>
            </a:r>
            <a:r>
              <a:rPr sz="2000" spc="6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2000" spc="665" dirty="0">
                <a:solidFill>
                  <a:srgbClr val="385622"/>
                </a:solidFill>
                <a:latin typeface="Microsoft Sans Serif"/>
                <a:cs typeface="Microsoft Sans Serif"/>
              </a:rPr>
              <a:t>–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-10" dirty="0">
                <a:solidFill>
                  <a:srgbClr val="385622"/>
                </a:solidFill>
                <a:latin typeface="Microsoft Sans Serif"/>
                <a:cs typeface="Microsoft Sans Serif"/>
              </a:rPr>
              <a:t>ВСЕХ</a:t>
            </a:r>
            <a:r>
              <a:rPr sz="2000" spc="5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000" spc="55" dirty="0">
                <a:solidFill>
                  <a:srgbClr val="385622"/>
                </a:solidFill>
                <a:latin typeface="Microsoft Sans Serif"/>
                <a:cs typeface="Microsoft Sans Serif"/>
              </a:rPr>
              <a:t>ЖЕЛАЮЩИХ</a:t>
            </a:r>
            <a:endParaRPr sz="2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062355" cy="6858000"/>
          </a:xfrm>
          <a:custGeom>
            <a:avLst/>
            <a:gdLst/>
            <a:ahLst/>
            <a:cxnLst/>
            <a:rect l="l" t="t" r="r" b="b"/>
            <a:pathLst>
              <a:path w="1062355" h="6858000">
                <a:moveTo>
                  <a:pt x="0" y="6857998"/>
                </a:moveTo>
                <a:lnTo>
                  <a:pt x="1062228" y="6857998"/>
                </a:lnTo>
                <a:lnTo>
                  <a:pt x="1062228" y="0"/>
                </a:lnTo>
                <a:lnTo>
                  <a:pt x="0" y="0"/>
                </a:lnTo>
                <a:lnTo>
                  <a:pt x="0" y="6857998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062227" y="0"/>
            <a:ext cx="593090" cy="6858000"/>
            <a:chOff x="1062227" y="0"/>
            <a:chExt cx="593090" cy="6858000"/>
          </a:xfrm>
        </p:grpSpPr>
        <p:sp>
          <p:nvSpPr>
            <p:cNvPr id="4" name="object 4"/>
            <p:cNvSpPr/>
            <p:nvPr/>
          </p:nvSpPr>
          <p:spPr>
            <a:xfrm>
              <a:off x="1263395" y="0"/>
              <a:ext cx="391795" cy="6858000"/>
            </a:xfrm>
            <a:custGeom>
              <a:avLst/>
              <a:gdLst/>
              <a:ahLst/>
              <a:cxnLst/>
              <a:rect l="l" t="t" r="r" b="b"/>
              <a:pathLst>
                <a:path w="391794" h="6858000">
                  <a:moveTo>
                    <a:pt x="0" y="6857998"/>
                  </a:moveTo>
                  <a:lnTo>
                    <a:pt x="391667" y="6857998"/>
                  </a:lnTo>
                  <a:lnTo>
                    <a:pt x="391667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C5DF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2227" y="0"/>
              <a:ext cx="201295" cy="6858000"/>
            </a:xfrm>
            <a:custGeom>
              <a:avLst/>
              <a:gdLst/>
              <a:ahLst/>
              <a:cxnLst/>
              <a:rect l="l" t="t" r="r" b="b"/>
              <a:pathLst>
                <a:path w="201294" h="6858000">
                  <a:moveTo>
                    <a:pt x="20116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201168" y="6858000"/>
                  </a:lnTo>
                  <a:lnTo>
                    <a:pt x="20116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1627" y="655421"/>
            <a:ext cx="423193" cy="55575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3325"/>
              </a:lnSpc>
            </a:pPr>
            <a:r>
              <a:rPr sz="2900" dirty="0">
                <a:solidFill>
                  <a:srgbClr val="385622"/>
                </a:solidFill>
                <a:latin typeface="Microsoft Sans Serif"/>
                <a:cs typeface="Microsoft Sans Serif"/>
              </a:rPr>
              <a:t>ИТОГОВОЕ</a:t>
            </a:r>
            <a:r>
              <a:rPr sz="2900" spc="-190" dirty="0">
                <a:solidFill>
                  <a:srgbClr val="385622"/>
                </a:solidFill>
                <a:latin typeface="Microsoft Sans Serif"/>
                <a:cs typeface="Microsoft Sans Serif"/>
              </a:rPr>
              <a:t> </a:t>
            </a:r>
            <a:r>
              <a:rPr sz="2900" spc="-50">
                <a:solidFill>
                  <a:srgbClr val="385622"/>
                </a:solidFill>
                <a:latin typeface="Microsoft Sans Serif"/>
                <a:cs typeface="Microsoft Sans Serif"/>
              </a:rPr>
              <a:t>СОБЕСЕДОВАНИЕ:</a:t>
            </a:r>
            <a:endParaRPr sz="29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9894" y="1260475"/>
            <a:ext cx="955548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ОЦЕНИВАЯ</a:t>
            </a:r>
            <a:r>
              <a:rPr sz="2400" spc="28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ПРАВИЛЬНОСТЬ</a:t>
            </a:r>
            <a:r>
              <a:rPr sz="2400" b="1" spc="290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РЕЧИ</a:t>
            </a:r>
            <a:r>
              <a:rPr sz="2400" b="1" spc="28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ПРИ</a:t>
            </a:r>
            <a:r>
              <a:rPr sz="2400" b="1" spc="285" dirty="0">
                <a:solidFill>
                  <a:srgbClr val="385622"/>
                </a:solidFill>
                <a:latin typeface="Times New Roman"/>
                <a:cs typeface="Times New Roman"/>
              </a:rPr>
              <a:t>   </a:t>
            </a:r>
            <a:r>
              <a:rPr sz="2400" b="1" spc="-10" dirty="0">
                <a:solidFill>
                  <a:srgbClr val="385622"/>
                </a:solidFill>
                <a:latin typeface="Times New Roman"/>
                <a:cs typeface="Times New Roman"/>
              </a:rPr>
              <a:t>ВЫПОЛНЕНИИ</a:t>
            </a:r>
            <a:endParaRPr sz="2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200000"/>
              </a:lnSpc>
            </a:pP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ЗАДАНИЙ</a:t>
            </a:r>
            <a:r>
              <a:rPr sz="2400" b="1" spc="1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3</a:t>
            </a:r>
            <a:r>
              <a:rPr sz="2400" b="1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И</a:t>
            </a:r>
            <a:r>
              <a:rPr sz="2400" b="1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385622"/>
                </a:solidFill>
                <a:latin typeface="Times New Roman"/>
                <a:cs typeface="Times New Roman"/>
              </a:rPr>
              <a:t>4</a:t>
            </a:r>
            <a:r>
              <a:rPr sz="2400" b="1" spc="204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ИТОГОВОГО</a:t>
            </a:r>
            <a:r>
              <a:rPr sz="2400" spc="195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СОБЕСЕДОВАНИЯ,</a:t>
            </a:r>
            <a:r>
              <a:rPr sz="2400" spc="22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ЭКЗАМЕНАТОР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НЕ</a:t>
            </a:r>
            <a:r>
              <a:rPr sz="24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ДОЛЖЕН</a:t>
            </a:r>
            <a:r>
              <a:rPr sz="24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ФИКСИРОВАТЬ</a:t>
            </a:r>
            <a:r>
              <a:rPr sz="24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ОШИБКУ</a:t>
            </a:r>
            <a:r>
              <a:rPr sz="2400" spc="5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В</a:t>
            </a:r>
            <a:r>
              <a:rPr sz="24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ТОМ</a:t>
            </a:r>
            <a:r>
              <a:rPr sz="2400" spc="45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СЛУЧАЕ,</a:t>
            </a:r>
            <a:r>
              <a:rPr sz="2400" spc="50" dirty="0">
                <a:solidFill>
                  <a:srgbClr val="385622"/>
                </a:solidFill>
                <a:latin typeface="Times New Roman"/>
                <a:cs typeface="Times New Roman"/>
              </a:rPr>
              <a:t>  </a:t>
            </a:r>
            <a:r>
              <a:rPr sz="2400" spc="-20" dirty="0">
                <a:solidFill>
                  <a:srgbClr val="385622"/>
                </a:solidFill>
                <a:latin typeface="Times New Roman"/>
                <a:cs typeface="Times New Roman"/>
              </a:rPr>
              <a:t>ЕСЛИ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УЧАЩИЙСЯ</a:t>
            </a:r>
            <a:r>
              <a:rPr sz="2400" spc="-6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385622"/>
                </a:solidFill>
                <a:latin typeface="Times New Roman"/>
                <a:cs typeface="Times New Roman"/>
              </a:rPr>
              <a:t>САМОСТОЯТЕЛЬНО </a:t>
            </a:r>
            <a:r>
              <a:rPr sz="2400" dirty="0">
                <a:solidFill>
                  <a:srgbClr val="385622"/>
                </a:solidFill>
                <a:latin typeface="Times New Roman"/>
                <a:cs typeface="Times New Roman"/>
              </a:rPr>
              <a:t>ЕЁ</a:t>
            </a:r>
            <a:r>
              <a:rPr sz="2400" spc="-90" dirty="0">
                <a:solidFill>
                  <a:srgbClr val="385622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385622"/>
                </a:solidFill>
                <a:latin typeface="Times New Roman"/>
                <a:cs typeface="Times New Roman"/>
              </a:rPr>
              <a:t>ИСПРАВИЛ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2164081" y="4876800"/>
            <a:ext cx="457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5000" y="3581400"/>
            <a:ext cx="92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2200" y="381000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Когда</a:t>
            </a:r>
            <a:r>
              <a:rPr kumimoji="0" lang="ru-RU" sz="2800" b="1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можно попросить перепроверить работу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143000"/>
            <a:ext cx="9601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35814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209800" y="1143000"/>
            <a:ext cx="9448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Если ученик </a:t>
            </a:r>
            <a:r>
              <a:rPr lang="ru-RU" dirty="0">
                <a:solidFill>
                  <a:srgbClr val="C00000"/>
                </a:solidFill>
              </a:rPr>
              <a:t>повторно получил «незачет» </a:t>
            </a:r>
            <a:r>
              <a:rPr lang="ru-RU" dirty="0"/>
              <a:t>за итоговое собеседование, он вправе подать в письменной форме заявление на проверку аудиозаписи устного ответа комиссией по проверке итогового собеседования другой образовательной организации или комиссией, сформированной в местах, которые определил региональный орган исполнительной власти.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86000" y="2971800"/>
            <a:ext cx="9525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>Порядок </a:t>
            </a:r>
            <a:r>
              <a:rPr lang="ru-RU" dirty="0"/>
              <a:t>подачи заявления и организации повторной проверки итогового собеседования </a:t>
            </a:r>
            <a:r>
              <a:rPr lang="ru-RU" dirty="0">
                <a:solidFill>
                  <a:srgbClr val="C00000"/>
                </a:solidFill>
              </a:rPr>
              <a:t>определяет региональный орган исполнительной власти.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object 8"/>
          <p:cNvSpPr/>
          <p:nvPr/>
        </p:nvSpPr>
        <p:spPr>
          <a:xfrm>
            <a:off x="1752600" y="1752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Прямоугольник 14"/>
          <p:cNvSpPr/>
          <p:nvPr/>
        </p:nvSpPr>
        <p:spPr>
          <a:xfrm>
            <a:off x="4314902" y="4320062"/>
            <a:ext cx="59720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Сколько действуют результаты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362200" y="47244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Результат итогового собеседования как допуска к ГИА –</a:t>
            </a:r>
            <a:r>
              <a:rPr lang="ru-RU" dirty="0">
                <a:solidFill>
                  <a:srgbClr val="C00000"/>
                </a:solidFill>
              </a:rPr>
              <a:t> </a:t>
            </a:r>
            <a:r>
              <a:rPr lang="ru-RU" b="1" dirty="0">
                <a:solidFill>
                  <a:srgbClr val="C00000"/>
                </a:solidFill>
              </a:rPr>
              <a:t>бессрочно</a:t>
            </a:r>
            <a:r>
              <a:rPr lang="ru-RU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48840" y="5671669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2200" y="381000"/>
            <a:ext cx="906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1" i="0" u="none" strike="noStrike" kern="0" cap="none" spc="-10" normalizeH="0" baseline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Для</a:t>
            </a:r>
            <a:r>
              <a:rPr kumimoji="0" lang="ru-RU" sz="2800" b="1" i="0" u="none" strike="noStrike" kern="0" cap="none" spc="-10" normalizeH="0" noProof="0" dirty="0">
                <a:ln>
                  <a:noFill/>
                </a:ln>
                <a:solidFill>
                  <a:srgbClr val="385622"/>
                </a:solidFill>
                <a:effectLst/>
                <a:uLnTx/>
                <a:uFillTx/>
                <a:latin typeface="Microsoft Sans Serif"/>
                <a:ea typeface="+mj-ea"/>
                <a:cs typeface="Microsoft Sans Serif"/>
              </a:rPr>
              <a:t> участников с ОВЗ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143000"/>
            <a:ext cx="96012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4800600"/>
            <a:ext cx="922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9" name="object 8"/>
          <p:cNvSpPr/>
          <p:nvPr/>
        </p:nvSpPr>
        <p:spPr>
          <a:xfrm>
            <a:off x="1752600" y="33528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/>
          <p:cNvSpPr/>
          <p:nvPr/>
        </p:nvSpPr>
        <p:spPr>
          <a:xfrm>
            <a:off x="2133600" y="762001"/>
            <a:ext cx="9677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Ученики с ОВЗ к заявлению на участие в итоговом собеседовании прилагают оригинал или надлежащим образом заверенную копию рекомендаций ПМПК. Дети-инвалиды и инвалиды добавляют к заявлению оригинал или заверенную копию справки, которая подтверждает инвалидность. Чтобы пройти испытание на дому или в медицинской организации, ученик прилагает к заявлению медицинское заключение и рекомендации ПМПК.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209800" y="3200400"/>
            <a:ext cx="9525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4" name="object 8"/>
          <p:cNvSpPr/>
          <p:nvPr/>
        </p:nvSpPr>
        <p:spPr>
          <a:xfrm>
            <a:off x="1752600" y="1371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Прямоугольник 15"/>
          <p:cNvSpPr/>
          <p:nvPr/>
        </p:nvSpPr>
        <p:spPr>
          <a:xfrm>
            <a:off x="2438400" y="49530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09800" y="2971800"/>
            <a:ext cx="9982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участников с ОВЗ, детей-инвалидов и инвалидов продолжительность итогового собеседования </a:t>
            </a:r>
            <a:r>
              <a:rPr lang="ru-RU" dirty="0">
                <a:solidFill>
                  <a:srgbClr val="C00000"/>
                </a:solidFill>
              </a:rPr>
              <a:t>увеличивают на 30 минут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362200" y="40386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При предъявлении рекомендации ПМПК для участников с ОВЗ, детей-инвалидов и инвалидов могут быть организованы </a:t>
            </a:r>
            <a:r>
              <a:rPr lang="ru-RU" dirty="0">
                <a:solidFill>
                  <a:srgbClr val="C00000"/>
                </a:solidFill>
              </a:rPr>
              <a:t>специальные условия </a:t>
            </a:r>
            <a:r>
              <a:rPr lang="ru-RU" dirty="0"/>
              <a:t>для проведения итогового собеседования, которые учитывают состояние здоровья и особенности психофизического развития. Например, на испытании могут присутствовать ассистенты или использоваться специальные технические средства, чтобы выполнить задания.</a:t>
            </a:r>
            <a:br>
              <a:rPr lang="ru-RU" dirty="0"/>
            </a:br>
            <a:endParaRPr lang="ru-RU" dirty="0"/>
          </a:p>
        </p:txBody>
      </p:sp>
      <p:sp>
        <p:nvSpPr>
          <p:cNvPr id="19" name="object 8"/>
          <p:cNvSpPr/>
          <p:nvPr/>
        </p:nvSpPr>
        <p:spPr>
          <a:xfrm>
            <a:off x="1752600" y="4419600"/>
            <a:ext cx="365760" cy="353695"/>
          </a:xfrm>
          <a:custGeom>
            <a:avLst/>
            <a:gdLst/>
            <a:ahLst/>
            <a:cxnLst/>
            <a:rect l="l" t="t" r="r" b="b"/>
            <a:pathLst>
              <a:path w="365760" h="353694">
                <a:moveTo>
                  <a:pt x="227076" y="176784"/>
                </a:moveTo>
                <a:lnTo>
                  <a:pt x="37211" y="0"/>
                </a:lnTo>
                <a:lnTo>
                  <a:pt x="0" y="0"/>
                </a:lnTo>
                <a:lnTo>
                  <a:pt x="189865" y="176784"/>
                </a:lnTo>
                <a:lnTo>
                  <a:pt x="0" y="353568"/>
                </a:lnTo>
                <a:lnTo>
                  <a:pt x="37211" y="353568"/>
                </a:lnTo>
                <a:lnTo>
                  <a:pt x="227076" y="176784"/>
                </a:lnTo>
                <a:close/>
              </a:path>
              <a:path w="365760" h="353694">
                <a:moveTo>
                  <a:pt x="365760" y="176784"/>
                </a:moveTo>
                <a:lnTo>
                  <a:pt x="187325" y="0"/>
                </a:lnTo>
                <a:lnTo>
                  <a:pt x="152400" y="0"/>
                </a:lnTo>
                <a:lnTo>
                  <a:pt x="330835" y="176784"/>
                </a:lnTo>
                <a:lnTo>
                  <a:pt x="152400" y="353568"/>
                </a:lnTo>
                <a:lnTo>
                  <a:pt x="187325" y="353568"/>
                </a:lnTo>
                <a:lnTo>
                  <a:pt x="365760" y="176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4102</Words>
  <Application>Microsoft Office PowerPoint</Application>
  <PresentationFormat>Произвольный</PresentationFormat>
  <Paragraphs>752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Office Theme</vt:lpstr>
      <vt:lpstr>Слайд 1</vt:lpstr>
      <vt:lpstr>ЦЕЛИ И ЗАДАЧИ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ОБЩИЕ ВОПРОСЫ ОРГАНИЗАЦИИ</vt:lpstr>
      <vt:lpstr>ОБЩИЕ ВОПРОСЫ ОРГАНИЗАЦИИ</vt:lpstr>
      <vt:lpstr>ИТОГОВОЕ СОБЕСЕДОВАНИЕ по русскому языку за курс основной школы</vt:lpstr>
      <vt:lpstr>РЕКОМЕНДУЕМЫЙ ПОРЯДОК ПРОВЕДЕНИЯ ИС</vt:lpstr>
      <vt:lpstr>РЕКОМЕНДУЕМЫЙ ПОРЯДОК ПРОВЕДЕНИЯ ИС</vt:lpstr>
      <vt:lpstr>РЕКОМЕНДУЕМЫЙ ПОРЯДОК ПРОВЕДЕНИЯ ИС</vt:lpstr>
      <vt:lpstr>ЗАДАНИЕ 1. ЧТЕНИЕ ВСЛУХ ТЕКСТА</vt:lpstr>
      <vt:lpstr>ТИПИЧНЫЕ ОШИБКИ</vt:lpstr>
      <vt:lpstr>ЧТО ДАЛАЕТ ЭКЗАМЕНАТОР-СОБЕСЕДНИК?</vt:lpstr>
      <vt:lpstr>НА ЧТО ОБРАТИТЬ ВНИМАНИЕ ЭКЗАМЕНАТОРУ-СОБЕСЕДНИКУ?</vt:lpstr>
      <vt:lpstr>РАПОЛОЖЕНИЕ ЭКСПЕРТА В АУДИТОРИИ</vt:lpstr>
      <vt:lpstr>КРИТЕРИИ ОЦЕНИВАНИЯ</vt:lpstr>
      <vt:lpstr>Слайд 24</vt:lpstr>
      <vt:lpstr>ЗАДАНИЕ 2. ПЕРЕСКАЗ ТЕКСТА С ВКЛЮЧЕНИЕМ ЦИТАТЫ</vt:lpstr>
      <vt:lpstr>АЛГОРИТМ ПОДГОТОВКИ К ПЕРЕСКАЗУ ТЕКСТА</vt:lpstr>
      <vt:lpstr>Слайд 27</vt:lpstr>
      <vt:lpstr>ВАРИАНТЫ АВТОРСТВА ЦИТАТ</vt:lpstr>
      <vt:lpstr>ВАРИАНТЫ ОФОРМЛЕНИЯ ЦИТАТЫ</vt:lpstr>
      <vt:lpstr>ВАРИАНТЫ ОФОРМЛЕНИЯ ЦИТАТЫ</vt:lpstr>
      <vt:lpstr>ТИПИЧНЫЕ ОШИБКИ</vt:lpstr>
      <vt:lpstr>НА ЧТО ОБРАТИТЬ ВНИМАНИЕ</vt:lpstr>
      <vt:lpstr>НА ЧТО ОБРАТИТЬ ВНИМАНИЕ ЭКЗАМЕНАТОРУ-СОБЕСЕДНИКУ?</vt:lpstr>
      <vt:lpstr>КРИТЕРИИ ОЦЕНИВАНИЯ</vt:lpstr>
      <vt:lpstr>Слайд 35</vt:lpstr>
      <vt:lpstr>КРИТЕРИИ ОЦЕНИВАНИЯ</vt:lpstr>
      <vt:lpstr>К ТИПИЧНЫМ ФАКТИЧЕСКИМ ОШИБКАМ</vt:lpstr>
      <vt:lpstr>К ТИПИЧНЫМ ГРАММАТИЧЕСКИМ ОШИБКАМ</vt:lpstr>
      <vt:lpstr>К ТИПИЧНЫМ РЕЧЕВЫМ ОШИБКАМ</vt:lpstr>
      <vt:lpstr>ОПРЕДЕЛИТЕ РАЗНОВИДНОСТЬ ОШИБКИ (вариант 016 о Ю.А. Сенкевиче)</vt:lpstr>
      <vt:lpstr>ОПРЕДЕЛИТЕ РАЗНОВИДНОСТЬ ОШИБКИ (вариант 016)</vt:lpstr>
      <vt:lpstr>ИСПРАВЬТЕ ДОПУЩЕННУЮ ОШИБКУ (вариант 016)</vt:lpstr>
      <vt:lpstr>ОПРЕДЕЛИТЕ РАЗНОВИДНОСТЬ ОШИБКИ (вариант 017 о П.А. Столыпине)</vt:lpstr>
      <vt:lpstr>ОПРЕДЕЛИТЕ РАЗНОВИДНОСТЬ ОШИБКИ (вариант 017 о П.А. Столыпине)</vt:lpstr>
      <vt:lpstr>ИСПРАВЬТЕ ДОПУЩЕННУЮ ОШИБКУ (вариант 017 о П.А. Столыпине)</vt:lpstr>
      <vt:lpstr>ВНИМАНИЕ!</vt:lpstr>
      <vt:lpstr>ФИО ГЕРОЯ НЕ ВЫПИСЫВАЙТЕ!</vt:lpstr>
      <vt:lpstr>ЗАДАНИЕ 3. МОНОЛОГ</vt:lpstr>
      <vt:lpstr>ЗАДАНИЕ 3. МОНОЛОГ</vt:lpstr>
      <vt:lpstr>ЗАДАНИЕ 3. МОНОЛОГ. ОПИСАНИЕ .</vt:lpstr>
      <vt:lpstr>РЕЧЕВЫЕ КОНСТРУКЦИИ ДЛЯ ПОСТРОЕНИЯ МОНОЛОГА-ОПИСАНИЯ</vt:lpstr>
      <vt:lpstr>ЗАДАНИЕ 3. МОНОЛОГ. ОПИСАНИЕ</vt:lpstr>
      <vt:lpstr>ЗАДАНИЕ 3. МОНОЛОГ. ОПИСАНИЕ</vt:lpstr>
      <vt:lpstr>Слайд 54</vt:lpstr>
      <vt:lpstr>ЗАДАНИЕ 3. МОНОЛОГ. ПОВЕСТВОВАНИЕ .</vt:lpstr>
      <vt:lpstr>РЕЧЕВЫЕ КОНСТРУКЦИИ ДЛЯ ПОСТРОЕНИЯ МОНОЛОГА-ПОВЕСТВОВАНИЯ</vt:lpstr>
      <vt:lpstr>ЗАДАНИЕ 3. МОНОЛОГ. ПОВЕСТВОВАНИЕ .</vt:lpstr>
      <vt:lpstr>ЗАДАНИЕ 3. МОНОЛОГ. ПОВЕСТВОВАНИЕ .</vt:lpstr>
      <vt:lpstr>ЗАДАНИЕ 3. МОНОЛОГ. РАССУЖДЕНИЕ .</vt:lpstr>
      <vt:lpstr>РЕЧЕВЫЕ КОНСТРУКЦИИ ДЛЯ ПОСТРОЕНИЯ МОНОЛОГА-РАССУЖДЕНИЯ</vt:lpstr>
      <vt:lpstr>ЗАДАНИЕ 3. МОНОЛОГ. РАССУЖДЕНИЕ .</vt:lpstr>
      <vt:lpstr>ЗАДАНИЕ 3. МОНОЛОГ. РАССУЖДЕНИЕ .</vt:lpstr>
      <vt:lpstr>ТИПИЧНЫЕ ОШИБКИ</vt:lpstr>
      <vt:lpstr>НА ЧТО ОБРАТИТЬ ВНИМАНИЕ</vt:lpstr>
      <vt:lpstr>КРИТЕРИИ ОЦЕНИВАНИЯ</vt:lpstr>
      <vt:lpstr>Слайд 66</vt:lpstr>
      <vt:lpstr>ЗАДАНИЕ 4. ДИАЛОГ. ВАРИАНТ 016</vt:lpstr>
      <vt:lpstr>Слайд 68</vt:lpstr>
      <vt:lpstr>ЗАДАНИЕ 4. ДИАЛОГ</vt:lpstr>
      <vt:lpstr>ТИПИЧНЫЕ ГРАММАТИЧЕСКИЕ ОШИБКИ</vt:lpstr>
      <vt:lpstr>ТИПИЧНЫЕ РЕЧЕВЫЕ ОШИБКИ</vt:lpstr>
      <vt:lpstr>ЛОГИЧЕСКИЕ ОШИБКИ</vt:lpstr>
      <vt:lpstr>НА ЧТО ОБРАТИТЬ ВНИМАНИЕ</vt:lpstr>
      <vt:lpstr>КРИТЕРИИ ОЦЕНИВАНИЯ</vt:lpstr>
      <vt:lpstr>КРИТЕРИИ ОЦЕНИВАНИЯ</vt:lpstr>
      <vt:lpstr>ОПРЕДЕЛИТЕ РАЗНОВИДНОСТЬ ОШИБКИ, ДОПУЩЕННОЙ ПРИ ВЫПОЛНЕНИИ ЗАДАНИЙ №3-4</vt:lpstr>
      <vt:lpstr>ОПРЕДЕЛИТЕ РАЗНОВИДНОСТЬ ОШИБКИ, ДОПУЩЕННОЙ ПРИ ВЫПОЛНЕНИИ ЗАДАНИЙ №3-4</vt:lpstr>
      <vt:lpstr>ИСПРАВЬТЕ ОШИБКИ, ДОПУЩЕННЫЕ ПРИ ВЫПОЛНЕНИИ ЗАДАНИЙ №3-4</vt:lpstr>
      <vt:lpstr>Слайд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User</cp:lastModifiedBy>
  <cp:revision>8</cp:revision>
  <dcterms:created xsi:type="dcterms:W3CDTF">2024-11-11T06:11:22Z</dcterms:created>
  <dcterms:modified xsi:type="dcterms:W3CDTF">2026-02-09T09:15:37Z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2024-01-31T00:00:00Z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2024-11-11T00:00:00Z</vt:filetime>
  </property>
  <property fmtid="{D5CDD505-2E9C-101B-9397-08002B2CF9AE}" pid="5" name="Producer">
    <vt:lpwstr>iLovePDF</vt:lpwstr>
  </property>
</Properties>
</file>