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6A1AF-70E7-4ACA-9A09-9669FA82976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E9C07-E7CB-4D39-8F18-E0B458284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1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E9C07-E7CB-4D39-8F18-E0B45828429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59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6DD500-CCEB-41B0-BC7D-2FA4BFE99D79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C88482-1934-46DB-9553-A4FBF0EE6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Русская литература второй половины </a:t>
            </a:r>
            <a:r>
              <a:rPr lang="en-US" dirty="0" smtClean="0"/>
              <a:t>XIX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1232" y="5105400"/>
            <a:ext cx="6912768" cy="1752600"/>
          </a:xfrm>
        </p:spPr>
        <p:txBody>
          <a:bodyPr/>
          <a:lstStyle/>
          <a:p>
            <a:pPr algn="r"/>
            <a:r>
              <a:rPr lang="ru-RU" dirty="0" smtClean="0"/>
              <a:t>Автор: учитель русского языка и литературы МБОУ «</a:t>
            </a:r>
            <a:r>
              <a:rPr lang="ru-RU" dirty="0" err="1" smtClean="0"/>
              <a:t>Кишертская</a:t>
            </a:r>
            <a:r>
              <a:rPr lang="ru-RU" dirty="0" smtClean="0"/>
              <a:t> СОШ» Редькина Л.Ю.</a:t>
            </a:r>
          </a:p>
          <a:p>
            <a:pPr algn="r"/>
            <a:r>
              <a:rPr lang="ru-RU" dirty="0" smtClean="0"/>
              <a:t>2016г.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1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68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6815647" cy="5265313"/>
          </a:xfrm>
        </p:spPr>
        <p:txBody>
          <a:bodyPr>
            <a:normAutofit/>
          </a:bodyPr>
          <a:lstStyle/>
          <a:p>
            <a:r>
              <a:rPr lang="ru-RU" dirty="0" smtClean="0"/>
              <a:t>Самый популярный журнал – </a:t>
            </a:r>
            <a:r>
              <a:rPr lang="ru-RU" b="1" dirty="0" smtClean="0"/>
              <a:t>«Современник», </a:t>
            </a:r>
            <a:r>
              <a:rPr lang="ru-RU" dirty="0" smtClean="0"/>
              <a:t>основанный Пушкиным в 1836г., - просуществовал до 1866г. Его редакторами были </a:t>
            </a:r>
            <a:r>
              <a:rPr lang="ru-RU" dirty="0" err="1" smtClean="0"/>
              <a:t>Н.А.Некрасов</a:t>
            </a:r>
            <a:r>
              <a:rPr lang="ru-RU" dirty="0" smtClean="0"/>
              <a:t>, </a:t>
            </a:r>
            <a:r>
              <a:rPr lang="ru-RU" dirty="0" err="1" smtClean="0"/>
              <a:t>И.И.Панаев</a:t>
            </a:r>
            <a:r>
              <a:rPr lang="ru-RU" dirty="0" smtClean="0"/>
              <a:t>, </a:t>
            </a:r>
            <a:r>
              <a:rPr lang="ru-RU" dirty="0" err="1" smtClean="0"/>
              <a:t>Н.Г.Чернышевский</a:t>
            </a:r>
            <a:r>
              <a:rPr lang="ru-RU" dirty="0" smtClean="0"/>
              <a:t>, </a:t>
            </a:r>
            <a:r>
              <a:rPr lang="ru-RU" dirty="0" err="1" smtClean="0"/>
              <a:t>Н.А.Добролюбов</a:t>
            </a:r>
            <a:r>
              <a:rPr lang="ru-RU" dirty="0" smtClean="0"/>
              <a:t>. В нём печатались </a:t>
            </a:r>
            <a:r>
              <a:rPr lang="ru-RU" dirty="0"/>
              <a:t>М</a:t>
            </a:r>
            <a:r>
              <a:rPr lang="ru-RU" dirty="0" smtClean="0"/>
              <a:t>айков, Фет, Тютчев, Островский, Григорович, Толстой, Тургенев.</a:t>
            </a:r>
          </a:p>
          <a:p>
            <a:r>
              <a:rPr lang="ru-RU" dirty="0" smtClean="0"/>
              <a:t>Известные журналы – «Отечественные записки», «Русское слово», «Колокол».</a:t>
            </a:r>
          </a:p>
          <a:p>
            <a:r>
              <a:rPr lang="ru-RU" dirty="0" smtClean="0"/>
              <a:t>На страницах журналов прочное место заняла </a:t>
            </a:r>
            <a:r>
              <a:rPr lang="ru-RU" b="1" dirty="0" smtClean="0"/>
              <a:t>русская критика </a:t>
            </a:r>
            <a:r>
              <a:rPr lang="ru-RU" dirty="0" smtClean="0"/>
              <a:t>(Белинский, Дружинин, Анненков, Добролюбов, Чернышевский, Гончаров) 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1" t="6071" r="7925" b="2869"/>
          <a:stretch/>
        </p:blipFill>
        <p:spPr bwMode="auto">
          <a:xfrm>
            <a:off x="6923151" y="0"/>
            <a:ext cx="2220849" cy="324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34" t="7465" r="7809" b="8966"/>
          <a:stretch/>
        </p:blipFill>
        <p:spPr bwMode="auto">
          <a:xfrm>
            <a:off x="6923151" y="3244835"/>
            <a:ext cx="2220849" cy="351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3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04864"/>
            <a:ext cx="8856984" cy="4536504"/>
          </a:xfrm>
        </p:spPr>
        <p:txBody>
          <a:bodyPr/>
          <a:lstStyle/>
          <a:p>
            <a:r>
              <a:rPr lang="ru-RU" dirty="0" smtClean="0"/>
              <a:t>Реформа 1861 года осталась позади, но недовольство её результатами сотрясало страну. Появляются новые революционные силы, стремящиеся изменить жизнь в стране, - </a:t>
            </a:r>
            <a:r>
              <a:rPr lang="ru-RU" b="1" dirty="0" smtClean="0"/>
              <a:t>народники.</a:t>
            </a:r>
            <a:r>
              <a:rPr lang="ru-RU" dirty="0" smtClean="0"/>
              <a:t> Они выдвигали теорию «крестьянского социализма», решив совершить переход к социализму через крестьянскую общину, минуя капитализм. Среди передовой молодёжи стало популярным «хождение в народ».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ru-RU" dirty="0" smtClean="0"/>
              <a:t>70-е годы </a:t>
            </a:r>
            <a:r>
              <a:rPr lang="en-US" dirty="0" smtClean="0"/>
              <a:t>XIX </a:t>
            </a:r>
            <a:r>
              <a:rPr lang="ru-RU" dirty="0" smtClean="0"/>
              <a:t>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12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4464496"/>
          </a:xfrm>
        </p:spPr>
        <p:txBody>
          <a:bodyPr/>
          <a:lstStyle/>
          <a:p>
            <a:r>
              <a:rPr lang="ru-RU" dirty="0" smtClean="0"/>
              <a:t>Из революционной организации «Земля и воля» выделилась «Народная воля», которая поставила перед собой новую задачу – борьбу за свержение  самодержавия путём террора.</a:t>
            </a:r>
          </a:p>
          <a:p>
            <a:r>
              <a:rPr lang="ru-RU" dirty="0" smtClean="0"/>
              <a:t>В литературе появляется группа писателей, отражающих народнические идеалы и настроения. Среди них наиболее ярким автором был Глеб Николаевич Успенский («Нравы Растеряевой улицы»).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4624"/>
            <a:ext cx="2656087" cy="296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06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126006"/>
            <a:ext cx="5979982" cy="3877815"/>
          </a:xfrm>
        </p:spPr>
        <p:txBody>
          <a:bodyPr/>
          <a:lstStyle/>
          <a:p>
            <a:r>
              <a:rPr lang="ru-RU" dirty="0" smtClean="0"/>
              <a:t>Особое место в русской литературе занимает </a:t>
            </a:r>
            <a:r>
              <a:rPr lang="ru-RU" dirty="0" err="1" smtClean="0"/>
              <a:t>Н.С.Лесков</a:t>
            </a:r>
            <a:r>
              <a:rPr lang="ru-RU" dirty="0" smtClean="0"/>
              <a:t>. В его произведениях «Соборяне», «На ножах», «Очарованный странник» ярко проявилась отличительная черта творчества писателя – поиски одарённых натур, положительных типов русских людей.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3130939" cy="418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13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марта 1881 года убит царь Александр </a:t>
            </a:r>
            <a:r>
              <a:rPr lang="en-US" dirty="0" smtClean="0"/>
              <a:t>II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Общества народовольцев были разгромлены.</a:t>
            </a:r>
          </a:p>
          <a:p>
            <a:r>
              <a:rPr lang="ru-RU" dirty="0" smtClean="0"/>
              <a:t>Запрещены журналы «Отечественные записки», «Дело», вольная русская пресса прекратила своё существование.</a:t>
            </a:r>
          </a:p>
          <a:p>
            <a:r>
              <a:rPr lang="ru-RU" dirty="0" smtClean="0"/>
              <a:t>Началось время, которое часто называли «сумерками» русской жизни.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80-е годы </a:t>
            </a:r>
            <a:r>
              <a:rPr lang="en-US" dirty="0" smtClean="0"/>
              <a:t>XIX </a:t>
            </a:r>
            <a:r>
              <a:rPr lang="ru-RU" dirty="0" smtClean="0"/>
              <a:t>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37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49802"/>
            <a:ext cx="7745505" cy="3877815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астроения той поры – эпохи «безвременья» и упадка – отчётливо выражали в своём творчестве поэт </a:t>
            </a:r>
            <a:r>
              <a:rPr lang="ru-RU" dirty="0" err="1" smtClean="0"/>
              <a:t>С.Я.Надсон</a:t>
            </a:r>
            <a:r>
              <a:rPr lang="ru-RU" dirty="0" smtClean="0"/>
              <a:t> и писатель </a:t>
            </a:r>
            <a:r>
              <a:rPr lang="ru-RU" dirty="0" err="1" smtClean="0"/>
              <a:t>В.М.Гаршин</a:t>
            </a:r>
            <a:r>
              <a:rPr lang="ru-RU" dirty="0" smtClean="0"/>
              <a:t>. В эти годы приходит известность к </a:t>
            </a:r>
            <a:r>
              <a:rPr lang="ru-RU" dirty="0" err="1" smtClean="0"/>
              <a:t>В.Г.Короленко</a:t>
            </a:r>
            <a:r>
              <a:rPr lang="ru-RU" dirty="0" smtClean="0"/>
              <a:t> («Сон Макара», «Слепой музыкант», «В дурном обществе»). Активно вступает в литературу </a:t>
            </a:r>
            <a:r>
              <a:rPr lang="ru-RU" dirty="0" err="1" smtClean="0"/>
              <a:t>А.П.Чехов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9" y="33071"/>
            <a:ext cx="1947852" cy="261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54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38778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Историческая эпоха, в которой выпало жить создателям русской классики и которая во многом сформировала их, была революционной, взрывоопасной, героической.</a:t>
            </a:r>
          </a:p>
          <a:p>
            <a:r>
              <a:rPr lang="ru-RU" dirty="0" smtClean="0"/>
              <a:t>Её смыслом стало торжество предприимчивости над знатностью, индивидуализма над сословной этикой, новизны над традиционностью.</a:t>
            </a:r>
          </a:p>
          <a:p>
            <a:endParaRPr lang="ru-RU" dirty="0" smtClean="0"/>
          </a:p>
          <a:p>
            <a:r>
              <a:rPr lang="ru-RU" dirty="0"/>
              <a:t>Но, принеся надежду на обновление общества, государства и человека, она завершилась глубочайшим кризисом, всеобщим разочарованием в идее прогресса.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4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3875157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15429">
                <a:tc>
                  <a:txBody>
                    <a:bodyPr/>
                    <a:lstStyle/>
                    <a:p>
                      <a:r>
                        <a:rPr lang="ru-RU" dirty="0" smtClean="0"/>
                        <a:t>В мире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России</a:t>
                      </a:r>
                      <a:endParaRPr lang="ru-RU" dirty="0"/>
                    </a:p>
                  </a:txBody>
                  <a:tcPr/>
                </a:tc>
              </a:tr>
              <a:tr h="517381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1776г. – образование США</a:t>
                      </a:r>
                    </a:p>
                    <a:p>
                      <a:r>
                        <a:rPr lang="ru-RU" sz="2000" dirty="0" smtClean="0"/>
                        <a:t>1790е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годы – революция во Франции</a:t>
                      </a:r>
                    </a:p>
                    <a:p>
                      <a:r>
                        <a:rPr lang="ru-RU" sz="2000" dirty="0" smtClean="0"/>
                        <a:t>(14 июля 1789г. – взятие Бастилии)</a:t>
                      </a:r>
                    </a:p>
                    <a:p>
                      <a:r>
                        <a:rPr lang="ru-RU" sz="2000" dirty="0" smtClean="0"/>
                        <a:t>Декларация прав человека</a:t>
                      </a:r>
                    </a:p>
                    <a:p>
                      <a:r>
                        <a:rPr lang="ru-RU" sz="2000" dirty="0" smtClean="0"/>
                        <a:t>Гражданская казнь короля и королевы</a:t>
                      </a:r>
                    </a:p>
                    <a:p>
                      <a:r>
                        <a:rPr lang="ru-RU" sz="2000" dirty="0" smtClean="0"/>
                        <a:t>Раскол якобинцев, казнь Робеспьера</a:t>
                      </a:r>
                    </a:p>
                    <a:p>
                      <a:r>
                        <a:rPr lang="ru-RU" sz="2000" dirty="0" smtClean="0"/>
                        <a:t>Наполеон Бонапарт</a:t>
                      </a:r>
                    </a:p>
                    <a:p>
                      <a:r>
                        <a:rPr lang="ru-RU" sz="2000" dirty="0" smtClean="0"/>
                        <a:t>Республика вновь уступила место империи (передел мира, войны Наполеона)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1773-1775 – восстание Емельяна Пугачёва</a:t>
                      </a:r>
                    </a:p>
                    <a:p>
                      <a:r>
                        <a:rPr lang="ru-RU" sz="2000" dirty="0" smtClean="0"/>
                        <a:t>Время золотого блаженного застоя эпохи Екатерины</a:t>
                      </a:r>
                      <a:r>
                        <a:rPr lang="en-US" sz="2000" dirty="0" smtClean="0"/>
                        <a:t> II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r>
                        <a:rPr lang="ru-RU" sz="2000" dirty="0" smtClean="0"/>
                        <a:t>1796г. – смерть Екатерины</a:t>
                      </a:r>
                      <a:r>
                        <a:rPr lang="en-US" sz="2000" dirty="0" smtClean="0"/>
                        <a:t> II</a:t>
                      </a:r>
                      <a:endParaRPr lang="ru-RU" sz="2000" dirty="0" smtClean="0"/>
                    </a:p>
                    <a:p>
                      <a:r>
                        <a:rPr lang="ru-RU" sz="2000" dirty="0" smtClean="0"/>
                        <a:t>1801г. – смерть Павла </a:t>
                      </a:r>
                      <a:r>
                        <a:rPr lang="en-US" sz="2000" dirty="0" smtClean="0"/>
                        <a:t>I</a:t>
                      </a:r>
                    </a:p>
                    <a:p>
                      <a:r>
                        <a:rPr lang="ru-RU" sz="2000" dirty="0" smtClean="0"/>
                        <a:t>1805-1807гг – война с Наполеоном на территории Европы</a:t>
                      </a:r>
                    </a:p>
                    <a:p>
                      <a:r>
                        <a:rPr lang="ru-RU" sz="2000" dirty="0" smtClean="0"/>
                        <a:t>1812г. – Отечественная война</a:t>
                      </a:r>
                    </a:p>
                    <a:p>
                      <a:r>
                        <a:rPr lang="ru-RU" sz="2000" dirty="0" smtClean="0"/>
                        <a:t>14 декабря 1825г. – восстание декабристов на Сенатской площади в Петербурге</a:t>
                      </a:r>
                    </a:p>
                    <a:p>
                      <a:r>
                        <a:rPr lang="ru-RU" sz="2000" dirty="0" smtClean="0"/>
                        <a:t>1830-1831гг – польское восстание</a:t>
                      </a:r>
                    </a:p>
                    <a:p>
                      <a:r>
                        <a:rPr lang="ru-RU" sz="2000" dirty="0" smtClean="0"/>
                        <a:t>1853-1856гг – Крымская война</a:t>
                      </a:r>
                    </a:p>
                    <a:p>
                      <a:r>
                        <a:rPr lang="ru-RU" sz="2000" dirty="0" smtClean="0"/>
                        <a:t>1860г. – возникла революционная ситуация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События, без которых русская литература не могла бы состояться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997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Период обострения общественной борьбы. Проблемы переустройства жизни волновали все активно действующие силы – от революционеров-демократов, которые звали Русь к топору, до мягких и либеральных сторонников постепенного и бескровного эволюционного пути.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60-е годы </a:t>
            </a:r>
            <a:r>
              <a:rPr lang="en-US" dirty="0" smtClean="0"/>
              <a:t>XIX </a:t>
            </a:r>
            <a:r>
              <a:rPr lang="ru-RU" dirty="0" smtClean="0"/>
              <a:t>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38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81128"/>
          </a:xfrm>
        </p:spPr>
        <p:txBody>
          <a:bodyPr>
            <a:normAutofit/>
          </a:bodyPr>
          <a:lstStyle/>
          <a:p>
            <a:r>
              <a:rPr lang="ru-RU" dirty="0" smtClean="0"/>
              <a:t>В характере литературной жизни определились группировки славянофилов, западников и революционных демократов.</a:t>
            </a:r>
          </a:p>
          <a:p>
            <a:r>
              <a:rPr lang="ru-RU" b="1" dirty="0" smtClean="0"/>
              <a:t>Славянофильство</a:t>
            </a:r>
            <a:r>
              <a:rPr lang="ru-RU" dirty="0" smtClean="0"/>
              <a:t> – направление в русской общественной и литературной мысли 40-60х годов </a:t>
            </a:r>
            <a:r>
              <a:rPr lang="en-US" dirty="0" smtClean="0"/>
              <a:t>XIX </a:t>
            </a:r>
            <a:r>
              <a:rPr lang="ru-RU" dirty="0" smtClean="0"/>
              <a:t>века. Славянофилы отстаивали самобытность исторического и культурного пути России, назвали своё направление истинно русским, идеализировали религиозно-нравственные и социальные начала Киевской и Московской Руси, создавая модель утопического общественного строя.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4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6192688" cy="4464496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Западники</a:t>
            </a:r>
            <a:r>
              <a:rPr lang="ru-RU" dirty="0" smtClean="0"/>
              <a:t> (Белинский, Герцен, Огарёв, Панаев, Тургенев) считали, что подлинная история Российского государства началась с петровских преобразований. Они утверждали «западный», буржуазный путь развития России.</a:t>
            </a:r>
          </a:p>
          <a:p>
            <a:r>
              <a:rPr lang="ru-RU" dirty="0" smtClean="0"/>
              <a:t>И славянофилы, и западники выступали против крепостничества, однако представление о дальнейшем пути России у них различны.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771800" cy="377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10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284984"/>
            <a:ext cx="7745505" cy="3877815"/>
          </a:xfrm>
        </p:spPr>
        <p:txBody>
          <a:bodyPr/>
          <a:lstStyle/>
          <a:p>
            <a:r>
              <a:rPr lang="ru-RU" dirty="0" smtClean="0"/>
              <a:t>«У нас была одна любовь, но не одинаковая. У них и у нас запало с ранних лет чувство безграничной, обхватывающей всё существование любви к русскому народу… И мы, как Янус или двуглавый орёл, смотрели в разные стороны, в то время как сердце билось одно», - так описывал эти два направления </a:t>
            </a:r>
            <a:r>
              <a:rPr lang="ru-RU" dirty="0" err="1" smtClean="0"/>
              <a:t>А.И.Герцен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2416129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82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6480720" cy="3921299"/>
          </a:xfrm>
        </p:spPr>
        <p:txBody>
          <a:bodyPr/>
          <a:lstStyle/>
          <a:p>
            <a:r>
              <a:rPr lang="ru-RU" b="1" dirty="0" smtClean="0"/>
              <a:t>Почвенничество </a:t>
            </a:r>
            <a:r>
              <a:rPr lang="ru-RU" dirty="0" smtClean="0"/>
              <a:t>– направление, которое стремилось сгладить противоречия между западниками и славянофилами. «Почвенники» (Достоевский, Григорьев, Страхов) утверждали «</a:t>
            </a:r>
            <a:r>
              <a:rPr lang="ru-RU" dirty="0" err="1" smtClean="0"/>
              <a:t>всечеловечность</a:t>
            </a:r>
            <a:r>
              <a:rPr lang="ru-RU" dirty="0" smtClean="0"/>
              <a:t>» русского национального духа, считали необходимым преодолеть разобщённость интеллигенции и народа.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751757" cy="39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81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4392488"/>
          </a:xfrm>
        </p:spPr>
        <p:txBody>
          <a:bodyPr/>
          <a:lstStyle/>
          <a:p>
            <a:r>
              <a:rPr lang="ru-RU" dirty="0" smtClean="0"/>
              <a:t>Выражение общественного мнения проходило через частные газеты и журналы. Русская пресса переживает расцвет. Почти все произведения русской классической литературы сначала печатались и активно обсуждались на страницах журналов и только потом появлялись перед читателем в отдельно изданных книгах.</a:t>
            </a:r>
          </a:p>
          <a:p>
            <a:r>
              <a:rPr lang="ru-RU" dirty="0" smtClean="0"/>
              <a:t>Сложившийся в </a:t>
            </a:r>
            <a:r>
              <a:rPr lang="en-US" dirty="0" smtClean="0"/>
              <a:t>XIX </a:t>
            </a:r>
            <a:r>
              <a:rPr lang="ru-RU" dirty="0" smtClean="0"/>
              <a:t>веке особый тип </a:t>
            </a:r>
            <a:r>
              <a:rPr lang="ru-RU" b="1" dirty="0" smtClean="0"/>
              <a:t>русского «толстого» журнала стал явлением национальной культуры.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326135" cy="256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51" y="0"/>
            <a:ext cx="1811127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33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220</TotalTime>
  <Words>843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Русская литература второй половины XIX века</vt:lpstr>
      <vt:lpstr>Слайд 2</vt:lpstr>
      <vt:lpstr>События, без которых русская литература не могла бы состояться</vt:lpstr>
      <vt:lpstr>60-е годы XIX века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70-е годы XIX века</vt:lpstr>
      <vt:lpstr>Слайд 13</vt:lpstr>
      <vt:lpstr>Слайд 14</vt:lpstr>
      <vt:lpstr>80-е годы XIX века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литература второй половины XIX века</dc:title>
  <dc:creator>Лариса</dc:creator>
  <cp:lastModifiedBy>User</cp:lastModifiedBy>
  <cp:revision>20</cp:revision>
  <dcterms:created xsi:type="dcterms:W3CDTF">2015-08-31T12:07:30Z</dcterms:created>
  <dcterms:modified xsi:type="dcterms:W3CDTF">2018-11-29T09:51:16Z</dcterms:modified>
</cp:coreProperties>
</file>