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56" r:id="rId3"/>
    <p:sldId id="257" r:id="rId4"/>
    <p:sldId id="258" r:id="rId5"/>
    <p:sldId id="259" r:id="rId6"/>
    <p:sldId id="261" r:id="rId7"/>
    <p:sldId id="262" r:id="rId8"/>
    <p:sldId id="263" r:id="rId9"/>
    <p:sldId id="264" r:id="rId10"/>
    <p:sldId id="265"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03.08.2017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03.08.2017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03.08.2017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03.08.2017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03.08.2017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03.08.2017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03.08.2017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03.08.2017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03.08.2017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73794" y="4365105"/>
            <a:ext cx="6842621" cy="1569560"/>
          </a:xfrm>
        </p:spPr>
        <p:txBody>
          <a:bodyPr>
            <a:normAutofit/>
          </a:bodyPr>
          <a:lstStyle/>
          <a:p>
            <a:pPr algn="ctr"/>
            <a:r>
              <a:rPr lang="ru-RU" b="1" i="1" dirty="0" smtClean="0"/>
              <a:t>Повествование  </a:t>
            </a:r>
            <a:r>
              <a:rPr lang="ru-RU" b="1" i="1" dirty="0"/>
              <a:t>о женщинах, чьи лица нам хорошо знакомы, а их истории — нет…</a:t>
            </a:r>
            <a:endParaRPr lang="ru-RU" b="1" i="1" dirty="0"/>
          </a:p>
        </p:txBody>
      </p:sp>
      <p:sp>
        <p:nvSpPr>
          <p:cNvPr id="2" name="Заголовок 1"/>
          <p:cNvSpPr>
            <a:spLocks noGrp="1"/>
          </p:cNvSpPr>
          <p:nvPr>
            <p:ph type="ctrTitle"/>
          </p:nvPr>
        </p:nvSpPr>
        <p:spPr>
          <a:xfrm>
            <a:off x="817581" y="1412776"/>
            <a:ext cx="7175351" cy="3512681"/>
          </a:xfrm>
        </p:spPr>
        <p:txBody>
          <a:bodyPr/>
          <a:lstStyle/>
          <a:p>
            <a:r>
              <a:rPr lang="ru-RU" dirty="0" smtClean="0"/>
              <a:t>О судьбах тех, кто смотрит на нас с </a:t>
            </a:r>
            <a:r>
              <a:rPr lang="ru-RU" dirty="0" smtClean="0"/>
              <a:t>холстов….</a:t>
            </a:r>
            <a:endParaRPr lang="ru-RU" dirty="0"/>
          </a:p>
        </p:txBody>
      </p:sp>
    </p:spTree>
    <p:extLst>
      <p:ext uri="{BB962C8B-B14F-4D97-AF65-F5344CB8AC3E}">
        <p14:creationId xmlns:p14="http://schemas.microsoft.com/office/powerpoint/2010/main" val="1229681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3"/>
            <a:ext cx="4392488" cy="1224136"/>
          </a:xfrm>
        </p:spPr>
        <p:txBody>
          <a:bodyPr/>
          <a:lstStyle/>
          <a:p>
            <a:r>
              <a:rPr lang="ru-RU" dirty="0"/>
              <a:t>Портрет </a:t>
            </a:r>
            <a:r>
              <a:rPr lang="ru-RU" dirty="0" err="1"/>
              <a:t>Струйской</a:t>
            </a:r>
            <a:r>
              <a:rPr lang="ru-RU" dirty="0"/>
              <a:t/>
            </a:r>
            <a:br>
              <a:rPr lang="ru-RU" dirty="0"/>
            </a:br>
            <a:r>
              <a:rPr lang="ru-RU" dirty="0"/>
              <a:t>Ф.С. Рокотов, 1772</a:t>
            </a:r>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a:xfrm>
            <a:off x="395536" y="1628800"/>
            <a:ext cx="4176464" cy="4752528"/>
          </a:xfrm>
        </p:spPr>
        <p:txBody>
          <a:bodyPr>
            <a:normAutofit/>
          </a:bodyPr>
          <a:lstStyle/>
          <a:p>
            <a:pPr algn="just"/>
            <a:r>
              <a:rPr lang="ru-RU" sz="1600" dirty="0"/>
              <a:t>Александра Петровна </a:t>
            </a:r>
            <a:r>
              <a:rPr lang="ru-RU" sz="1600" dirty="0" err="1"/>
              <a:t>Струйская</a:t>
            </a:r>
            <a:r>
              <a:rPr lang="ru-RU" sz="1600" dirty="0"/>
              <a:t>. Этот портрет кисти </a:t>
            </a:r>
            <a:r>
              <a:rPr lang="ru-RU" sz="1600" dirty="0" err="1"/>
              <a:t>Рокотова</a:t>
            </a:r>
            <a:r>
              <a:rPr lang="ru-RU" sz="1600" dirty="0"/>
              <a:t> словно воздушный полунамек. Александре </a:t>
            </a:r>
            <a:r>
              <a:rPr lang="ru-RU" sz="1600" dirty="0" err="1"/>
              <a:t>Струйской</a:t>
            </a:r>
            <a:r>
              <a:rPr lang="ru-RU" sz="1600" dirty="0"/>
              <a:t> было 18, когда ее выдали замуж за очень богатого вдовца. Есть легенда, что на свадьбу муж подарил ей ни больше ни меньше как новую церковь. И всю жизнь писал ей стихи. Был ли этот брак счастливым, доподлинно не известно, но все, кто бывал в их доме, обращали внимание на то, как несхожи между собой супруги. За 24 года брака Александра родила мужу 18 детей, 10 из которых умерли во младенчестве. После смерти мужа она прожила еще 40 лет, твердо управляла поместьем и оставила детям приличное состояние</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04664"/>
            <a:ext cx="4304159" cy="556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683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24744"/>
            <a:ext cx="6512511" cy="936105"/>
          </a:xfrm>
        </p:spPr>
        <p:txBody>
          <a:bodyPr/>
          <a:lstStyle/>
          <a:p>
            <a:pPr algn="l"/>
            <a:r>
              <a:rPr lang="ru-RU" sz="3200" dirty="0" smtClean="0"/>
              <a:t>Источник:</a:t>
            </a:r>
            <a:endParaRPr lang="ru-RU" sz="3200" dirty="0"/>
          </a:p>
        </p:txBody>
      </p:sp>
      <p:sp>
        <p:nvSpPr>
          <p:cNvPr id="3" name="Прямоугольник 2"/>
          <p:cNvSpPr/>
          <p:nvPr/>
        </p:nvSpPr>
        <p:spPr>
          <a:xfrm>
            <a:off x="323528" y="2283512"/>
            <a:ext cx="8568952" cy="830997"/>
          </a:xfrm>
          <a:prstGeom prst="rect">
            <a:avLst/>
          </a:prstGeom>
        </p:spPr>
        <p:txBody>
          <a:bodyPr wrap="square">
            <a:spAutoFit/>
          </a:bodyPr>
          <a:lstStyle/>
          <a:p>
            <a:r>
              <a:rPr lang="ru-RU" dirty="0" smtClean="0"/>
              <a:t> …</a:t>
            </a:r>
            <a:r>
              <a:rPr lang="ru-RU" sz="2400" dirty="0" smtClean="0"/>
              <a:t>о судьбах тех, кто смотрит на нас с холстов.- </a:t>
            </a:r>
            <a:endParaRPr lang="ru-RU" sz="2400" dirty="0"/>
          </a:p>
          <a:p>
            <a:r>
              <a:rPr lang="en-US" sz="2400" dirty="0" smtClean="0"/>
              <a:t>http</a:t>
            </a:r>
            <a:r>
              <a:rPr lang="en-US" sz="2400" dirty="0"/>
              <a:t>://www.liveinternet.ru/users/4257562/post385997613</a:t>
            </a:r>
            <a:endParaRPr lang="ru-RU" sz="2400" dirty="0"/>
          </a:p>
        </p:txBody>
      </p:sp>
    </p:spTree>
    <p:extLst>
      <p:ext uri="{BB962C8B-B14F-4D97-AF65-F5344CB8AC3E}">
        <p14:creationId xmlns:p14="http://schemas.microsoft.com/office/powerpoint/2010/main" val="135615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4067944" cy="1584176"/>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a:t>
            </a:r>
            <a:r>
              <a:rPr lang="ru-RU" dirty="0" err="1" smtClean="0"/>
              <a:t>Мона</a:t>
            </a:r>
            <a:r>
              <a:rPr lang="ru-RU" dirty="0" smtClean="0"/>
              <a:t> Лиза»</a:t>
            </a:r>
            <a:r>
              <a:rPr lang="ru-RU" dirty="0"/>
              <a:t/>
            </a:r>
            <a:br>
              <a:rPr lang="ru-RU" dirty="0"/>
            </a:br>
            <a:r>
              <a:rPr lang="ru-RU" dirty="0"/>
              <a:t>Леонардо да Винчи, 1503-1519</a:t>
            </a:r>
            <a:br>
              <a:rPr lang="ru-RU" dirty="0"/>
            </a:br>
            <a:endParaRPr lang="ru-RU" dirty="0"/>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a:xfrm>
            <a:off x="179512" y="1340768"/>
            <a:ext cx="4176464" cy="5328592"/>
          </a:xfrm>
        </p:spPr>
        <p:txBody>
          <a:bodyPr>
            <a:normAutofit lnSpcReduction="10000"/>
          </a:bodyPr>
          <a:lstStyle/>
          <a:p>
            <a:endParaRPr lang="ru-RU" dirty="0"/>
          </a:p>
          <a:p>
            <a:pPr algn="just"/>
            <a:r>
              <a:rPr lang="ru-RU" sz="1600" dirty="0"/>
              <a:t>Лиза </a:t>
            </a:r>
            <a:r>
              <a:rPr lang="ru-RU" sz="1600" dirty="0" err="1"/>
              <a:t>дель</a:t>
            </a:r>
            <a:r>
              <a:rPr lang="ru-RU" sz="1600" dirty="0"/>
              <a:t> </a:t>
            </a:r>
            <a:r>
              <a:rPr lang="ru-RU" sz="1600" dirty="0" err="1"/>
              <a:t>Джокондо</a:t>
            </a:r>
            <a:r>
              <a:rPr lang="ru-RU" sz="1600" dirty="0"/>
              <a:t>. Пожалуй, один из самых известных и загадочных портретов всех времен и народов — это знаменитая </a:t>
            </a:r>
            <a:r>
              <a:rPr lang="ru-RU" sz="1600" dirty="0" err="1"/>
              <a:t>Мона</a:t>
            </a:r>
            <a:r>
              <a:rPr lang="ru-RU" sz="1600" dirty="0"/>
              <a:t> Лиза кисти великого Леонардо. Среди множества версий о том, кому принадлежит легендарная улыбка, официально в 2005 году подтвердилась следующая: на полотне изображена Лиза </a:t>
            </a:r>
            <a:r>
              <a:rPr lang="ru-RU" sz="1600" dirty="0" err="1"/>
              <a:t>дель</a:t>
            </a:r>
            <a:r>
              <a:rPr lang="ru-RU" sz="1600" dirty="0"/>
              <a:t> </a:t>
            </a:r>
            <a:r>
              <a:rPr lang="ru-RU" sz="1600" dirty="0" err="1"/>
              <a:t>Джокондо</a:t>
            </a:r>
            <a:r>
              <a:rPr lang="ru-RU" sz="1600" dirty="0"/>
              <a:t>, супруга торговца шелком из Флоренции Франческо </a:t>
            </a:r>
            <a:r>
              <a:rPr lang="ru-RU" sz="1600" dirty="0" err="1"/>
              <a:t>дель</a:t>
            </a:r>
            <a:r>
              <a:rPr lang="ru-RU" sz="1600" dirty="0"/>
              <a:t> </a:t>
            </a:r>
            <a:r>
              <a:rPr lang="ru-RU" sz="1600" dirty="0" err="1"/>
              <a:t>Джокондо</a:t>
            </a:r>
            <a:r>
              <a:rPr lang="ru-RU" sz="1600" dirty="0"/>
              <a:t>. Портрет мог быть заказан художнику, чтобы отметить рождение сына и покупку дома.</a:t>
            </a:r>
          </a:p>
          <a:p>
            <a:pPr algn="just"/>
            <a:r>
              <a:rPr lang="ru-RU" sz="1600" dirty="0" smtClean="0"/>
              <a:t>Вместе </a:t>
            </a:r>
            <a:r>
              <a:rPr lang="ru-RU" sz="1600" dirty="0"/>
              <a:t>с мужем Лиза вырастила пятерых детей и, вероятнее всего, ее брак был основан на любви. Когда супруг умер от чумы и Лизу также поразила эта тяжелая болезнь, одна из дочерей не побоялась взять маму к себе и выходила ее. </a:t>
            </a:r>
            <a:r>
              <a:rPr lang="ru-RU" sz="1600" dirty="0" err="1"/>
              <a:t>Мона</a:t>
            </a:r>
            <a:r>
              <a:rPr lang="ru-RU" sz="1600" dirty="0"/>
              <a:t> Лиза вылечилась и прожила еще некоторое время вместе со своими </a:t>
            </a:r>
            <a:r>
              <a:rPr lang="ru-RU" sz="1600" dirty="0" err="1"/>
              <a:t>дочерьми</a:t>
            </a:r>
            <a:r>
              <a:rPr lang="ru-RU" sz="1600" dirty="0"/>
              <a:t>, скончавшись в возрасте 63 лет</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0877"/>
            <a:ext cx="432435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767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835" y="0"/>
            <a:ext cx="3636085" cy="1983509"/>
          </a:xfrm>
        </p:spPr>
        <p:txBody>
          <a:bodyPr/>
          <a:lstStyle/>
          <a:p>
            <a:r>
              <a:rPr lang="ru-RU" dirty="0" smtClean="0"/>
              <a:t>«Всадница»</a:t>
            </a:r>
            <a:r>
              <a:rPr lang="ru-RU" dirty="0"/>
              <a:t/>
            </a:r>
            <a:br>
              <a:rPr lang="ru-RU" dirty="0"/>
            </a:br>
            <a:r>
              <a:rPr lang="ru-RU" dirty="0"/>
              <a:t>Карл Брюллов, 1832</a:t>
            </a:r>
            <a:br>
              <a:rPr lang="ru-RU" dirty="0"/>
            </a:br>
            <a:endParaRPr lang="ru-RU" dirty="0"/>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a:xfrm>
            <a:off x="251520" y="1484784"/>
            <a:ext cx="4320480" cy="5040560"/>
          </a:xfrm>
        </p:spPr>
        <p:txBody>
          <a:bodyPr>
            <a:normAutofit lnSpcReduction="10000"/>
          </a:bodyPr>
          <a:lstStyle/>
          <a:p>
            <a:endParaRPr lang="ru-RU" dirty="0"/>
          </a:p>
          <a:p>
            <a:pPr algn="just"/>
            <a:r>
              <a:rPr lang="ru-RU" sz="1600" dirty="0" err="1"/>
              <a:t>Джованина</a:t>
            </a:r>
            <a:r>
              <a:rPr lang="ru-RU" sz="1600" dirty="0"/>
              <a:t> и </a:t>
            </a:r>
            <a:r>
              <a:rPr lang="ru-RU" sz="1600" dirty="0" err="1"/>
              <a:t>Амацилия</a:t>
            </a:r>
            <a:r>
              <a:rPr lang="ru-RU" sz="1600" dirty="0"/>
              <a:t> </a:t>
            </a:r>
            <a:r>
              <a:rPr lang="ru-RU" sz="1600" dirty="0" err="1"/>
              <a:t>Пачини</a:t>
            </a:r>
            <a:r>
              <a:rPr lang="ru-RU" sz="1600" dirty="0"/>
              <a:t>. «Всадница» Брюллова — блистательный парадный портрет, в котором роскошно все: и яркость красок, и пышность драпировок, и красота моделей. На нем изображены две девочки, носившие фамилию </a:t>
            </a:r>
            <a:r>
              <a:rPr lang="ru-RU" sz="1600" dirty="0" err="1"/>
              <a:t>Пачини</a:t>
            </a:r>
            <a:r>
              <a:rPr lang="ru-RU" sz="1600" dirty="0"/>
              <a:t>: старшая </a:t>
            </a:r>
            <a:r>
              <a:rPr lang="ru-RU" sz="1600" dirty="0" err="1"/>
              <a:t>Джованина</a:t>
            </a:r>
            <a:r>
              <a:rPr lang="ru-RU" sz="1600" dirty="0"/>
              <a:t> сидит на лошади, младшая </a:t>
            </a:r>
            <a:r>
              <a:rPr lang="ru-RU" sz="1600" dirty="0" err="1"/>
              <a:t>Амацилия</a:t>
            </a:r>
            <a:r>
              <a:rPr lang="ru-RU" sz="1600" dirty="0"/>
              <a:t> смотрит на нее с крыльца. Картину Карлу Брюллову — своему многолетнему возлюбленному — заказала их приемная мать, графиня Юлия Павловна Самойлова, одна из красивейших женщин России и наследница колоссального состояния. Повзрослевшим дочерям графиня гарантировала большое приданое. Но получилось так, что к старости она практически разорилась, и тогда приемные дочери </a:t>
            </a:r>
            <a:r>
              <a:rPr lang="ru-RU" sz="1600" dirty="0" err="1"/>
              <a:t>Джованина</a:t>
            </a:r>
            <a:r>
              <a:rPr lang="ru-RU" sz="1600" dirty="0"/>
              <a:t> и </a:t>
            </a:r>
            <a:r>
              <a:rPr lang="ru-RU" sz="1600" dirty="0" err="1"/>
              <a:t>Амацилия</a:t>
            </a:r>
            <a:r>
              <a:rPr lang="ru-RU" sz="1600" dirty="0"/>
              <a:t> через суд взыскивали у графини обещанные деньги и имущество</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76672"/>
            <a:ext cx="40386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407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837" y="0"/>
            <a:ext cx="3636085" cy="2055517"/>
          </a:xfrm>
        </p:spPr>
        <p:txBody>
          <a:bodyPr>
            <a:normAutofit fontScale="90000"/>
          </a:bodyPr>
          <a:lstStyle/>
          <a:p>
            <a:r>
              <a:rPr lang="ru-RU" dirty="0" smtClean="0"/>
              <a:t>«Портрет </a:t>
            </a:r>
            <a:r>
              <a:rPr lang="ru-RU" dirty="0"/>
              <a:t>М.И. </a:t>
            </a:r>
            <a:r>
              <a:rPr lang="ru-RU" dirty="0" smtClean="0"/>
              <a:t>Лопухиной»</a:t>
            </a:r>
            <a:r>
              <a:rPr lang="ru-RU" dirty="0"/>
              <a:t/>
            </a:r>
            <a:br>
              <a:rPr lang="ru-RU" dirty="0"/>
            </a:br>
            <a:r>
              <a:rPr lang="ru-RU" dirty="0"/>
              <a:t>В.Л. </a:t>
            </a:r>
            <a:r>
              <a:rPr lang="ru-RU" dirty="0" err="1"/>
              <a:t>Боровиковский</a:t>
            </a:r>
            <a:r>
              <a:rPr lang="ru-RU" dirty="0"/>
              <a:t>, 1797</a:t>
            </a:r>
            <a:br>
              <a:rPr lang="ru-RU" dirty="0"/>
            </a:br>
            <a:endParaRPr lang="ru-RU" dirty="0"/>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a:xfrm>
            <a:off x="179512" y="1556792"/>
            <a:ext cx="3960440" cy="5040560"/>
          </a:xfrm>
        </p:spPr>
        <p:txBody>
          <a:bodyPr>
            <a:normAutofit/>
          </a:bodyPr>
          <a:lstStyle/>
          <a:p>
            <a:endParaRPr lang="ru-RU" dirty="0"/>
          </a:p>
          <a:p>
            <a:r>
              <a:rPr lang="ru-RU" sz="1600" dirty="0"/>
              <a:t>Мария Лопухина. </a:t>
            </a:r>
            <a:r>
              <a:rPr lang="ru-RU" sz="1600" dirty="0" err="1"/>
              <a:t>Боровиковский</a:t>
            </a:r>
            <a:r>
              <a:rPr lang="ru-RU" sz="1600" dirty="0"/>
              <a:t> написал множество портретов русских дворянок, но этот — самый чарующий. Мария Лопухина, представительница графского рода Толстых, изображена здесь в нежном возрасте 18 лет. Портрет был заказан ее супругом Степаном Авраамовичем Лопухиным вскоре после свадьбы. Непринужденность и чуть надменный взгляд кажутся то ли обычной позой для подобного портрета эпохи сентиментализма, то ли признаками меланхолического и поэтического нрава. Судьба этой загадочной девушки оказалась печальной: спустя всего 6 лет после написания картины Мария умерла от чахотки</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548680"/>
            <a:ext cx="4524375"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008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83968" cy="1656183"/>
          </a:xfrm>
        </p:spPr>
        <p:txBody>
          <a:bodyPr>
            <a:normAutofit fontScale="90000"/>
          </a:bodyPr>
          <a:lstStyle/>
          <a:p>
            <a:r>
              <a:rPr lang="ru-RU" dirty="0" smtClean="0"/>
              <a:t>«Дама </a:t>
            </a:r>
            <a:r>
              <a:rPr lang="ru-RU" dirty="0"/>
              <a:t>с </a:t>
            </a:r>
            <a:r>
              <a:rPr lang="ru-RU" dirty="0" smtClean="0"/>
              <a:t>горностаем»</a:t>
            </a:r>
            <a:r>
              <a:rPr lang="ru-RU" dirty="0"/>
              <a:t/>
            </a:r>
            <a:br>
              <a:rPr lang="ru-RU" dirty="0"/>
            </a:br>
            <a:r>
              <a:rPr lang="ru-RU" dirty="0"/>
              <a:t>Леонардо да Винчи, 1489-1490</a:t>
            </a:r>
            <a:br>
              <a:rPr lang="ru-RU" dirty="0"/>
            </a:br>
            <a:endParaRPr lang="ru-RU" dirty="0"/>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a:xfrm>
            <a:off x="179512" y="1196752"/>
            <a:ext cx="4176464" cy="5328592"/>
          </a:xfrm>
        </p:spPr>
        <p:txBody>
          <a:bodyPr>
            <a:normAutofit fontScale="77500" lnSpcReduction="20000"/>
          </a:bodyPr>
          <a:lstStyle/>
          <a:p>
            <a:endParaRPr lang="ru-RU" dirty="0"/>
          </a:p>
          <a:p>
            <a:pPr algn="just"/>
            <a:r>
              <a:rPr lang="ru-RU" sz="1800" dirty="0" err="1"/>
              <a:t>Чечилия</a:t>
            </a:r>
            <a:r>
              <a:rPr lang="ru-RU" sz="1800" dirty="0"/>
              <a:t> </a:t>
            </a:r>
            <a:r>
              <a:rPr lang="ru-RU" sz="1800" dirty="0" err="1"/>
              <a:t>Галлерани</a:t>
            </a:r>
            <a:r>
              <a:rPr lang="ru-RU" sz="1800" dirty="0"/>
              <a:t> была девушкой из благородной итальянской семьи, которая в возрасте 10 (!) лет уже была помолвлена. Однако когда девочке было 14, помолвка по неизвестным причинам была расторгнута, а </a:t>
            </a:r>
            <a:r>
              <a:rPr lang="ru-RU" sz="1800" dirty="0" err="1"/>
              <a:t>Чечилия</a:t>
            </a:r>
            <a:r>
              <a:rPr lang="ru-RU" sz="1800" dirty="0"/>
              <a:t> отправлена в монастырь, где и познакомилась (или же все это было подстроено) с герцогом миланским </a:t>
            </a:r>
            <a:r>
              <a:rPr lang="ru-RU" sz="1800" dirty="0" err="1"/>
              <a:t>Людовико</a:t>
            </a:r>
            <a:r>
              <a:rPr lang="ru-RU" sz="1800" dirty="0"/>
              <a:t> </a:t>
            </a:r>
            <a:r>
              <a:rPr lang="ru-RU" sz="1800" dirty="0" err="1"/>
              <a:t>Сфорца</a:t>
            </a:r>
            <a:r>
              <a:rPr lang="ru-RU" sz="1800" dirty="0"/>
              <a:t>. Завязался роман, </a:t>
            </a:r>
            <a:r>
              <a:rPr lang="ru-RU" sz="1800" dirty="0" err="1"/>
              <a:t>Чечилия</a:t>
            </a:r>
            <a:r>
              <a:rPr lang="ru-RU" sz="1800" dirty="0"/>
              <a:t> забеременела и герцог поселил девушку в своем замке, но тут пришло время вступить в династический брак с другой женщиной, которой, конечно же, присутствие любовницы в их доме не понравилось. Тогда после родов </a:t>
            </a:r>
            <a:r>
              <a:rPr lang="ru-RU" sz="1800" dirty="0" err="1"/>
              <a:t>Галлерани</a:t>
            </a:r>
            <a:r>
              <a:rPr lang="ru-RU" sz="1800" dirty="0"/>
              <a:t> герцог забрал себе сына, а ее выдал замуж за обедневшего графа.</a:t>
            </a:r>
          </a:p>
          <a:p>
            <a:pPr algn="just"/>
            <a:r>
              <a:rPr lang="ru-RU" sz="1800" dirty="0" smtClean="0"/>
              <a:t>В </a:t>
            </a:r>
            <a:r>
              <a:rPr lang="ru-RU" sz="1800" dirty="0"/>
              <a:t>этом браке </a:t>
            </a:r>
            <a:r>
              <a:rPr lang="ru-RU" sz="1800" dirty="0" err="1"/>
              <a:t>Чечилия</a:t>
            </a:r>
            <a:r>
              <a:rPr lang="ru-RU" sz="1800" dirty="0"/>
              <a:t> родила четверых детей, держала чуть ли не самый первый в Европе литературный салон, бывала у герцога в гостях и с удовольствием играла с его ребенком от новой любовницы. Спустя время супруг </a:t>
            </a:r>
            <a:r>
              <a:rPr lang="ru-RU" sz="1800" dirty="0" err="1"/>
              <a:t>Чечилии</a:t>
            </a:r>
            <a:r>
              <a:rPr lang="ru-RU" sz="1800" dirty="0"/>
              <a:t> погиб, наступила война, она потеряла свое благосостояние и нашла приют в доме сестры той самой жены герцога − вот в таких замечательных отношениях она умудрялась быть с людьми. После войны </a:t>
            </a:r>
            <a:r>
              <a:rPr lang="ru-RU" sz="1800" dirty="0" err="1"/>
              <a:t>Галлерани</a:t>
            </a:r>
            <a:r>
              <a:rPr lang="ru-RU" sz="1800" dirty="0"/>
              <a:t> вернула свое имение, где и жила вплоть до своей смерти в возрасте 63 лет</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27717"/>
            <a:ext cx="42291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76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8162"/>
            <a:ext cx="4038551" cy="1728192"/>
          </a:xfrm>
        </p:spPr>
        <p:txBody>
          <a:bodyPr/>
          <a:lstStyle/>
          <a:p>
            <a:r>
              <a:rPr lang="ru-RU" dirty="0" smtClean="0"/>
              <a:t>«Девочка </a:t>
            </a:r>
            <a:r>
              <a:rPr lang="ru-RU" dirty="0"/>
              <a:t>с </a:t>
            </a:r>
            <a:r>
              <a:rPr lang="ru-RU" dirty="0" smtClean="0"/>
              <a:t>персиками»</a:t>
            </a:r>
            <a:r>
              <a:rPr lang="ru-RU" dirty="0"/>
              <a:t/>
            </a:r>
            <a:br>
              <a:rPr lang="ru-RU" dirty="0"/>
            </a:br>
            <a:r>
              <a:rPr lang="ru-RU" dirty="0"/>
              <a:t>В.А. Серов, 1887</a:t>
            </a:r>
            <a:br>
              <a:rPr lang="ru-RU" dirty="0"/>
            </a:br>
            <a:endParaRPr lang="ru-RU" dirty="0"/>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a:xfrm>
            <a:off x="323528" y="1340768"/>
            <a:ext cx="3816424" cy="5184576"/>
          </a:xfrm>
        </p:spPr>
        <p:txBody>
          <a:bodyPr>
            <a:normAutofit fontScale="92500"/>
          </a:bodyPr>
          <a:lstStyle/>
          <a:p>
            <a:endParaRPr lang="ru-RU" dirty="0"/>
          </a:p>
          <a:p>
            <a:pPr algn="just"/>
            <a:r>
              <a:rPr lang="ru-RU" sz="1600" dirty="0"/>
              <a:t>Вера Мамонтова. Самая знаменитая картина мастера портрета Валентина Серова была написана в усадьбе богатого промышленника Саввы Ивановича Мамонтова. Ежедневно на протяжении двух месяцев художнику позировала его дочь, 12-летняя Вера. Девочка выросла и превратилась в очаровательную девушку, вышла замуж по взаимной любви за Александра Самарина, принадлежащего к известной дворянской фамилии. После свадебного путешествия по Италии семья поселилась в городе Богородске, где один за другим родилось трое детей. Но неожиданно в декабре 1907 года, спустя всего 5 лет после свадьбы, Вера </a:t>
            </a:r>
            <a:r>
              <a:rPr lang="ru-RU" sz="1600" dirty="0" err="1"/>
              <a:t>Саввишна</a:t>
            </a:r>
            <a:r>
              <a:rPr lang="ru-RU" sz="1600" dirty="0"/>
              <a:t> умерла от воспаления легких. Ей было всего 32 года, а ее муж больше так и не женился</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063" y="404664"/>
            <a:ext cx="463867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794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636085" cy="2055517"/>
          </a:xfrm>
        </p:spPr>
        <p:txBody>
          <a:bodyPr>
            <a:normAutofit fontScale="90000"/>
          </a:bodyPr>
          <a:lstStyle/>
          <a:p>
            <a:r>
              <a:rPr lang="ru-RU" dirty="0"/>
              <a:t>Портрет актрисы Жанны </a:t>
            </a:r>
            <a:r>
              <a:rPr lang="ru-RU" dirty="0" err="1"/>
              <a:t>Самари</a:t>
            </a:r>
            <a:r>
              <a:rPr lang="ru-RU" dirty="0"/>
              <a:t/>
            </a:r>
            <a:br>
              <a:rPr lang="ru-RU" dirty="0"/>
            </a:br>
            <a:r>
              <a:rPr lang="ru-RU" dirty="0"/>
              <a:t>Огюст Ренуар, 1877</a:t>
            </a:r>
            <a:br>
              <a:rPr lang="ru-RU" dirty="0"/>
            </a:br>
            <a:endParaRPr lang="ru-RU" dirty="0"/>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a:xfrm>
            <a:off x="179512" y="1700808"/>
            <a:ext cx="4032448" cy="4896544"/>
          </a:xfrm>
        </p:spPr>
        <p:txBody>
          <a:bodyPr>
            <a:normAutofit/>
          </a:bodyPr>
          <a:lstStyle/>
          <a:p>
            <a:endParaRPr lang="ru-RU" dirty="0"/>
          </a:p>
          <a:p>
            <a:pPr algn="just"/>
            <a:r>
              <a:rPr lang="ru-RU" sz="1600" dirty="0"/>
              <a:t>Актриса Жанна </a:t>
            </a:r>
            <a:r>
              <a:rPr lang="ru-RU" sz="1600" dirty="0" err="1"/>
              <a:t>Самари</a:t>
            </a:r>
            <a:r>
              <a:rPr lang="ru-RU" sz="1600" dirty="0"/>
              <a:t> хоть и не смогла стать звездой сцены (играла она преимущественно служанок), но повезло ей кое в чем другом: некоторое время она жила недалеко от мастерской Ренуара, который в 1877-1878 годах написал четыре ее портрета, тем самым прославив куда больше, чем это могла бы сделать ее актерская карьера. Жанна играла в спектаклях с 18 лет, в 25 она вышла замуж и родила троих детей, затем даже написала детскую книжку. Но прожила эта обаятельная дама, к сожалению, не долго: в 33 года заболела брюшным тифом и скончалась</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397" y="552450"/>
            <a:ext cx="4369288" cy="539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45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4149954" cy="1429893"/>
          </a:xfrm>
        </p:spPr>
        <p:txBody>
          <a:bodyPr/>
          <a:lstStyle/>
          <a:p>
            <a:r>
              <a:rPr lang="ru-RU" dirty="0" smtClean="0"/>
              <a:t>«Купчиха </a:t>
            </a:r>
            <a:r>
              <a:rPr lang="ru-RU" dirty="0"/>
              <a:t>за </a:t>
            </a:r>
            <a:r>
              <a:rPr lang="ru-RU" dirty="0" smtClean="0"/>
              <a:t>чаем»</a:t>
            </a:r>
            <a:r>
              <a:rPr lang="ru-RU" dirty="0"/>
              <a:t/>
            </a:r>
            <a:br>
              <a:rPr lang="ru-RU" dirty="0"/>
            </a:br>
            <a:r>
              <a:rPr lang="ru-RU" dirty="0"/>
              <a:t>Б.М. Кустодиев, 1918</a:t>
            </a:r>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a:xfrm>
            <a:off x="251520" y="1556792"/>
            <a:ext cx="4248472" cy="5040560"/>
          </a:xfrm>
        </p:spPr>
        <p:txBody>
          <a:bodyPr>
            <a:noAutofit/>
          </a:bodyPr>
          <a:lstStyle/>
          <a:p>
            <a:pPr algn="just"/>
            <a:r>
              <a:rPr lang="ru-RU" dirty="0"/>
              <a:t>Галина Владимировна </a:t>
            </a:r>
            <a:r>
              <a:rPr lang="ru-RU" dirty="0" err="1"/>
              <a:t>Адеркас</a:t>
            </a:r>
            <a:r>
              <a:rPr lang="ru-RU" dirty="0"/>
              <a:t>. «Купчиха за чаем» </a:t>
            </a:r>
            <a:r>
              <a:rPr lang="ru-RU" dirty="0" err="1"/>
              <a:t>Кустодиева</a:t>
            </a:r>
            <a:r>
              <a:rPr lang="ru-RU" dirty="0"/>
              <a:t> — настоящая иллюстрация той яркой и сытой России, где ярмарки, карусели и «хруст французской булки». Написана картина была в послереволюционном голодном 1918 году, когда о таком изобилии можно было только мечтать.</a:t>
            </a:r>
          </a:p>
          <a:p>
            <a:pPr algn="just"/>
            <a:r>
              <a:rPr lang="ru-RU" dirty="0"/>
              <a:t>Для купчихи в этом портрете-картине позировала Галина Владимировна </a:t>
            </a:r>
            <a:r>
              <a:rPr lang="ru-RU" dirty="0" err="1"/>
              <a:t>Адеркас</a:t>
            </a:r>
            <a:r>
              <a:rPr lang="ru-RU" dirty="0"/>
              <a:t> — натуральная баронесса из рода, ведущего свою историю аж от одного ливонского рыцаря XVIII века. В Астрахани Галя </a:t>
            </a:r>
            <a:r>
              <a:rPr lang="ru-RU" dirty="0" err="1"/>
              <a:t>Адеркас</a:t>
            </a:r>
            <a:r>
              <a:rPr lang="ru-RU" dirty="0"/>
              <a:t> была соседкой </a:t>
            </a:r>
            <a:r>
              <a:rPr lang="ru-RU" dirty="0" err="1"/>
              <a:t>Кустодиевых</a:t>
            </a:r>
            <a:r>
              <a:rPr lang="ru-RU" dirty="0"/>
              <a:t> по дому, с шестого этажа; в студию девушку привела жена художника, приметив колоритную модель. В этот период </a:t>
            </a:r>
            <a:r>
              <a:rPr lang="ru-RU" dirty="0" err="1"/>
              <a:t>Адеркас</a:t>
            </a:r>
            <a:r>
              <a:rPr lang="ru-RU" dirty="0"/>
              <a:t> была совсем молода — студентка-первокурсница медицинского факультета — и на набросках ее фигура выглядит гораздо тоньше. Окончив университет и проработав какое-то время хирургом, она бросила профессию и в советские годы пела в составе русского хора, участвовала в озвучивании фильмов, вышла замуж и стала выступать в цирке</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980728"/>
            <a:ext cx="4393160" cy="457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061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3"/>
            <a:ext cx="4608512" cy="1656184"/>
          </a:xfrm>
        </p:spPr>
        <p:txBody>
          <a:bodyPr/>
          <a:lstStyle/>
          <a:p>
            <a:r>
              <a:rPr lang="ru-RU" dirty="0"/>
              <a:t>Портрет княгини Зинаиды Юсуповой</a:t>
            </a:r>
            <a:br>
              <a:rPr lang="ru-RU" dirty="0"/>
            </a:br>
            <a:r>
              <a:rPr lang="ru-RU" dirty="0"/>
              <a:t>В.А. Серов, 1902</a:t>
            </a:r>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a:xfrm>
            <a:off x="251520" y="1772816"/>
            <a:ext cx="4212905" cy="4824536"/>
          </a:xfrm>
        </p:spPr>
        <p:txBody>
          <a:bodyPr>
            <a:noAutofit/>
          </a:bodyPr>
          <a:lstStyle/>
          <a:p>
            <a:pPr algn="just"/>
            <a:r>
              <a:rPr lang="ru-RU" sz="1600" dirty="0"/>
              <a:t>Зинаида Юсупова. Богатейшая российская наследница, последняя из рода Юсуповых, княжна Зинаида была невероятно хороша собой, и, несмотря на то что ее расположения добивались в числе прочих августейшие особы, замуж она хотела выйти по любви. Желание свое она осуществила: замужество было счастливым и принесло двоих сыновей. Юсупова много времени и сил тратила на благотворительную деятельность, причем после революции продолжила ее и в эмиграции. Любимый старший сын погиб на дуэли, когда княгине было 47 лет, и она с трудом перенесла эту утрату. С началом волнений Юсуповы покинули Петербург и поселились в Риме, а после смерти супруга княгиня переехала к сыну в Париж, где и провела остаток своих дней</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32656"/>
            <a:ext cx="41529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516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221</TotalTime>
  <Words>1216</Words>
  <Application>Microsoft Office PowerPoint</Application>
  <PresentationFormat>Экран (4:3)</PresentationFormat>
  <Paragraphs>32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Воздушный поток</vt:lpstr>
      <vt:lpstr>О судьбах тех, кто смотрит на нас с холстов….</vt:lpstr>
      <vt:lpstr>    «Мона Лиза» Леонардо да Винчи, 1503-1519 </vt:lpstr>
      <vt:lpstr>«Всадница» Карл Брюллов, 1832 </vt:lpstr>
      <vt:lpstr>«Портрет М.И. Лопухиной» В.Л. Боровиковский, 1797 </vt:lpstr>
      <vt:lpstr>«Дама с горностаем» Леонардо да Винчи, 1489-1490 </vt:lpstr>
      <vt:lpstr>«Девочка с персиками» В.А. Серов, 1887 </vt:lpstr>
      <vt:lpstr>Портрет актрисы Жанны Самари Огюст Ренуар, 1877 </vt:lpstr>
      <vt:lpstr>«Купчиха за чаем» Б.М. Кустодиев, 1918</vt:lpstr>
      <vt:lpstr>Портрет княгини Зинаиды Юсуповой В.А. Серов, 1902</vt:lpstr>
      <vt:lpstr>Портрет Струйской Ф.С. Рокотов, 1772</vt:lpstr>
      <vt:lpstr>Источник: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судьбах тех, кто смотрит на нас с холста….</dc:title>
  <dc:creator>пользователь</dc:creator>
  <cp:lastModifiedBy>пользователь</cp:lastModifiedBy>
  <cp:revision>7</cp:revision>
  <dcterms:created xsi:type="dcterms:W3CDTF">2017-08-02T15:05:26Z</dcterms:created>
  <dcterms:modified xsi:type="dcterms:W3CDTF">2017-08-03T19:15:31Z</dcterms:modified>
</cp:coreProperties>
</file>