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28.01.2018</a:t>
            </a:fld>
            <a:endParaRPr lang="ru-RU" dirty="0"/>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dirty="0"/>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28.01.2018</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28.01.2018</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28.01.2018</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28.01.2018</a:t>
            </a:fld>
            <a:endParaRPr lang="ru-RU" dirty="0"/>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dirty="0"/>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28.01.2018</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dirty="0"/>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28.01.2018</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28.01.2018</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28.01.2018</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28.01.2018</a:t>
            </a:fld>
            <a:endParaRPr lang="ru-RU" dirty="0"/>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dirty="0"/>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28.01.2018</a:t>
            </a:fld>
            <a:endParaRPr lang="ru-RU" dirty="0"/>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dirty="0"/>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dirty="0"/>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28.01.2018</a:t>
            </a:fld>
            <a:endParaRPr lang="ru-RU" dirty="0"/>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dirty="0"/>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Location_of_Kishertckiy_Region_(Perm_Kray).svg?uselang=ru"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Мои Файлы\Desktop\кишерть\image_1406793529.jpg"/>
          <p:cNvPicPr>
            <a:picLocks noChangeAspect="1" noChangeArrowheads="1"/>
          </p:cNvPicPr>
          <p:nvPr/>
        </p:nvPicPr>
        <p:blipFill>
          <a:blip r:embed="rId2" cstate="print"/>
          <a:srcRect/>
          <a:stretch>
            <a:fillRect/>
          </a:stretch>
        </p:blipFill>
        <p:spPr bwMode="auto">
          <a:xfrm>
            <a:off x="0" y="51913"/>
            <a:ext cx="9144000" cy="6806087"/>
          </a:xfrm>
          <a:prstGeom prst="rect">
            <a:avLst/>
          </a:prstGeom>
          <a:noFill/>
        </p:spPr>
      </p:pic>
      <p:sp>
        <p:nvSpPr>
          <p:cNvPr id="2" name="Заголовок 1"/>
          <p:cNvSpPr>
            <a:spLocks noGrp="1"/>
          </p:cNvSpPr>
          <p:nvPr>
            <p:ph type="ctrTitle"/>
          </p:nvPr>
        </p:nvSpPr>
        <p:spPr>
          <a:xfrm>
            <a:off x="0" y="1"/>
            <a:ext cx="9144000" cy="1052736"/>
          </a:xfrm>
        </p:spPr>
        <p:txBody>
          <a:bodyPr>
            <a:normAutofit/>
          </a:bodyPr>
          <a:lstStyle/>
          <a:p>
            <a:r>
              <a:rPr lang="ru-RU" dirty="0" err="1" smtClean="0"/>
              <a:t>Усть</a:t>
            </a:r>
            <a:r>
              <a:rPr lang="ru-RU" dirty="0" smtClean="0"/>
              <a:t>- Кишерть.</a:t>
            </a:r>
            <a:endParaRPr lang="ru-RU" dirty="0"/>
          </a:p>
        </p:txBody>
      </p:sp>
      <p:pic>
        <p:nvPicPr>
          <p:cNvPr id="1028" name="Picture 4" descr="C:\Users\Мои Файлы\Desktop\кишерть\UPeAkG5p9H8.jpg"/>
          <p:cNvPicPr>
            <a:picLocks noChangeAspect="1" noChangeArrowheads="1"/>
          </p:cNvPicPr>
          <p:nvPr/>
        </p:nvPicPr>
        <p:blipFill>
          <a:blip r:embed="rId3" cstate="print"/>
          <a:srcRect/>
          <a:stretch>
            <a:fillRect/>
          </a:stretch>
        </p:blipFill>
        <p:spPr bwMode="auto">
          <a:xfrm>
            <a:off x="0" y="0"/>
            <a:ext cx="1728192" cy="27763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147248" cy="1087232"/>
          </a:xfrm>
        </p:spPr>
        <p:txBody>
          <a:bodyPr>
            <a:normAutofit fontScale="90000"/>
          </a:bodyPr>
          <a:lstStyle/>
          <a:p>
            <a:r>
              <a:rPr lang="ru-RU" b="1" dirty="0" smtClean="0"/>
              <a:t>    </a:t>
            </a:r>
            <a:r>
              <a:rPr lang="ru-RU" b="1" i="1" dirty="0" smtClean="0"/>
              <a:t>Памятник инопланетянину.</a:t>
            </a:r>
            <a:endParaRPr lang="ru-RU" dirty="0"/>
          </a:p>
        </p:txBody>
      </p:sp>
      <p:pic>
        <p:nvPicPr>
          <p:cNvPr id="6" name="Содержимое 5" descr="http://kishert.permarea.ru/upload/versions/11736/11105/DSC_0070.jpg"/>
          <p:cNvPicPr>
            <a:picLocks noGrp="1"/>
          </p:cNvPicPr>
          <p:nvPr>
            <p:ph idx="1"/>
          </p:nvPr>
        </p:nvPicPr>
        <p:blipFill>
          <a:blip r:embed="rId2" cstate="print"/>
          <a:srcRect/>
          <a:stretch>
            <a:fillRect/>
          </a:stretch>
        </p:blipFill>
        <p:spPr bwMode="auto">
          <a:xfrm>
            <a:off x="4860032" y="1124744"/>
            <a:ext cx="4026893" cy="5534074"/>
          </a:xfrm>
          <a:prstGeom prst="rect">
            <a:avLst/>
          </a:prstGeom>
          <a:noFill/>
          <a:ln w="9525">
            <a:noFill/>
            <a:miter lim="800000"/>
            <a:headEnd/>
            <a:tailEnd/>
          </a:ln>
        </p:spPr>
      </p:pic>
      <p:sp>
        <p:nvSpPr>
          <p:cNvPr id="7" name="Прямоугольник 6"/>
          <p:cNvSpPr/>
          <p:nvPr/>
        </p:nvSpPr>
        <p:spPr>
          <a:xfrm>
            <a:off x="395536" y="1443840"/>
            <a:ext cx="4104456" cy="3970318"/>
          </a:xfrm>
          <a:prstGeom prst="rect">
            <a:avLst/>
          </a:prstGeom>
        </p:spPr>
        <p:txBody>
          <a:bodyPr wrap="square">
            <a:spAutoFit/>
          </a:bodyPr>
          <a:lstStyle/>
          <a:p>
            <a:r>
              <a:rPr lang="ru-RU" b="1" dirty="0" smtClean="0"/>
              <a:t>Открытие памятника  состоялось 29 июля  2011 года. Автором памятника  является  местный  умелец, резчик по дереву  Сазанов Виктор.  Для изготовления памятника автор использовал вековую сосну, привезенную из знаменитого Мечинского соснового бора.  Гости, туристы, паломники всегда останавливаются у памятника, фотографируются, оставляют монетки на счастье, загадывают желания.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19256" cy="720080"/>
          </a:xfrm>
        </p:spPr>
        <p:txBody>
          <a:bodyPr>
            <a:normAutofit fontScale="90000"/>
          </a:bodyPr>
          <a:lstStyle/>
          <a:p>
            <a:r>
              <a:rPr lang="ru-RU" b="1" i="1" dirty="0" smtClean="0"/>
              <a:t>Космолет</a:t>
            </a:r>
            <a:endParaRPr lang="ru-RU" dirty="0"/>
          </a:p>
        </p:txBody>
      </p:sp>
      <p:pic>
        <p:nvPicPr>
          <p:cNvPr id="4" name="Содержимое 3" descr="http://kishert.permarea.ru/upload/versions/11736/11105/P1050057.JPG"/>
          <p:cNvPicPr>
            <a:picLocks noGrp="1"/>
          </p:cNvPicPr>
          <p:nvPr>
            <p:ph idx="1"/>
          </p:nvPr>
        </p:nvPicPr>
        <p:blipFill>
          <a:blip r:embed="rId2" cstate="print"/>
          <a:srcRect/>
          <a:stretch>
            <a:fillRect/>
          </a:stretch>
        </p:blipFill>
        <p:spPr bwMode="auto">
          <a:xfrm>
            <a:off x="4499992" y="1052736"/>
            <a:ext cx="4355976" cy="5661248"/>
          </a:xfrm>
          <a:prstGeom prst="rect">
            <a:avLst/>
          </a:prstGeom>
          <a:noFill/>
          <a:ln w="9525">
            <a:noFill/>
            <a:miter lim="800000"/>
            <a:headEnd/>
            <a:tailEnd/>
          </a:ln>
        </p:spPr>
      </p:pic>
      <p:sp>
        <p:nvSpPr>
          <p:cNvPr id="5" name="Прямоугольник 4"/>
          <p:cNvSpPr/>
          <p:nvPr/>
        </p:nvSpPr>
        <p:spPr>
          <a:xfrm>
            <a:off x="467544" y="1196752"/>
            <a:ext cx="3888432" cy="5355312"/>
          </a:xfrm>
          <a:prstGeom prst="rect">
            <a:avLst/>
          </a:prstGeom>
        </p:spPr>
        <p:txBody>
          <a:bodyPr wrap="square">
            <a:spAutoFit/>
          </a:bodyPr>
          <a:lstStyle/>
          <a:p>
            <a:r>
              <a:rPr lang="ru-RU" b="1" dirty="0" smtClean="0"/>
              <a:t>Этот арт-объект находится на развилке дорог  «Семсовхоз-Кишерть» и  «Семсовхоз-Красный Яр».  Арт-объект был изготовлен и установлен     при поддержке Министерства культуры, молодежной политики и массовых коммуникаций Пермского края, музея современного искусства  «PERMM».  Автор Павел Платонов. Для его создания автору ориентацией послужила история явления летающего фиолетового шара, наблюдаемого в 1984 году геологом Эмилем Федоровичем  в окрестностях  деревни  Молебка.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363272" cy="583176"/>
          </a:xfrm>
        </p:spPr>
        <p:txBody>
          <a:bodyPr>
            <a:normAutofit fontScale="90000"/>
          </a:bodyPr>
          <a:lstStyle/>
          <a:p>
            <a:r>
              <a:rPr lang="ru-RU" b="1" i="1" dirty="0" smtClean="0"/>
              <a:t>Молёбский  гвоздь.</a:t>
            </a:r>
            <a:endParaRPr lang="ru-RU" dirty="0"/>
          </a:p>
        </p:txBody>
      </p:sp>
      <p:pic>
        <p:nvPicPr>
          <p:cNvPr id="4" name="Содержимое 3" descr="http://kishert.permarea.ru/upload/versions/11736/11105/IMG_1099.JPG"/>
          <p:cNvPicPr>
            <a:picLocks noGrp="1"/>
          </p:cNvPicPr>
          <p:nvPr>
            <p:ph idx="1"/>
          </p:nvPr>
        </p:nvPicPr>
        <p:blipFill>
          <a:blip r:embed="rId2" cstate="print"/>
          <a:srcRect/>
          <a:stretch>
            <a:fillRect/>
          </a:stretch>
        </p:blipFill>
        <p:spPr bwMode="auto">
          <a:xfrm>
            <a:off x="1475656" y="2465512"/>
            <a:ext cx="6552728" cy="4392488"/>
          </a:xfrm>
          <a:prstGeom prst="rect">
            <a:avLst/>
          </a:prstGeom>
          <a:noFill/>
          <a:ln w="9525">
            <a:noFill/>
            <a:miter lim="800000"/>
            <a:headEnd/>
            <a:tailEnd/>
          </a:ln>
        </p:spPr>
      </p:pic>
      <p:sp>
        <p:nvSpPr>
          <p:cNvPr id="5" name="Прямоугольник 4"/>
          <p:cNvSpPr/>
          <p:nvPr/>
        </p:nvSpPr>
        <p:spPr>
          <a:xfrm>
            <a:off x="0" y="764704"/>
            <a:ext cx="8748464" cy="2031325"/>
          </a:xfrm>
          <a:prstGeom prst="rect">
            <a:avLst/>
          </a:prstGeom>
        </p:spPr>
        <p:txBody>
          <a:bodyPr wrap="square">
            <a:spAutoFit/>
          </a:bodyPr>
          <a:lstStyle/>
          <a:p>
            <a:r>
              <a:rPr lang="ru-RU" dirty="0" smtClean="0"/>
              <a:t> Памятный знак «Молёбский гвоздь» установлен в с. Молёбка </a:t>
            </a:r>
            <a:r>
              <a:rPr lang="ru-RU" dirty="0" err="1" smtClean="0"/>
              <a:t>Кишертского</a:t>
            </a:r>
            <a:r>
              <a:rPr lang="ru-RU" dirty="0" smtClean="0"/>
              <a:t> района Пермского края 27 июля 2013 года. Он является символом объединения двух регионов. Вес камня более 4,5 тонн, вес гвоздя – более 300 кг. Высота – 4,5 м. Диаметр шляпки гвоздя – 1 м.      Сразу после открытия «Молёбского гвоздя» появилась легенда, что нужно обязательно прикоснуться к нему, чтобы стать физически крепким и сильным духовно  на всю оставшуюся жизнь.</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Текст 2"/>
          <p:cNvSpPr>
            <a:spLocks noGrp="1"/>
          </p:cNvSpPr>
          <p:nvPr>
            <p:ph type="body" idx="1"/>
          </p:nvPr>
        </p:nvSpPr>
        <p:spPr>
          <a:xfrm>
            <a:off x="1371600" y="5348288"/>
            <a:ext cx="7772400" cy="1509712"/>
          </a:xfrm>
        </p:spPr>
        <p:txBody>
          <a:bodyPr/>
          <a:lstStyle/>
          <a:p>
            <a:r>
              <a:rPr lang="ru-RU" dirty="0" smtClean="0"/>
              <a:t>Презентацию приготовила: </a:t>
            </a:r>
          </a:p>
          <a:p>
            <a:r>
              <a:rPr lang="ru-RU" dirty="0" smtClean="0"/>
              <a:t>ученица 9 «б» класса.</a:t>
            </a:r>
          </a:p>
          <a:p>
            <a:r>
              <a:rPr lang="ru-RU" dirty="0" smtClean="0"/>
              <a:t>Галкина Елизавета.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1844823"/>
          </a:xfrm>
        </p:spPr>
        <p:txBody>
          <a:bodyPr>
            <a:normAutofit fontScale="92500" lnSpcReduction="10000"/>
          </a:bodyPr>
          <a:lstStyle/>
          <a:p>
            <a:pPr>
              <a:buNone/>
            </a:pPr>
            <a:r>
              <a:rPr lang="ru-RU" dirty="0" smtClean="0"/>
              <a:t> Протяженность района с севера на юг составляет 30 км, а с запада на восток — 50 км. Площадь по областным масштабам невелика и равна 1401 км².</a:t>
            </a:r>
          </a:p>
          <a:p>
            <a:endParaRPr lang="ru-RU" dirty="0"/>
          </a:p>
        </p:txBody>
      </p:sp>
      <p:pic>
        <p:nvPicPr>
          <p:cNvPr id="2050" name="Picture 2" descr="C:\Users\Мои Файлы\Desktop\кишерть\file.jpeg"/>
          <p:cNvPicPr>
            <a:picLocks noChangeAspect="1" noChangeArrowheads="1"/>
          </p:cNvPicPr>
          <p:nvPr/>
        </p:nvPicPr>
        <p:blipFill>
          <a:blip r:embed="rId2" cstate="print"/>
          <a:srcRect/>
          <a:stretch>
            <a:fillRect/>
          </a:stretch>
        </p:blipFill>
        <p:spPr bwMode="auto">
          <a:xfrm>
            <a:off x="395536" y="1746895"/>
            <a:ext cx="3960440" cy="5111105"/>
          </a:xfrm>
          <a:prstGeom prst="rect">
            <a:avLst/>
          </a:prstGeom>
          <a:noFill/>
        </p:spPr>
      </p:pic>
      <p:pic>
        <p:nvPicPr>
          <p:cNvPr id="5" name="Рисунок 4" descr="Кишертский район на карте">
            <a:hlinkClick r:id="rId3" tooltip="&quot;Кишертский район на карте&quot;"/>
          </p:cNvPr>
          <p:cNvPicPr/>
          <p:nvPr/>
        </p:nvPicPr>
        <p:blipFill>
          <a:blip r:embed="rId4" cstate="print"/>
          <a:srcRect/>
          <a:stretch>
            <a:fillRect/>
          </a:stretch>
        </p:blipFill>
        <p:spPr bwMode="auto">
          <a:xfrm>
            <a:off x="4427984" y="1817440"/>
            <a:ext cx="4392488" cy="5040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820472" cy="1872208"/>
          </a:xfrm>
        </p:spPr>
        <p:txBody>
          <a:bodyPr>
            <a:normAutofit fontScale="70000" lnSpcReduction="20000"/>
          </a:bodyPr>
          <a:lstStyle/>
          <a:p>
            <a:r>
              <a:rPr lang="ru-RU" dirty="0" smtClean="0"/>
              <a:t>Население района довольно многочисленно, плотнее населены западные и восточные части района, значительная часть населения сосредоточена в селе Усть-Кишерть (4,6 тыс. жителей), крупными населенными пунктами являются посёлок Кордон (1580 жителей), село Посад (1432 жителя)и село </a:t>
            </a:r>
            <a:r>
              <a:rPr lang="ru-RU" dirty="0" err="1" smtClean="0"/>
              <a:t>Осинцево</a:t>
            </a:r>
            <a:r>
              <a:rPr lang="ru-RU" dirty="0" smtClean="0"/>
              <a:t> (761 житель).</a:t>
            </a:r>
          </a:p>
          <a:p>
            <a:endParaRPr lang="ru-RU" dirty="0"/>
          </a:p>
        </p:txBody>
      </p:sp>
      <p:pic>
        <p:nvPicPr>
          <p:cNvPr id="9218" name="Picture 2" descr="C:\Users\Мои Файлы\Desktop\кишерть\56496174.jpg"/>
          <p:cNvPicPr>
            <a:picLocks noChangeAspect="1" noChangeArrowheads="1"/>
          </p:cNvPicPr>
          <p:nvPr/>
        </p:nvPicPr>
        <p:blipFill>
          <a:blip r:embed="rId2" cstate="print"/>
          <a:srcRect/>
          <a:stretch>
            <a:fillRect/>
          </a:stretch>
        </p:blipFill>
        <p:spPr bwMode="auto">
          <a:xfrm>
            <a:off x="1187624" y="1966358"/>
            <a:ext cx="6480720" cy="48605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0" y="0"/>
            <a:ext cx="9144000" cy="2636912"/>
          </a:xfrm>
        </p:spPr>
        <p:txBody>
          <a:bodyPr>
            <a:normAutofit fontScale="77500" lnSpcReduction="20000"/>
          </a:bodyPr>
          <a:lstStyle/>
          <a:p>
            <a:r>
              <a:rPr lang="ru-RU" b="1" dirty="0" err="1" smtClean="0"/>
              <a:t>Сы́лва</a:t>
            </a:r>
            <a:r>
              <a:rPr lang="ru-RU" dirty="0" smtClean="0"/>
              <a:t> — река в Свердловской области и Пермском крае России.</a:t>
            </a:r>
          </a:p>
          <a:p>
            <a:r>
              <a:rPr lang="ru-RU" dirty="0" smtClean="0"/>
              <a:t>Длина 493 км, площадь бассейна 19 700 км². Берёт начало на западном склоне Среднего Урала, течёт в основном на запад. Впадает в Чусовской залив Камского водохранилища. Основные  притоки: Вогулка, Иргина, Ирень, Бабка и Кишертка, Барда, Шаква, Лёк и Молёбка.</a:t>
            </a:r>
          </a:p>
          <a:p>
            <a:endParaRPr lang="ru-RU" dirty="0"/>
          </a:p>
        </p:txBody>
      </p:sp>
      <p:pic>
        <p:nvPicPr>
          <p:cNvPr id="5" name="Рисунок 4" descr="http://kishert.permarea.ru/upload/versions/11736/11105/100_0764.JPG"/>
          <p:cNvPicPr/>
          <p:nvPr/>
        </p:nvPicPr>
        <p:blipFill>
          <a:blip r:embed="rId2" cstate="print"/>
          <a:srcRect/>
          <a:stretch>
            <a:fillRect/>
          </a:stretch>
        </p:blipFill>
        <p:spPr bwMode="auto">
          <a:xfrm>
            <a:off x="1331640" y="2492896"/>
            <a:ext cx="6984776" cy="43651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1"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583176"/>
          </a:xfrm>
        </p:spPr>
        <p:txBody>
          <a:bodyPr>
            <a:normAutofit fontScale="90000"/>
          </a:bodyPr>
          <a:lstStyle/>
          <a:p>
            <a:r>
              <a:rPr lang="ru-RU" dirty="0" smtClean="0"/>
              <a:t>Архитектура.</a:t>
            </a:r>
            <a:endParaRPr lang="ru-RU" dirty="0"/>
          </a:p>
        </p:txBody>
      </p:sp>
      <p:sp>
        <p:nvSpPr>
          <p:cNvPr id="3" name="Содержимое 2"/>
          <p:cNvSpPr>
            <a:spLocks noGrp="1"/>
          </p:cNvSpPr>
          <p:nvPr>
            <p:ph idx="1"/>
          </p:nvPr>
        </p:nvSpPr>
        <p:spPr>
          <a:xfrm>
            <a:off x="467544" y="836712"/>
            <a:ext cx="8435280" cy="1926780"/>
          </a:xfrm>
        </p:spPr>
        <p:txBody>
          <a:bodyPr>
            <a:normAutofit lnSpcReduction="10000"/>
          </a:bodyPr>
          <a:lstStyle/>
          <a:p>
            <a:r>
              <a:rPr lang="ru-RU" b="1" i="1" dirty="0" smtClean="0"/>
              <a:t>Здание железнодорожного вокзала</a:t>
            </a:r>
            <a:endParaRPr lang="ru-RU" dirty="0" smtClean="0"/>
          </a:p>
          <a:p>
            <a:r>
              <a:rPr lang="ru-RU" b="1" dirty="0" smtClean="0"/>
              <a:t> </a:t>
            </a:r>
            <a:r>
              <a:rPr lang="ru-RU" dirty="0" smtClean="0"/>
              <a:t>Памятником деревянного и каменного зодчества начала XX века является вокзал станции Кишерть.</a:t>
            </a:r>
          </a:p>
          <a:p>
            <a:endParaRPr lang="ru-RU" dirty="0"/>
          </a:p>
        </p:txBody>
      </p:sp>
      <p:pic>
        <p:nvPicPr>
          <p:cNvPr id="1026" name="Picture 2" descr="C:\Users\Мои Файлы\Desktop\кишерть\image_1406721444.JPG"/>
          <p:cNvPicPr>
            <a:picLocks noChangeAspect="1" noChangeArrowheads="1"/>
          </p:cNvPicPr>
          <p:nvPr/>
        </p:nvPicPr>
        <p:blipFill>
          <a:blip r:embed="rId2" cstate="print"/>
          <a:srcRect/>
          <a:stretch>
            <a:fillRect/>
          </a:stretch>
        </p:blipFill>
        <p:spPr bwMode="auto">
          <a:xfrm>
            <a:off x="1403648" y="2708920"/>
            <a:ext cx="6551380" cy="49135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ppt_x</p:attrName>
                                        </p:attrNameLst>
                                      </p:cBhvr>
                                      <p:tavLst>
                                        <p:tav tm="0">
                                          <p:val>
                                            <p:strVal val="#ppt_x-.2"/>
                                          </p:val>
                                        </p:tav>
                                        <p:tav tm="100000">
                                          <p:val>
                                            <p:strVal val="#ppt_x"/>
                                          </p:val>
                                        </p:tav>
                                      </p:tavLst>
                                    </p:anim>
                                    <p:anim calcmode="lin" valueType="num">
                                      <p:cBhvr>
                                        <p:cTn id="29"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363272" cy="583176"/>
          </a:xfrm>
        </p:spPr>
        <p:txBody>
          <a:bodyPr>
            <a:normAutofit fontScale="90000"/>
          </a:bodyPr>
          <a:lstStyle/>
          <a:p>
            <a:r>
              <a:rPr lang="ru-RU" b="1" i="1" dirty="0" smtClean="0"/>
              <a:t>Озеро Молебное.</a:t>
            </a:r>
            <a:endParaRPr lang="ru-RU" dirty="0"/>
          </a:p>
        </p:txBody>
      </p:sp>
      <p:sp>
        <p:nvSpPr>
          <p:cNvPr id="3" name="Содержимое 2"/>
          <p:cNvSpPr>
            <a:spLocks noGrp="1"/>
          </p:cNvSpPr>
          <p:nvPr>
            <p:ph idx="1"/>
          </p:nvPr>
        </p:nvSpPr>
        <p:spPr>
          <a:xfrm>
            <a:off x="-180528" y="836712"/>
            <a:ext cx="9324528" cy="2160241"/>
          </a:xfrm>
        </p:spPr>
        <p:txBody>
          <a:bodyPr>
            <a:normAutofit fontScale="70000" lnSpcReduction="20000"/>
          </a:bodyPr>
          <a:lstStyle/>
          <a:p>
            <a:r>
              <a:rPr lang="ru-RU" dirty="0" smtClean="0"/>
              <a:t>Озеро Молебное образовалось в результате карстового обвала более 200 лет назад. Площадь его 1,28 гектара, глубина 19,5 м.  Это одно из самых глубоких карстовых озер Пермского края.  Существует легенда, что на месте озера стояла часовня, которая провалилась под землю. Образовавшиеся воронка заполнилась водой. Вада в озере очень чистая, прозрачная, пригодная для питья.  С 1992 года озеро является охраняемым памятником природы.</a:t>
            </a:r>
          </a:p>
          <a:p>
            <a:endParaRPr lang="ru-RU" dirty="0"/>
          </a:p>
        </p:txBody>
      </p:sp>
      <p:pic>
        <p:nvPicPr>
          <p:cNvPr id="4" name="Рисунок 3" descr="http://kishert.permarea.ru/upload/versions/11736/11105/ozero_Molobnoje_v_s._Ust-Kishert.JPG"/>
          <p:cNvPicPr/>
          <p:nvPr/>
        </p:nvPicPr>
        <p:blipFill>
          <a:blip r:embed="rId2" cstate="print"/>
          <a:srcRect/>
          <a:stretch>
            <a:fillRect/>
          </a:stretch>
        </p:blipFill>
        <p:spPr bwMode="auto">
          <a:xfrm>
            <a:off x="1907704" y="2852936"/>
            <a:ext cx="5533950" cy="45091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19256" cy="504056"/>
          </a:xfrm>
        </p:spPr>
        <p:txBody>
          <a:bodyPr>
            <a:normAutofit fontScale="90000"/>
          </a:bodyPr>
          <a:lstStyle/>
          <a:p>
            <a:r>
              <a:rPr lang="ru-RU" b="1" i="1" dirty="0" smtClean="0"/>
              <a:t>Храм Покрова Пресвятой Богородицы</a:t>
            </a:r>
            <a:r>
              <a:rPr lang="ru-RU" dirty="0" smtClean="0"/>
              <a:t>.</a:t>
            </a:r>
            <a:endParaRPr lang="ru-RU" dirty="0"/>
          </a:p>
        </p:txBody>
      </p:sp>
      <p:sp>
        <p:nvSpPr>
          <p:cNvPr id="3" name="Содержимое 2"/>
          <p:cNvSpPr>
            <a:spLocks noGrp="1"/>
          </p:cNvSpPr>
          <p:nvPr>
            <p:ph idx="1"/>
          </p:nvPr>
        </p:nvSpPr>
        <p:spPr>
          <a:xfrm>
            <a:off x="179512" y="1412777"/>
            <a:ext cx="8964488" cy="2376263"/>
          </a:xfrm>
        </p:spPr>
        <p:txBody>
          <a:bodyPr>
            <a:normAutofit fontScale="70000" lnSpcReduction="20000"/>
          </a:bodyPr>
          <a:lstStyle/>
          <a:p>
            <a:r>
              <a:rPr lang="ru-RU" dirty="0" smtClean="0"/>
              <a:t>            Храм был построен в 1805 году на средства прихожан.</a:t>
            </a:r>
            <a:br>
              <a:rPr lang="ru-RU" dirty="0" smtClean="0"/>
            </a:br>
            <a:r>
              <a:rPr lang="ru-RU" dirty="0" smtClean="0"/>
              <a:t>В годы Советской власти Храм Покрова Пресвятой Богородицы был закрыт и частично разрушен, только  в конце прошлого столетия в плачевном состоянии церковь была возвращена верующим. Ее восстановительные и реставрационные работы ведутся до настоящего времени.    В 2000 году храм объявлен памятником архитектуры и градостроительства.   .</a:t>
            </a:r>
          </a:p>
          <a:p>
            <a:endParaRPr lang="ru-RU" dirty="0"/>
          </a:p>
        </p:txBody>
      </p:sp>
      <p:pic>
        <p:nvPicPr>
          <p:cNvPr id="4" name="Рисунок 3" descr="http://kishert.permarea.ru/upload/versions/11736/11105/DSCF0551.JPG"/>
          <p:cNvPicPr/>
          <p:nvPr/>
        </p:nvPicPr>
        <p:blipFill>
          <a:blip r:embed="rId2" cstate="print"/>
          <a:srcRect/>
          <a:stretch>
            <a:fillRect/>
          </a:stretch>
        </p:blipFill>
        <p:spPr bwMode="auto">
          <a:xfrm>
            <a:off x="-180528" y="3501008"/>
            <a:ext cx="4788024" cy="3356992"/>
          </a:xfrm>
          <a:prstGeom prst="rect">
            <a:avLst/>
          </a:prstGeom>
          <a:noFill/>
          <a:ln w="9525">
            <a:noFill/>
            <a:miter lim="800000"/>
            <a:headEnd/>
            <a:tailEnd/>
          </a:ln>
        </p:spPr>
      </p:pic>
      <p:pic>
        <p:nvPicPr>
          <p:cNvPr id="5" name="Рисунок 4" descr="http://kishert.permarea.ru/upload/versions/11736/11105/DSCF0555.JPG"/>
          <p:cNvPicPr/>
          <p:nvPr/>
        </p:nvPicPr>
        <p:blipFill>
          <a:blip r:embed="rId3" cstate="print"/>
          <a:srcRect/>
          <a:stretch>
            <a:fillRect/>
          </a:stretch>
        </p:blipFill>
        <p:spPr bwMode="auto">
          <a:xfrm>
            <a:off x="4571999" y="3501009"/>
            <a:ext cx="4572001" cy="33569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1015224"/>
          </a:xfrm>
        </p:spPr>
        <p:txBody>
          <a:bodyPr>
            <a:normAutofit fontScale="90000"/>
          </a:bodyPr>
          <a:lstStyle/>
          <a:p>
            <a:r>
              <a:rPr lang="ru-RU" sz="3200" dirty="0" smtClean="0"/>
              <a:t>Памятники В. И. Ленину и участникам Великой Отечественной войны.</a:t>
            </a:r>
            <a:endParaRPr lang="ru-RU" sz="3200" dirty="0"/>
          </a:p>
        </p:txBody>
      </p:sp>
      <p:pic>
        <p:nvPicPr>
          <p:cNvPr id="2050" name="Picture 2" descr="C:\Users\Мои Файлы\Desktop\кишерть\39_full.jpg"/>
          <p:cNvPicPr>
            <a:picLocks noChangeAspect="1" noChangeArrowheads="1"/>
          </p:cNvPicPr>
          <p:nvPr/>
        </p:nvPicPr>
        <p:blipFill>
          <a:blip r:embed="rId2" cstate="print"/>
          <a:srcRect/>
          <a:stretch>
            <a:fillRect/>
          </a:stretch>
        </p:blipFill>
        <p:spPr bwMode="auto">
          <a:xfrm>
            <a:off x="467545" y="1700808"/>
            <a:ext cx="4790746" cy="3528392"/>
          </a:xfrm>
          <a:prstGeom prst="rect">
            <a:avLst/>
          </a:prstGeom>
          <a:noFill/>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58291" y="1699252"/>
            <a:ext cx="3572863" cy="497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Мои Файлы\Desktop\кишерть\24200349ERH.jpg"/>
          <p:cNvPicPr>
            <a:picLocks noChangeAspect="1" noChangeArrowheads="1"/>
          </p:cNvPicPr>
          <p:nvPr/>
        </p:nvPicPr>
        <p:blipFill>
          <a:blip r:embed="rId2" cstate="print"/>
          <a:srcRect/>
          <a:stretch>
            <a:fillRect/>
          </a:stretch>
        </p:blipFill>
        <p:spPr bwMode="auto">
          <a:xfrm>
            <a:off x="4211960" y="-171400"/>
            <a:ext cx="5256583" cy="3629596"/>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4067944" cy="6858000"/>
          </a:xfrm>
        </p:spPr>
        <p:txBody>
          <a:bodyPr>
            <a:normAutofit fontScale="70000" lnSpcReduction="20000"/>
          </a:bodyPr>
          <a:lstStyle/>
          <a:p>
            <a:r>
              <a:rPr lang="ru-RU" sz="4000" b="1" dirty="0" smtClean="0"/>
              <a:t>Молёбская аномальная зона</a:t>
            </a:r>
            <a:r>
              <a:rPr lang="ru-RU" dirty="0" smtClean="0"/>
              <a:t> ( </a:t>
            </a:r>
            <a:r>
              <a:rPr lang="ru-RU" i="1" dirty="0" smtClean="0"/>
              <a:t>Молёбкинский треугольник</a:t>
            </a:r>
            <a:r>
              <a:rPr lang="ru-RU" dirty="0" smtClean="0"/>
              <a:t>) — территория, расположенная по левому берегу реки Сылва между деревнями Молёбка и Каменка , в 37 км от железнодорожной станции Шумково. По утверждениям уфологов в зоне происходят паранормальные явления. Площадь гостевой зоны оценивается примерно в 70 кв. км, общая площадь района наблюдения НЛО и аномальных явлений более 1000 кв. км.</a:t>
            </a:r>
          </a:p>
          <a:p>
            <a:endParaRPr lang="ru-RU" dirty="0"/>
          </a:p>
        </p:txBody>
      </p:sp>
      <p:pic>
        <p:nvPicPr>
          <p:cNvPr id="5" name="Picture 3" descr="C:\Users\Мои Файлы\Desktop\кишерть\Mzonetopo.jpg"/>
          <p:cNvPicPr>
            <a:picLocks noChangeAspect="1" noChangeArrowheads="1"/>
          </p:cNvPicPr>
          <p:nvPr/>
        </p:nvPicPr>
        <p:blipFill>
          <a:blip r:embed="rId3" cstate="print"/>
          <a:srcRect/>
          <a:stretch>
            <a:fillRect/>
          </a:stretch>
        </p:blipFill>
        <p:spPr bwMode="auto">
          <a:xfrm>
            <a:off x="4201544" y="3284984"/>
            <a:ext cx="4942456"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73</TotalTime>
  <Words>189</Words>
  <Application>Microsoft Office PowerPoint</Application>
  <PresentationFormat>Экран (4:3)</PresentationFormat>
  <Paragraphs>24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Литейная</vt:lpstr>
      <vt:lpstr>Усть- Кишерть.</vt:lpstr>
      <vt:lpstr>Презентация PowerPoint</vt:lpstr>
      <vt:lpstr>Презентация PowerPoint</vt:lpstr>
      <vt:lpstr>Презентация PowerPoint</vt:lpstr>
      <vt:lpstr>Архитектура.</vt:lpstr>
      <vt:lpstr>Озеро Молебное.</vt:lpstr>
      <vt:lpstr>Храм Покрова Пресвятой Богородицы.</vt:lpstr>
      <vt:lpstr>Памятники В. И. Ленину и участникам Великой Отечественной войны.</vt:lpstr>
      <vt:lpstr>Презентация PowerPoint</vt:lpstr>
      <vt:lpstr>    Памятник инопланетянину.</vt:lpstr>
      <vt:lpstr>Космолет</vt:lpstr>
      <vt:lpstr>Молёбский  гвоздь.</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Усть- Кишерть.</dc:title>
  <dc:creator>Лиза)</dc:creator>
  <cp:lastModifiedBy>пользователь</cp:lastModifiedBy>
  <cp:revision>10</cp:revision>
  <dcterms:created xsi:type="dcterms:W3CDTF">2015-10-17T15:03:47Z</dcterms:created>
  <dcterms:modified xsi:type="dcterms:W3CDTF">2018-01-28T06:57:17Z</dcterms:modified>
</cp:coreProperties>
</file>