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57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27798-0892-41CC-9AFD-B017810AF853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CA46-647E-452C-B735-8C46ACBDE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293110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27798-0892-41CC-9AFD-B017810AF853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CA46-647E-452C-B735-8C46ACBDE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946896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27798-0892-41CC-9AFD-B017810AF853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CA46-647E-452C-B735-8C46ACBDE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288581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27798-0892-41CC-9AFD-B017810AF853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CA46-647E-452C-B735-8C46ACBDE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050871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27798-0892-41CC-9AFD-B017810AF853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CA46-647E-452C-B735-8C46ACBDE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79581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27798-0892-41CC-9AFD-B017810AF853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CA46-647E-452C-B735-8C46ACBDE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753972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27798-0892-41CC-9AFD-B017810AF853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CA46-647E-452C-B735-8C46ACBDE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42895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27798-0892-41CC-9AFD-B017810AF853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CA46-647E-452C-B735-8C46ACBDE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55541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27798-0892-41CC-9AFD-B017810AF853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CA46-647E-452C-B735-8C46ACBDE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1475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27798-0892-41CC-9AFD-B017810AF853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CA46-647E-452C-B735-8C46ACBDE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2513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727798-0892-41CC-9AFD-B017810AF853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DECA46-647E-452C-B735-8C46ACBDE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647768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727798-0892-41CC-9AFD-B017810AF853}" type="datetimeFigureOut">
              <a:rPr lang="ru-RU" smtClean="0"/>
              <a:pPr/>
              <a:t>29.03.2017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DECA46-647E-452C-B735-8C46ACBDE7B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00490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Критерии оценивания проектной задачи</a:t>
            </a: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48348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1096236474"/>
              </p:ext>
            </p:extLst>
          </p:nvPr>
        </p:nvGraphicFramePr>
        <p:xfrm>
          <a:off x="428596" y="454025"/>
          <a:ext cx="7858181" cy="6284064"/>
        </p:xfrm>
        <a:graphic>
          <a:graphicData uri="http://schemas.openxmlformats.org/drawingml/2006/table">
            <a:tbl>
              <a:tblPr firstRow="1" firstCol="1" bandRow="1"/>
              <a:tblGrid>
                <a:gridCol w="611045"/>
                <a:gridCol w="2427109"/>
                <a:gridCol w="4048698"/>
                <a:gridCol w="771329"/>
              </a:tblGrid>
              <a:tr h="57052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п/п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Критерии выполнения задания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балл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923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 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Сообщение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Выполнено всё верно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9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Допущено  1-2 ошибки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9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3-5 ошибок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92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более 5 ошибок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5923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Задание 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Деревья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Соответствие найдено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</a:t>
                      </a:r>
                      <a:r>
                        <a:rPr lang="ru-RU" sz="1600" dirty="0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60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не найдено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9732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 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Дуб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1) Выполнено всё 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Показана стрелка  или только выбор направления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Выполнено неверно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5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2) Показано нужное направление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Выполнено неверно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12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4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 4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Грибная поляна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1) выполнено соответствие 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 за каждое соответствие 0,5)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Выполнено неверно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5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2) выполнено верно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неверно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052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3) выполнено верно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неверно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3251" marR="6325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16938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965311532"/>
              </p:ext>
            </p:extLst>
          </p:nvPr>
        </p:nvGraphicFramePr>
        <p:xfrm>
          <a:off x="611560" y="161343"/>
          <a:ext cx="7992887" cy="6729984"/>
        </p:xfrm>
        <a:graphic>
          <a:graphicData uri="http://schemas.openxmlformats.org/drawingml/2006/table">
            <a:tbl>
              <a:tblPr firstRow="1" firstCol="1" bandRow="1"/>
              <a:tblGrid>
                <a:gridCol w="672298"/>
                <a:gridCol w="2539797"/>
                <a:gridCol w="3692739"/>
                <a:gridCol w="1088053"/>
              </a:tblGrid>
              <a:tr h="565745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 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Лесная дорога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1) Выполнено верно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одно решение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неверно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1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2)  сосчитано 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неверно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6.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 6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Озеро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выполнено 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неверно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4327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7.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 7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Город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1)измерение 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неверно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Перевод в км выполнено верно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     неверно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1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Выбран правильный вариант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Выбран ответ неверно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716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8.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 8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Ребус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выполнено 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неверно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54327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9.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Задание 9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Карта маршрута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Указаны все объекты (8)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6-7 объектов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4-5 объектов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менее 4-х объектов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5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6574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Проиллюстрировано всё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       частично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                                     нет             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1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0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8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оригинальность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2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582">
                <a:tc gridSpan="3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Всего баллов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2709" marR="5270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7021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0" y="115888"/>
            <a:ext cx="7848600" cy="635000"/>
          </a:xfrm>
        </p:spPr>
        <p:txBody>
          <a:bodyPr>
            <a:normAutofit fontScale="90000"/>
          </a:bodyPr>
          <a:lstStyle/>
          <a:p>
            <a:pPr lvl="0" fontAlgn="base">
              <a:spcAft>
                <a:spcPct val="0"/>
              </a:spcAft>
            </a:pPr>
            <a:r>
              <a:rPr kumimoji="0" lang="ru-RU" alt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kumimoji="0" lang="ru-RU" altLang="ru-RU" sz="13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lang="ru-RU" altLang="ru-RU" sz="13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/>
            </a:r>
            <a:br>
              <a:rPr lang="ru-RU" altLang="ru-RU" sz="13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altLang="ru-RU" sz="3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Экспертный лист для оценки работы группы</a:t>
            </a:r>
            <a:r>
              <a:rPr kumimoji="0" lang="ru-RU" altLang="ru-RU" sz="3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ru-RU" altLang="ru-RU" sz="3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</a:br>
            <a:endParaRPr lang="ru-RU" sz="3100" b="1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="" xmlns:p14="http://schemas.microsoft.com/office/powerpoint/2010/main" val="317606310"/>
              </p:ext>
            </p:extLst>
          </p:nvPr>
        </p:nvGraphicFramePr>
        <p:xfrm>
          <a:off x="285719" y="747713"/>
          <a:ext cx="8139215" cy="619644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4326438"/>
                <a:gridCol w="601585"/>
                <a:gridCol w="2491112"/>
                <a:gridCol w="720080"/>
              </a:tblGrid>
              <a:tr h="5563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Вопросы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критерии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баллы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183107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Каким образом, и на каком этапе была распределена работа между членами группы?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Роли распределены сразу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31389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Частично распределены в ходе решения задачи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1821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распределены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156950">
                <a:tc rowSpan="4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Был  ли лидер? Если да, то, каким образом он появился (по собственной инициативе, стихийно, по решению всей группы и т.п.)?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Есть лидер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 решению группы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15695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По собственной инициативе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16115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Стихийно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30969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Нет лидера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193852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Как члены группы взаимодействовали в ходе работы (никак, обсуждали свои решения, помогали друг другу по запросу и т.п.)?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Взаимодействовали, обсуждали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2102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Частично 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38069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Не было взаимодействия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281668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</a:rPr>
                        <a:t>Как была организована работа на завершающем этапе  - при составлении рубрик газеты  (общее обсуждение, каждый предоставил свои результаты, и они не обсуждались группой и т.п.)?</a:t>
                      </a:r>
                      <a:endParaRPr lang="ru-RU" sz="14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Общее обсуждение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24523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Каждый  предоставил свои результаты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4138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Не обсуждали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294280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Климат и взаимоотношения в группе (доброжелательная обстановка; взаимопомощь; ссоры; никакого содержательного общения и т.п.) Если были конкретные конфликтные ситуации, то, как они разрешались?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Доброжелательная обстановка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3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3783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Были конфликтные ситуации, которые разрешались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2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5829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Никакого содержательного общения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0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47084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Подведите итог – ваше общее впечатление от работы группы.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</a:rPr>
                        <a:t> 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</a:rPr>
                        <a:t> 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  <a:tr h="3226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 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>
                          <a:effectLst/>
                        </a:rPr>
                        <a:t>                                                                </a:t>
                      </a:r>
                      <a:endParaRPr lang="ru-RU" sz="7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800" dirty="0">
                          <a:effectLst/>
                        </a:rPr>
                        <a:t> </a:t>
                      </a:r>
                      <a:endParaRPr lang="ru-RU" sz="7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1180" marR="411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55489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1071538" y="714356"/>
          <a:ext cx="6357982" cy="5047488"/>
        </p:xfrm>
        <a:graphic>
          <a:graphicData uri="http://schemas.openxmlformats.org/drawingml/2006/table">
            <a:tbl>
              <a:tblPr/>
              <a:tblGrid>
                <a:gridCol w="571504"/>
                <a:gridCol w="2428892"/>
                <a:gridCol w="2499664"/>
                <a:gridCol w="857922"/>
              </a:tblGrid>
              <a:tr h="19028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№ 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ru-RU" sz="16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Задание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Критерии выполнения заданий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балл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87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Соединить стрелками элементы сказок с данными примерами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 правильно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Допущено 1-2 ошибки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329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Допущено 3 ошибки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756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Допущено более 3-х ошибок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87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Устаревшие слова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 правильно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Правильно 2 слова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Правильно 1 слово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 неверно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87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Фразеологизмы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Все верно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Допущено 1-2 ошибки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Допущено 3 ошибки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Допущено более 3-х ошибок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8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Сколько лет Бабе- Яге?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Правильно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028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Неверно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0</a:t>
                      </a:r>
                    </a:p>
                  </a:txBody>
                  <a:tcPr marL="46538" marR="4653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142976" y="1389939"/>
          <a:ext cx="6477024" cy="4078122"/>
        </p:xfrm>
        <a:graphic>
          <a:graphicData uri="http://schemas.openxmlformats.org/drawingml/2006/table">
            <a:tbl>
              <a:tblPr/>
              <a:tblGrid>
                <a:gridCol w="505998"/>
                <a:gridCol w="2244108"/>
                <a:gridCol w="1832622"/>
                <a:gridCol w="1081951"/>
                <a:gridCol w="812345"/>
              </a:tblGrid>
              <a:tr h="244127"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Волшебные предметы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Названо 5 и более предметов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4 предмета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3 предмета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2 предмета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 предмет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315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Сказка (продукт)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Сохранена структура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 сказки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сохранена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646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частично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7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Использование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 устаревших слов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есть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нет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7"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6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Представление сказки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Исценирование сказки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Чтение по ролям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Чтение сказки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Есть только начало и развитие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Есть только начало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1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87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Сказка не составлена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0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41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Calibri"/>
                          <a:ea typeface="Calibri"/>
                          <a:cs typeface="Times New Roman"/>
                        </a:rPr>
                        <a:t>Всего баллов</a:t>
                      </a:r>
                      <a:endParaRPr lang="ru-RU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05" marR="5970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243</TotalTime>
  <Words>574</Words>
  <Application>Microsoft Office PowerPoint</Application>
  <PresentationFormat>Экран (4:3)</PresentationFormat>
  <Paragraphs>248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Критерии оценивания проектной задачи</vt:lpstr>
      <vt:lpstr>Слайд 2</vt:lpstr>
      <vt:lpstr>Слайд 3</vt:lpstr>
      <vt:lpstr>  Экспертный лист для оценки работы группы </vt:lpstr>
      <vt:lpstr>Слайд 5</vt:lpstr>
      <vt:lpstr>Слайд 6</vt:lpstr>
      <vt:lpstr>Слайд 7</vt:lpstr>
    </vt:vector>
  </TitlesOfParts>
  <Company>diakov.net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школа</cp:lastModifiedBy>
  <cp:revision>22</cp:revision>
  <dcterms:created xsi:type="dcterms:W3CDTF">2017-03-27T16:12:49Z</dcterms:created>
  <dcterms:modified xsi:type="dcterms:W3CDTF">2017-03-29T06:22:21Z</dcterms:modified>
</cp:coreProperties>
</file>