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86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1" r:id="rId14"/>
    <p:sldId id="277" r:id="rId15"/>
    <p:sldId id="274" r:id="rId16"/>
    <p:sldId id="275" r:id="rId17"/>
    <p:sldId id="279" r:id="rId18"/>
    <p:sldId id="280" r:id="rId19"/>
    <p:sldId id="281" r:id="rId20"/>
    <p:sldId id="282" r:id="rId21"/>
    <p:sldId id="283" r:id="rId22"/>
    <p:sldId id="284" r:id="rId23"/>
    <p:sldId id="285" r:id="rId2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Историческая карта как источник информации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Модуль учебной программы по истории Древнего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мира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Голдырева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Елена Викторовна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Планирование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 занятие (15 минут)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« Древний Китай»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Игра- соревнование « Покажи объект».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классе одна группа школьников работает по карте в атласе, другая – в учебнике, третья использует интернет- карту. Затем работают по очереди у доски.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Контрольное мероприятие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 занятие ( 40 минут)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« Древняя Греция»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Устное выступление с показом по карте и высказыванием мнения о природе и климате с объяснением. Вначале  КМ даётся время на составление рассказа,  затем идут выступления у доски, выступившие выслушивают рассказы учащихся по картам в учебнике, атласах.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Объект оценивания (ОО)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Устное высказывание</a:t>
            </a:r>
          </a:p>
          <a:p>
            <a:pPr algn="ctr">
              <a:buNone/>
            </a:pPr>
            <a:r>
              <a:rPr lang="ru-RU" sz="4400" dirty="0" smtClean="0">
                <a:latin typeface="Arial" pitchFamily="34" charset="0"/>
                <a:cs typeface="Arial" pitchFamily="34" charset="0"/>
              </a:rPr>
              <a:t>с показом по карте</a:t>
            </a:r>
          </a:p>
          <a:p>
            <a:pPr algn="ctr">
              <a:buNone/>
            </a:pPr>
            <a:r>
              <a:rPr lang="ru-RU" sz="4400" dirty="0" smtClean="0">
                <a:latin typeface="Arial" pitchFamily="34" charset="0"/>
                <a:cs typeface="Arial" pitchFamily="34" charset="0"/>
              </a:rPr>
              <a:t>точечных и объёмных объектов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Техническое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400" dirty="0" smtClean="0">
                <a:latin typeface="Arial" pitchFamily="34" charset="0"/>
                <a:cs typeface="Arial" pitchFamily="34" charset="0"/>
              </a:rPr>
              <a:t>Составьте устное высказывание по теме </a:t>
            </a:r>
          </a:p>
          <a:p>
            <a:pPr algn="ctr">
              <a:buNone/>
            </a:pPr>
            <a:r>
              <a:rPr lang="ru-RU" sz="4400" dirty="0" smtClean="0">
                <a:latin typeface="Arial" pitchFamily="34" charset="0"/>
                <a:cs typeface="Arial" pitchFamily="34" charset="0"/>
              </a:rPr>
              <a:t>« Древняя Греция» </a:t>
            </a:r>
          </a:p>
          <a:p>
            <a:pPr algn="ctr">
              <a:buNone/>
            </a:pPr>
            <a:r>
              <a:rPr lang="ru-RU" sz="4400" dirty="0" smtClean="0">
                <a:latin typeface="Arial" pitchFamily="34" charset="0"/>
                <a:cs typeface="Arial" pitchFamily="34" charset="0"/>
              </a:rPr>
              <a:t>с показом по карте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Критерии и показатели оценивания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0600"/>
                <a:gridCol w="3429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Критерии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Баллы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Наличие описания местоположения:</a:t>
                      </a:r>
                    </a:p>
                    <a:p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       а)</a:t>
                      </a:r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указан континент или часть его</a:t>
                      </a:r>
                    </a:p>
                    <a:p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      б) указан полуостров</a:t>
                      </a:r>
                    </a:p>
                    <a:p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      в) указаны части  страны</a:t>
                      </a:r>
                    </a:p>
                    <a:p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      г)  указаны моря,  омывающие ДГ</a:t>
                      </a:r>
                    </a:p>
                    <a:p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      </a:t>
                      </a:r>
                      <a:r>
                        <a:rPr lang="ru-RU" baseline="0" dirty="0" err="1" smtClean="0">
                          <a:latin typeface="Arial" pitchFamily="34" charset="0"/>
                          <a:cs typeface="Arial" pitchFamily="34" charset="0"/>
                        </a:rPr>
                        <a:t>д</a:t>
                      </a:r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)  указаны исторические области</a:t>
                      </a:r>
                    </a:p>
                    <a:p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      е) указаны крупные города</a:t>
                      </a:r>
                      <a:endParaRPr lang="ru-RU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1</a:t>
                      </a:r>
                    </a:p>
                    <a:p>
                      <a:pPr algn="ctr"/>
                      <a:r>
                        <a:rPr lang="ru-RU" dirty="0" smtClean="0"/>
                        <a:t>1</a:t>
                      </a:r>
                    </a:p>
                    <a:p>
                      <a:pPr algn="ctr"/>
                      <a:r>
                        <a:rPr lang="ru-RU" dirty="0" smtClean="0"/>
                        <a:t>1-3</a:t>
                      </a:r>
                    </a:p>
                    <a:p>
                      <a:pPr algn="ctr"/>
                      <a:r>
                        <a:rPr lang="ru-RU" dirty="0" smtClean="0"/>
                        <a:t>1-3</a:t>
                      </a:r>
                    </a:p>
                    <a:p>
                      <a:pPr algn="ctr"/>
                      <a:r>
                        <a:rPr lang="ru-RU" dirty="0" smtClean="0"/>
                        <a:t>1-4</a:t>
                      </a:r>
                    </a:p>
                    <a:p>
                      <a:pPr algn="ctr"/>
                      <a:r>
                        <a:rPr lang="ru-RU" dirty="0" smtClean="0"/>
                        <a:t>1- 8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Правильность показа по карте</a:t>
                      </a:r>
                    </a:p>
                    <a:p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       а) показаны точечные объекты</a:t>
                      </a:r>
                    </a:p>
                    <a:p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       б) показаны объёмные объекты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1-8</a:t>
                      </a:r>
                    </a:p>
                    <a:p>
                      <a:pPr algn="ctr"/>
                      <a:r>
                        <a:rPr lang="ru-RU" dirty="0" smtClean="0"/>
                        <a:t>1-</a:t>
                      </a:r>
                      <a:r>
                        <a:rPr lang="ru-RU" baseline="0" dirty="0" smtClean="0"/>
                        <a:t> 12</a:t>
                      </a:r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Содержимое 4" descr="карт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228600"/>
            <a:ext cx="9677400" cy="7467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Уровни оценивания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Высокий 75-100 %</a:t>
            </a:r>
          </a:p>
          <a:p>
            <a:r>
              <a:rPr lang="ru-RU" dirty="0" smtClean="0"/>
              <a:t>Средний 65-75%</a:t>
            </a:r>
          </a:p>
          <a:p>
            <a:r>
              <a:rPr lang="ru-RU" dirty="0" smtClean="0"/>
              <a:t>Низкий 65-50%</a:t>
            </a:r>
          </a:p>
          <a:p>
            <a:pPr>
              <a:buNone/>
            </a:pPr>
            <a:r>
              <a:rPr lang="ru-RU" dirty="0" smtClean="0"/>
              <a:t> максимум 40 баллов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Объект оценивания (ОО)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>
                <a:latin typeface="Arial" pitchFamily="34" charset="0"/>
                <a:cs typeface="Arial" pitchFamily="34" charset="0"/>
              </a:rPr>
              <a:t>  Высказывание- рассуждение, составленное с использованием исторической карты, как источника информации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Объект оценивания (ОО)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>
                <a:latin typeface="Arial" pitchFamily="34" charset="0"/>
                <a:cs typeface="Arial" pitchFamily="34" charset="0"/>
              </a:rPr>
              <a:t>  Высказывание- рассуждение, составленное с использованием исторической карты, как источника информации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Критерии и показатели оценивания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30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0600"/>
                <a:gridCol w="3429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Критерии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Баллы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Наличие описания местоположения:</a:t>
                      </a:r>
                    </a:p>
                    <a:p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       а)</a:t>
                      </a:r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указан континент или часть его</a:t>
                      </a:r>
                    </a:p>
                    <a:p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      б) указан полуостров</a:t>
                      </a:r>
                    </a:p>
                    <a:p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      в) указаны части  страны</a:t>
                      </a:r>
                    </a:p>
                    <a:p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      г)  указаны моря,  омывающие ДГ</a:t>
                      </a:r>
                    </a:p>
                    <a:p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      </a:t>
                      </a:r>
                      <a:r>
                        <a:rPr lang="ru-RU" baseline="0" dirty="0" err="1" smtClean="0">
                          <a:latin typeface="Arial" pitchFamily="34" charset="0"/>
                          <a:cs typeface="Arial" pitchFamily="34" charset="0"/>
                        </a:rPr>
                        <a:t>д</a:t>
                      </a:r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)  указаны исторические области</a:t>
                      </a:r>
                    </a:p>
                    <a:p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      е) указаны крупные города</a:t>
                      </a:r>
                      <a:endParaRPr lang="ru-RU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</a:p>
                    <a:p>
                      <a:pPr algn="ctr"/>
                      <a:r>
                        <a:rPr lang="ru-RU" dirty="0" smtClean="0"/>
                        <a:t>1</a:t>
                      </a:r>
                    </a:p>
                    <a:p>
                      <a:pPr algn="ctr"/>
                      <a:r>
                        <a:rPr lang="ru-RU" dirty="0" smtClean="0"/>
                        <a:t>1</a:t>
                      </a:r>
                    </a:p>
                    <a:p>
                      <a:pPr algn="ctr"/>
                      <a:r>
                        <a:rPr lang="ru-RU" dirty="0" smtClean="0"/>
                        <a:t>1-3</a:t>
                      </a:r>
                    </a:p>
                    <a:p>
                      <a:pPr algn="ctr"/>
                      <a:r>
                        <a:rPr lang="ru-RU" dirty="0" smtClean="0"/>
                        <a:t>1-3</a:t>
                      </a:r>
                    </a:p>
                    <a:p>
                      <a:pPr algn="ctr"/>
                      <a:r>
                        <a:rPr lang="ru-RU" dirty="0" smtClean="0"/>
                        <a:t>1-4</a:t>
                      </a:r>
                    </a:p>
                    <a:p>
                      <a:pPr algn="ctr"/>
                      <a:r>
                        <a:rPr lang="ru-RU" dirty="0" smtClean="0"/>
                        <a:t>1- 8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Наличие мнения о климате и занятиях жителей:</a:t>
                      </a:r>
                    </a:p>
                    <a:p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       а) мнение о климате без объяснения</a:t>
                      </a:r>
                    </a:p>
                    <a:p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       б)  мнение о климате с объяснением</a:t>
                      </a:r>
                    </a:p>
                    <a:p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       в) мнение о занятиях без объяснения</a:t>
                      </a:r>
                    </a:p>
                    <a:p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        г) мнение о занятиях с объяснениями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1</a:t>
                      </a:r>
                    </a:p>
                    <a:p>
                      <a:pPr algn="ctr"/>
                      <a:r>
                        <a:rPr lang="ru-RU" dirty="0" smtClean="0"/>
                        <a:t>1</a:t>
                      </a:r>
                    </a:p>
                    <a:p>
                      <a:pPr algn="ctr"/>
                      <a:r>
                        <a:rPr lang="ru-RU" dirty="0" smtClean="0"/>
                        <a:t>1</a:t>
                      </a:r>
                    </a:p>
                    <a:p>
                      <a:pPr algn="ctr"/>
                      <a:r>
                        <a:rPr lang="ru-RU" dirty="0" smtClean="0"/>
                        <a:t>1-5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Грамотность письменной речи</a:t>
                      </a:r>
                    </a:p>
                    <a:p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         а) соблюдена</a:t>
                      </a:r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орфография</a:t>
                      </a:r>
                      <a:endParaRPr lang="ru-RU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         б) соблюдена пунктуация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1</a:t>
                      </a:r>
                    </a:p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формирование умения использования исторической карты как источника информации для составления рассказа по теме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Техническое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Составьте письменное высказывание по теме « Древняя Греция» с помощью карты: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а) опишите местоположение Греции;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б) выскажите мнение о климате и объясните, почему вы так считаете;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в) выскажите мнение о занятиях жителей и объясните, почему вы так считаете.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 ответа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Европа, Балканский п-ов, Северная, Средняя и Южная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Ионическое, Эгейские моря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Аттика,  Беотия,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Мессения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Лакония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Афины, Дельфы, Спарта, Микены, Олимпия,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Херонея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Коринф, Фивы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Климат …, потому что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Население могло заниматься …, потому чт</a:t>
            </a:r>
            <a:r>
              <a:rPr lang="ru-RU" dirty="0" smtClean="0"/>
              <a:t>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Уровни оценки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высокий  100-75%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средний  65-74 %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низкий  50-64 %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Перевод в баллы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Максимум 36 баллов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100% - 36 баллов, 75%- 27 баллов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74% - 26 баллов, 65%- 23 балла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64% - 22 балла, 50%- 18 баллов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36-27- высокий уровень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26-22 – средний уровень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22- 18 – низкий уровень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Формирование умения читать условные обозначения;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Формирование умения применять условные обозначения для составления рассказа;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Формирование умения показывать точечные и объёмные объекты на карте;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Формирование умения устного выступления с показом объектов и аргументацией  мнения;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Формирование умения составления письменного высказывания с аргументацией  мнения;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Карты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Египет, </a:t>
            </a:r>
            <a:r>
              <a:rPr lang="ru-RU" dirty="0" err="1" smtClean="0"/>
              <a:t>Междуречье,Финикия</a:t>
            </a:r>
            <a:endParaRPr lang="ru-RU" dirty="0" smtClean="0"/>
          </a:p>
          <a:p>
            <a:r>
              <a:rPr lang="ru-RU" dirty="0" smtClean="0"/>
              <a:t>Индия, Китай</a:t>
            </a:r>
          </a:p>
          <a:p>
            <a:r>
              <a:rPr lang="ru-RU" dirty="0" smtClean="0"/>
              <a:t>Древняя Греция</a:t>
            </a:r>
          </a:p>
          <a:p>
            <a:r>
              <a:rPr lang="ru-RU" dirty="0" smtClean="0"/>
              <a:t>Греко- персидские войны</a:t>
            </a:r>
          </a:p>
          <a:p>
            <a:r>
              <a:rPr lang="ru-RU" dirty="0" smtClean="0"/>
              <a:t>Поход на Восток</a:t>
            </a:r>
          </a:p>
          <a:p>
            <a:r>
              <a:rPr lang="ru-RU" dirty="0" smtClean="0"/>
              <a:t>Древняя Италия</a:t>
            </a:r>
          </a:p>
          <a:p>
            <a:r>
              <a:rPr lang="ru-RU" dirty="0" smtClean="0"/>
              <a:t>Пунические войны</a:t>
            </a:r>
          </a:p>
          <a:p>
            <a:r>
              <a:rPr lang="ru-RU" dirty="0" smtClean="0"/>
              <a:t>Рост территории Рима</a:t>
            </a:r>
          </a:p>
          <a:p>
            <a:r>
              <a:rPr lang="ru-RU" dirty="0" smtClean="0"/>
              <a:t>Гражданские войны</a:t>
            </a:r>
          </a:p>
          <a:p>
            <a:r>
              <a:rPr lang="ru-RU" dirty="0" smtClean="0"/>
              <a:t>Распад империи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Планирование работы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1 занятие ( 30 минут)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Учащиеся выписывают условные обозначения из карт и определяют их значения, затем находят и показывают по картам. В классе развешаны несколько карт по истории древнего мира и группы тренируются у карты. После тренировки один представитель каждой группы отвечает у доски. Учитель объясняет правила показа по карте, направляет детей, помогает затрудняющимся.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Планирование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  2 занятие ( 10 минут)</a:t>
            </a:r>
          </a:p>
          <a:p>
            <a:pPr>
              <a:buNone/>
            </a:pPr>
            <a:r>
              <a:rPr lang="ru-RU" dirty="0" smtClean="0"/>
              <a:t>                        тема «Древний Египет»</a:t>
            </a:r>
          </a:p>
          <a:p>
            <a:pPr>
              <a:buNone/>
            </a:pPr>
            <a:r>
              <a:rPr lang="ru-RU" dirty="0" smtClean="0"/>
              <a:t>                      Игра « Дешифровщики»</a:t>
            </a:r>
          </a:p>
          <a:p>
            <a:pPr>
              <a:buNone/>
            </a:pPr>
            <a:r>
              <a:rPr lang="ru-RU" dirty="0" smtClean="0"/>
              <a:t>   дети  в парах читают текст, где вместо слов условные обозначения, затем показывают на карте объекты по тексту, называя их.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Планирование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3 занятие ( 10 минут)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тема « Древний Египет»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Устные выступления в группах по теме    «Завоевания  фараонов» с показом на карте объектов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Планирование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занятие ( 15 минут)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тема « Древнее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Двуречье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Составление письма соседу с использованием условных обозначений вместо слов. Затем адресат показывает объекты по карте, называя их.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Планирование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5 занятие ( 15 минут)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« Древняя Индия»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Составление и рассказы друг другу по теме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 Природа и климат Древней Индии». Составление общего устного ответа.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68</TotalTime>
  <Words>852</Words>
  <PresentationFormat>Экран (4:3)</PresentationFormat>
  <Paragraphs>151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Эркер</vt:lpstr>
      <vt:lpstr>Историческая карта как источник информации</vt:lpstr>
      <vt:lpstr>Цель:</vt:lpstr>
      <vt:lpstr>Задачи:</vt:lpstr>
      <vt:lpstr>Карты </vt:lpstr>
      <vt:lpstr>Планирование работы </vt:lpstr>
      <vt:lpstr>Планирование работы</vt:lpstr>
      <vt:lpstr>Планирование работы</vt:lpstr>
      <vt:lpstr>Планирование работы</vt:lpstr>
      <vt:lpstr>Планирование работы</vt:lpstr>
      <vt:lpstr>Планирование работы</vt:lpstr>
      <vt:lpstr>Контрольное мероприятие</vt:lpstr>
      <vt:lpstr>Объект оценивания (ОО)</vt:lpstr>
      <vt:lpstr>Техническое задание</vt:lpstr>
      <vt:lpstr>Критерии и показатели оценивания</vt:lpstr>
      <vt:lpstr>Слайд 15</vt:lpstr>
      <vt:lpstr>Уровни оценивания</vt:lpstr>
      <vt:lpstr>Объект оценивания (ОО)</vt:lpstr>
      <vt:lpstr>Объект оценивания (ОО)</vt:lpstr>
      <vt:lpstr>Критерии и показатели оценивания</vt:lpstr>
      <vt:lpstr>Техническое задание</vt:lpstr>
      <vt:lpstr>Содержание ответа</vt:lpstr>
      <vt:lpstr>Уровни оценки</vt:lpstr>
      <vt:lpstr>Перевод в баллы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Историческая карта как источник информации</dc:title>
  <cp:lastModifiedBy>алексей</cp:lastModifiedBy>
  <cp:revision>10</cp:revision>
  <dcterms:modified xsi:type="dcterms:W3CDTF">2019-10-28T18:00:29Z</dcterms:modified>
</cp:coreProperties>
</file>