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0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Голдырева</a:t>
            </a:r>
            <a:r>
              <a:rPr lang="ru-RU" dirty="0" smtClean="0"/>
              <a:t> Елена Викторовна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716338"/>
            <a:ext cx="3673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179388" y="2636838"/>
            <a:ext cx="3673475" cy="13684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83" y="5399"/>
                  <a:pt x="5493" y="7716"/>
                  <a:pt x="5402" y="10631"/>
                </a:cubicBezTo>
                <a:lnTo>
                  <a:pt x="5" y="10462"/>
                </a:lnTo>
                <a:cubicBezTo>
                  <a:pt x="187" y="4632"/>
                  <a:pt x="496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68313" y="404813"/>
            <a:ext cx="82804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>
                <a:solidFill>
                  <a:srgbClr val="6600FF"/>
                </a:solidFill>
                <a:cs typeface="Arial" charset="0"/>
              </a:rPr>
              <a:t>        Семейный бюджет</a:t>
            </a:r>
            <a:r>
              <a:rPr lang="ru-RU" sz="2800">
                <a:solidFill>
                  <a:srgbClr val="6600FF"/>
                </a:solidFill>
                <a:cs typeface="Arial" charset="0"/>
              </a:rPr>
              <a:t> – это доходы и расходы семьи за определённый период времени (неделю, месяц, год)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9388" y="4005263"/>
            <a:ext cx="26638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cs typeface="Arial" charset="0"/>
              </a:rPr>
              <a:t>Деньги, которые зарабатывают члены одной семьи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476375" y="256540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cs typeface="Arial" charset="0"/>
              </a:rPr>
              <a:t>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 animBg="1"/>
      <p:bldP spid="317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.F59FA5ACC2E24C5\Local Settings\Temporary Internet Files\Content.IE5\U5ILINYH\MPj0408957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73" y="102704"/>
            <a:ext cx="1915754" cy="6622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54289" name="Group 17"/>
          <p:cNvGraphicFramePr>
            <a:graphicFrameLocks noGrp="1"/>
          </p:cNvGraphicFramePr>
          <p:nvPr>
            <p:ph idx="4294967295"/>
          </p:nvPr>
        </p:nvGraphicFramePr>
        <p:xfrm>
          <a:off x="2425700" y="188913"/>
          <a:ext cx="6718300" cy="6554788"/>
        </p:xfrm>
        <a:graphic>
          <a:graphicData uri="http://schemas.openxmlformats.org/drawingml/2006/table">
            <a:tbl>
              <a:tblPr/>
              <a:tblGrid>
                <a:gridCol w="3529013"/>
                <a:gridCol w="3189287"/>
              </a:tblGrid>
              <a:tr h="70326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Семейный бюджет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0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зарплата пенсия стипендия пособие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прибыль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onotype Corsiva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8" name="WordArt 26"/>
          <p:cNvSpPr>
            <a:spLocks noChangeArrowheads="1" noChangeShapeType="1" noTextEdit="1"/>
          </p:cNvSpPr>
          <p:nvPr/>
        </p:nvSpPr>
        <p:spPr bwMode="auto">
          <a:xfrm>
            <a:off x="6443663" y="2708275"/>
            <a:ext cx="1728787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8"/>
          <p:cNvGraphicFramePr>
            <a:graphicFrameLocks/>
          </p:cNvGraphicFramePr>
          <p:nvPr>
            <p:ph type="dgm" idx="4294967295"/>
          </p:nvPr>
        </p:nvGraphicFramePr>
        <p:xfrm>
          <a:off x="0" y="549275"/>
          <a:ext cx="8256588" cy="600392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825" y="188913"/>
            <a:ext cx="8715375" cy="64293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3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" y="428625"/>
            <a:ext cx="2571750" cy="7143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00750" y="428625"/>
            <a:ext cx="2571750" cy="714375"/>
          </a:xfrm>
          <a:prstGeom prst="round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575" y="5229225"/>
            <a:ext cx="2714625" cy="7143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ПОСОБИЕ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6125" y="4572000"/>
            <a:ext cx="2714625" cy="7143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РЕМОНТ</a:t>
            </a:r>
          </a:p>
          <a:p>
            <a:pPr algn="ctr">
              <a:defRPr/>
            </a:pPr>
            <a:r>
              <a:rPr lang="ru-RU" sz="2800" b="1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КВАРТИРЫ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86125" y="4071938"/>
            <a:ext cx="2714625" cy="7143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86125" y="3571875"/>
            <a:ext cx="2714625" cy="7143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25" y="3071813"/>
            <a:ext cx="2714625" cy="7143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СТИПЕНДИЯ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25" y="2571750"/>
            <a:ext cx="2714625" cy="7143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КОММ.</a:t>
            </a:r>
          </a:p>
          <a:p>
            <a:pPr algn="ctr">
              <a:defRPr/>
            </a:pPr>
            <a:r>
              <a:rPr lang="ru-RU" sz="2800" b="1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ПЛАТЕЖИ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25" y="2071688"/>
            <a:ext cx="2714625" cy="7143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ПЕНСИЯ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6125" y="1571625"/>
            <a:ext cx="2714625" cy="7143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ЕДА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86125" y="1071563"/>
            <a:ext cx="2714625" cy="7143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F1208"/>
                </a:solidFill>
                <a:latin typeface="Times New Roman" pitchFamily="18" charset="0"/>
                <a:cs typeface="Times New Roman" pitchFamily="18" charset="0"/>
              </a:rPr>
              <a:t>ЗАРПЛАТА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8555E-6 L -0.29132 0.029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04185 " pathEditMode="relative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988 L -0.29132 0.009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06289 " pathEditMode="relative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104 L -0.29132 -0.010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11 L 0.29132 -0.083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03145 " pathEditMode="relative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1227 L 0.2915 0.014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-0.04166 L -0.28229 -0.2094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  <p:bldP spid="11" grpId="0" animBg="1"/>
      <p:bldP spid="11" grpId="1" animBg="1"/>
      <p:bldP spid="10" grpId="0" animBg="1"/>
      <p:bldP spid="10" grpId="1" animBg="1"/>
      <p:bldP spid="9" grpId="0" animBg="1"/>
      <p:bldP spid="9" grpId="1" animBg="1"/>
      <p:bldP spid="8" grpId="0" animBg="1"/>
      <p:bldP spid="8" grpId="1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Ответь на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бюджет семьи отличается от бюджета государства?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9" descr="Rastim-profit.ru &quot; 2011 &quot; Авгу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2928938"/>
            <a:ext cx="4541837" cy="3630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Рисунок 10" descr="322 миллиарда рублей составят дополнительные ресурсы бюджета в 2012-м году - Первый кан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85750"/>
            <a:ext cx="5214938" cy="2786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Рисунок 11" descr="Деньги, банкноты, купюры Gif анимация, аватары, скачать анимацию, анимация для сайта, форума, бло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500063"/>
            <a:ext cx="1785938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12" descr="История благодарностей участник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4071938"/>
            <a:ext cx="29337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598805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Бюджет – это финансовый план, суммирующий доходы и расходы за определенный период времени.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бюджет имеет французское происхождение и переводится как «кошелек, сумка».</a:t>
            </a:r>
            <a:endParaRPr lang="ru-RU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57023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Чем бюджет семьи отличается от бюджета государства?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 descr="МАГИЯ,ЭЗОТЕРИКА Записи в рубрике МАГИЯ,ЭЗОТЕРИКА Дневник sinichc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000375"/>
            <a:ext cx="40719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 rot="-636698">
            <a:off x="3260725" y="3586163"/>
            <a:ext cx="2536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ГОСБЮДЖЕТ</a:t>
            </a:r>
          </a:p>
        </p:txBody>
      </p:sp>
      <p:sp>
        <p:nvSpPr>
          <p:cNvPr id="5" name="Стрелка вниз 4"/>
          <p:cNvSpPr/>
          <p:nvPr/>
        </p:nvSpPr>
        <p:spPr>
          <a:xfrm rot="19217423">
            <a:off x="3167063" y="2046288"/>
            <a:ext cx="657225" cy="14287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2011067">
            <a:off x="4868863" y="1716088"/>
            <a:ext cx="681037" cy="14287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 rot="3027450">
            <a:off x="2765425" y="2522538"/>
            <a:ext cx="142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 rot="-4172276">
            <a:off x="4415631" y="2091532"/>
            <a:ext cx="167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РАСХОДЫ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84888" y="549275"/>
            <a:ext cx="2857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72188" y="2571750"/>
            <a:ext cx="2714625" cy="18573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14375" y="2500313"/>
            <a:ext cx="2571750" cy="17859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42938" y="2500313"/>
            <a:ext cx="2643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Имеет юридическую силу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>
            <a:off x="3365500" y="247015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4581" name="AutoShape 8"/>
          <p:cNvSpPr>
            <a:spLocks noChangeAspect="1" noChangeArrowheads="1" noTextEdit="1"/>
          </p:cNvSpPr>
          <p:nvPr/>
        </p:nvSpPr>
        <p:spPr bwMode="gray">
          <a:xfrm flipH="1">
            <a:off x="5000625" y="25003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 flipH="1">
            <a:off x="5018088" y="2470150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90875" y="842963"/>
            <a:ext cx="2998788" cy="1601787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3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4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gray">
            <a:xfrm>
              <a:off x="2327" y="1368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000750" y="2795588"/>
            <a:ext cx="29289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000"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 algn="ctr" eaLnBrk="0" hangingPunct="0"/>
            <a:r>
              <a:rPr lang="ru-RU" sz="3000">
                <a:latin typeface="Times New Roman" pitchFamily="18" charset="0"/>
                <a:cs typeface="Times New Roman" pitchFamily="18" charset="0"/>
              </a:rPr>
              <a:t>организует </a:t>
            </a:r>
          </a:p>
          <a:p>
            <a:pPr algn="ctr" eaLnBrk="0" hangingPunct="0"/>
            <a:r>
              <a:rPr lang="ru-RU" sz="3000">
                <a:latin typeface="Times New Roman" pitchFamily="18" charset="0"/>
                <a:cs typeface="Times New Roman" pitchFamily="18" charset="0"/>
              </a:rPr>
              <a:t>его исполнение</a:t>
            </a:r>
            <a:endParaRPr lang="en-US" sz="300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27" name="Стрелка вправо с вырезом 26"/>
          <p:cNvSpPr/>
          <p:nvPr/>
        </p:nvSpPr>
        <p:spPr>
          <a:xfrm rot="5400000">
            <a:off x="4000501" y="2786062"/>
            <a:ext cx="1428750" cy="7143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286125" y="3857625"/>
            <a:ext cx="2786063" cy="13573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357563" y="4000500"/>
            <a:ext cx="2714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Утверждается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парламентом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571875" y="1285875"/>
            <a:ext cx="2571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ГОСБЮДЖЕТ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4" grpId="0" animBg="1"/>
      <p:bldP spid="26" grpId="0"/>
      <p:bldP spid="27" grpId="0" animBg="1"/>
      <p:bldP spid="28" grpId="0" animBg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.F59FA5ACC2E24C5\Local Settings\Temporary Internet Files\Content.IE5\U5ILINYH\MPj0408957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73" y="102704"/>
            <a:ext cx="1915754" cy="6622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123" name="AutoShape 7"/>
          <p:cNvSpPr>
            <a:spLocks noChangeArrowheads="1"/>
          </p:cNvSpPr>
          <p:nvPr/>
        </p:nvSpPr>
        <p:spPr bwMode="auto">
          <a:xfrm>
            <a:off x="2700338" y="2205038"/>
            <a:ext cx="5761037" cy="1873250"/>
          </a:xfrm>
          <a:prstGeom prst="wedgeEllipseCallout">
            <a:avLst>
              <a:gd name="adj1" fmla="val -35838"/>
              <a:gd name="adj2" fmla="val 56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132138" y="2492375"/>
            <a:ext cx="4567237" cy="120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семейный бюджет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1143107">
            <a:off x="4211638" y="333375"/>
            <a:ext cx="2952750" cy="1584325"/>
          </a:xfrm>
          <a:prstGeom prst="curvedDownArrow">
            <a:avLst>
              <a:gd name="adj1" fmla="val 37275"/>
              <a:gd name="adj2" fmla="val 7454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1154350">
            <a:off x="4716463" y="4581525"/>
            <a:ext cx="3455987" cy="1657350"/>
          </a:xfrm>
          <a:prstGeom prst="curvedUpArrow">
            <a:avLst>
              <a:gd name="adj1" fmla="val 41705"/>
              <a:gd name="adj2" fmla="val 8341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6588125" y="4149725"/>
            <a:ext cx="2287588" cy="82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9933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1979613" y="1196975"/>
            <a:ext cx="23764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9933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5" grpId="0" animBg="1"/>
      <p:bldP spid="4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547813" cy="6858000"/>
            <a:chOff x="110179725" y="107508675"/>
            <a:chExt cx="3101279" cy="4742496"/>
          </a:xfrm>
        </p:grpSpPr>
        <p:sp>
          <p:nvSpPr>
            <p:cNvPr id="6160" name="Rectangle 3"/>
            <p:cNvSpPr>
              <a:spLocks noChangeArrowheads="1" noChangeShapeType="1"/>
            </p:cNvSpPr>
            <p:nvPr/>
          </p:nvSpPr>
          <p:spPr bwMode="auto">
            <a:xfrm>
              <a:off x="110179725" y="107508675"/>
              <a:ext cx="1772159" cy="4742496"/>
            </a:xfrm>
            <a:prstGeom prst="rect">
              <a:avLst/>
            </a:prstGeom>
            <a:solidFill>
              <a:srgbClr val="66CCFF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6161" name="AutoShape 4"/>
            <p:cNvSpPr>
              <a:spLocks noChangeArrowheads="1" noChangeShapeType="1"/>
            </p:cNvSpPr>
            <p:nvPr/>
          </p:nvSpPr>
          <p:spPr bwMode="auto">
            <a:xfrm>
              <a:off x="110622765" y="108488529"/>
              <a:ext cx="2658239" cy="159736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0" algn="in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pic>
        <p:nvPicPr>
          <p:cNvPr id="11269" name="Picture 5" descr="ма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1817688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о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933825"/>
            <a:ext cx="18637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пап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88913"/>
            <a:ext cx="237490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бабуш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620713"/>
            <a:ext cx="19081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дедуш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692150"/>
            <a:ext cx="26733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AutoShape 12"/>
          <p:cNvSpPr>
            <a:spLocks noChangeArrowheads="1"/>
          </p:cNvSpPr>
          <p:nvPr/>
        </p:nvSpPr>
        <p:spPr bwMode="auto">
          <a:xfrm rot="9179682">
            <a:off x="349250" y="3600450"/>
            <a:ext cx="2787650" cy="1295400"/>
          </a:xfrm>
          <a:prstGeom prst="wedgeRoundRectCallout">
            <a:avLst>
              <a:gd name="adj1" fmla="val -40907"/>
              <a:gd name="adj2" fmla="val 67593"/>
              <a:gd name="adj3" fmla="val 16667"/>
            </a:avLst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9179682">
            <a:off x="6011863" y="3284538"/>
            <a:ext cx="2592387" cy="1157287"/>
          </a:xfrm>
          <a:prstGeom prst="wedgeRoundRectCallout">
            <a:avLst>
              <a:gd name="adj1" fmla="val -38671"/>
              <a:gd name="adj2" fmla="val 108310"/>
              <a:gd name="adj3" fmla="val 16667"/>
            </a:avLst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9183255">
            <a:off x="1979613" y="5157788"/>
            <a:ext cx="2389187" cy="863600"/>
          </a:xfrm>
          <a:prstGeom prst="wedgeRoundRectCallout">
            <a:avLst>
              <a:gd name="adj1" fmla="val -82764"/>
              <a:gd name="adj2" fmla="val -28278"/>
              <a:gd name="adj3" fmla="val 16667"/>
            </a:avLst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 rot="-1725775">
            <a:off x="441325" y="3827463"/>
            <a:ext cx="2501900" cy="671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ЗАРПЛАТА</a:t>
            </a:r>
          </a:p>
        </p:txBody>
      </p:sp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 rot="-1593903">
            <a:off x="6227763" y="3789363"/>
            <a:ext cx="23606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пенсия</a:t>
            </a: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 rot="1547450">
            <a:off x="2051050" y="5373688"/>
            <a:ext cx="2232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ПОСОБИЕ</a:t>
            </a:r>
          </a:p>
        </p:txBody>
      </p:sp>
      <p:sp>
        <p:nvSpPr>
          <p:cNvPr id="2" name="AutoShape 14"/>
          <p:cNvSpPr>
            <a:spLocks noChangeArrowheads="1"/>
          </p:cNvSpPr>
          <p:nvPr/>
        </p:nvSpPr>
        <p:spPr bwMode="auto">
          <a:xfrm rot="-1655436">
            <a:off x="6011863" y="5229225"/>
            <a:ext cx="2389187" cy="863600"/>
          </a:xfrm>
          <a:prstGeom prst="wedgeRoundRectCallout">
            <a:avLst>
              <a:gd name="adj1" fmla="val -82764"/>
              <a:gd name="adj2" fmla="val -28278"/>
              <a:gd name="adj3" fmla="val 16667"/>
            </a:avLst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 b="1">
              <a:solidFill>
                <a:schemeClr val="folHlink"/>
              </a:solidFill>
              <a:latin typeface="Garamond" pitchFamily="18" charset="0"/>
            </a:endParaRPr>
          </a:p>
        </p:txBody>
      </p:sp>
      <p:sp>
        <p:nvSpPr>
          <p:cNvPr id="3" name="WordArt 17"/>
          <p:cNvSpPr>
            <a:spLocks noChangeArrowheads="1" noChangeShapeType="1" noTextEdit="1"/>
          </p:cNvSpPr>
          <p:nvPr/>
        </p:nvSpPr>
        <p:spPr bwMode="auto">
          <a:xfrm rot="-1581264">
            <a:off x="6300788" y="5300663"/>
            <a:ext cx="1931987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СТИПЕНДИЯ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</TotalTime>
  <Words>98</Words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Бюджет</vt:lpstr>
      <vt:lpstr>?</vt:lpstr>
      <vt:lpstr>Слайд 3</vt:lpstr>
      <vt:lpstr> Бюджет – это финансовый план, суммирующий доходы и расходы за определенный период времени.  Слово бюджет имеет французское происхождение и переводится как «кошелек, сумка».</vt:lpstr>
      <vt:lpstr>   Чем бюджет семьи отличается от бюджета государства?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Ответь на вопрос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алексей</cp:lastModifiedBy>
  <cp:revision>4</cp:revision>
  <dcterms:modified xsi:type="dcterms:W3CDTF">2019-10-28T18:05:37Z</dcterms:modified>
</cp:coreProperties>
</file>