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2" r:id="rId1"/>
  </p:sldMasterIdLst>
  <p:notesMasterIdLst>
    <p:notesMasterId r:id="rId29"/>
  </p:notesMasterIdLst>
  <p:sldIdLst>
    <p:sldId id="256" r:id="rId2"/>
    <p:sldId id="258" r:id="rId3"/>
    <p:sldId id="257" r:id="rId4"/>
    <p:sldId id="260" r:id="rId5"/>
    <p:sldId id="261" r:id="rId6"/>
    <p:sldId id="263" r:id="rId7"/>
    <p:sldId id="265" r:id="rId8"/>
    <p:sldId id="262" r:id="rId9"/>
    <p:sldId id="264" r:id="rId10"/>
    <p:sldId id="266" r:id="rId11"/>
    <p:sldId id="267" r:id="rId12"/>
    <p:sldId id="268" r:id="rId13"/>
    <p:sldId id="269" r:id="rId14"/>
    <p:sldId id="278" r:id="rId15"/>
    <p:sldId id="271" r:id="rId16"/>
    <p:sldId id="272" r:id="rId17"/>
    <p:sldId id="276" r:id="rId18"/>
    <p:sldId id="277" r:id="rId19"/>
    <p:sldId id="270" r:id="rId20"/>
    <p:sldId id="273" r:id="rId21"/>
    <p:sldId id="283" r:id="rId22"/>
    <p:sldId id="286" r:id="rId23"/>
    <p:sldId id="287" r:id="rId24"/>
    <p:sldId id="281" r:id="rId25"/>
    <p:sldId id="285" r:id="rId26"/>
    <p:sldId id="274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E1B35-5A24-4DE0-B6F8-7458645A831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EEAE8-52D1-475E-8416-B6E998A04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EEAE8-52D1-475E-8416-B6E998A0474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hyperlink" Target="http://images.yandex.ru/yandsearch?source=wiz&amp;fp=0&amp;text=%D0%BC%D0%B5%D0%B4%D0%B0%D0%BB%D1%8C%20%D0%B7%D0%B0%20%D0%B4%D0%BE%D0%B1%D0%BB%D0%B5%D1%81%D1%82%D0%BD%D1%8B%D0%B9%20%D1%82%D1%80%D1%83%D0%B4%20%D0%B2%20%D0%B2%D0%B5%D0%BB%D0%B8%D0%BA%D0%BE%D0%B9%20%D0%BE%D1%82%D0%B5%D1%87%D0%B5%D1%81%D1%82%D0%B2%D0%B5%D0%BD%D0%BD%D0%BE%D0%B9%20%D0%B2%D0%BE%D0%B9%D0%BD%D0%B5%201941-1945%20%D0%B3%D0%B3&amp;noreask=1&amp;pos=1&amp;lr=50&amp;rpt=simage&amp;uinfo=ww-1263-wh-929-fw-1038-fh-598-pd-1&amp;img_url=http://monetnii.ru/MDobTrA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itzona.net/public/users/img/img_8527726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928802"/>
            <a:ext cx="6400800" cy="35671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не выживем физически,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погибнем духовно»  Д.С.Лихачев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средствами урока истории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Голдырева</a:t>
            </a:r>
            <a:r>
              <a:rPr lang="ru-RU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Викторовна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alexnevs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429156" cy="5526095"/>
          </a:xfrm>
          <a:prstGeom prst="rect">
            <a:avLst/>
          </a:prstGeom>
          <a:noFill/>
        </p:spPr>
      </p:pic>
      <p:pic>
        <p:nvPicPr>
          <p:cNvPr id="5" name="Рисунок 4" descr="&amp;Ocy;&amp;rcy;&amp;dcy;&amp;iecy;&amp;ncy; &amp;Acy;&amp;lcy;&amp;iecy;&amp;kcy;&amp;scy;&amp;acy;&amp;ncy;&amp;dcy;&amp;rcy;&amp;acy; &amp;Ncy;&amp;iecy;&amp;vcy;&amp;scy;&amp;kcy;&amp;ocy;&amp;gcy;&amp;o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428736"/>
            <a:ext cx="2143140" cy="33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Ocy;&amp;rcy;&amp;dcy;&amp;iecy;&amp;ncy; &amp;Acy;&amp;lcy;&amp;iecy;&amp;kcy;&amp;scy;&amp;acy;&amp;ncy;&amp;dcy;&amp;rcy;&amp;acy; &amp;Ncy;&amp;iecy;&amp;vcy;&amp;scy;&amp;kcy;&amp;ocy;&amp;gcy;&amp;o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428736"/>
            <a:ext cx="185738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Рабочий стол\16_3pi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414340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Памятник Минину и Пожарскому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56890" y="1447800"/>
            <a:ext cx="3629424" cy="4910158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В памяти россиян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навсегда останутся Кузьма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Минин и Дмитрий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Пожарский, сумевшие объединить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народ, благодаря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подвигу которого наша страна в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условиях смутного времени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начала </a:t>
            </a:r>
            <a:r>
              <a:rPr lang="en-US" dirty="0"/>
              <a:t>XVII</a:t>
            </a:r>
            <a:r>
              <a:rPr lang="ru-RU" dirty="0"/>
              <a:t> века обрела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возможность будущего, а мы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 имеем яркий пример того, что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судьба Родины зависит от  воли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каждого гражданина.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000" dirty="0"/>
              <a:t>Фото: </a:t>
            </a:r>
            <a:r>
              <a:rPr lang="ru-RU" sz="2000" dirty="0" err="1"/>
              <a:t>И.П.Мартос</a:t>
            </a:r>
            <a:r>
              <a:rPr lang="ru-RU" sz="2000" dirty="0"/>
              <a:t> «Минин и Пожарский»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А.С.Пушкин « Полтава»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5636" y="1214422"/>
            <a:ext cx="40386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огне, под градом раскаленным,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Стеной живою отраженным,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Над падшим строем свежий строй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Штыки смыкает. Тяжкой тучей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Отряды конницы летучей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Браздами, саблями звуча,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Сшибаясь, рубятся с плеча.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Бросая груды тел на груду,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Шары чугунные повсюду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 ними прыгают, разят,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Прах роют и в крови шипят.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Швед, русский - колет, рубит, режет.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Бой барабанный, клики, скрежет,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Гром пушек, топот, ржанье, стон,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 смерть и ад со всех сторон.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Но близок, близок миг победы.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Ура! мы ломим; гнутся шведы.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 славный час! о славный вид!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Еще напор - и враг бежит.</a:t>
            </a:r>
            <a:endParaRPr lang="ru-RU" sz="1100" u="sng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 следом конница пустилась,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Убийством тупятся мечи,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 падшими вся степь покрылась</a:t>
            </a:r>
          </a:p>
          <a:p>
            <a:pPr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Как роем черной саранчи.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2" y="357166"/>
            <a:ext cx="4038600" cy="5840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Пирует Петр. И </a:t>
            </a:r>
            <a:r>
              <a:rPr lang="ru-RU" sz="105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горд и ясен</a:t>
            </a:r>
          </a:p>
          <a:p>
            <a:pPr>
              <a:buNone/>
            </a:pPr>
            <a:r>
              <a:rPr lang="ru-RU" sz="105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славы полон взор его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И царской пир его прекрасен.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При кликах войска своего,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 шатре своем он угощает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Своих вождей, вождей чужих,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И славных пленников ласкает,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И за учителей своих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Заздравный кубок подымает.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Проснулся Карл. "Ого! пора! Вставай, Мазепа. Рассветает»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Но гетман уж не спит давно.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Тоска, тоска его снедает;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 груди дыханье стеснено.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И молча он коня седлает,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И скачет с беглым королем,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И страшно взор его сверкает,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 родным прощаясь рубежом</a:t>
            </a:r>
          </a:p>
          <a:p>
            <a:pPr>
              <a:buNone/>
            </a:pPr>
            <a:r>
              <a:rPr lang="ru-RU" sz="105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Прошло сто лет - и что ж осталось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От сильных, гордых сих мужей,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Столь полных волею страстей?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Их поколенье миновалось –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И с ним исчез кровавый след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Усилий, бедствий и побед.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 гражданстве северной державы,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 ее воинственной судьбе,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Лишь ты воздвиг, герой Полтавы,</a:t>
            </a:r>
          </a:p>
          <a:p>
            <a:pPr>
              <a:buNone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Огромный памятник себе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«…Недаром помнит вся Россия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	Про день Бородина!» М.Ю. Лермонтов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Бородинская битва завершилась поражением  русской армии, которая не смогла воспрепятствовать продвижению Наполеона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Бородино стало генеральной репетицией, без которой не были бы возможны позднейшие успехи русской армии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ородинское сражение. Фрагмент. Художник Ф. А. Рубо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643050"/>
            <a:ext cx="4714876" cy="442915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артизаны 1812 г. Художник Б. В. Зворыки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85860"/>
            <a:ext cx="4586294" cy="414340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Ф.Глинка « Наступают времена Минина и Пожарского!... Везде гремит оружие, везде движутся люди! Дух народный после двухсотлетнего сна пробуждается, чуя силу военную»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Н.А.Некрасов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  Народ – герой! В борьбе суровой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 не шатнулся до конца.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Светлее твой венец терновый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Победоносного венца!»</a:t>
            </a:r>
          </a:p>
        </p:txBody>
      </p:sp>
      <p:pic>
        <p:nvPicPr>
          <p:cNvPr id="5" name="Picture 7" descr="Малахов курга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12000"/>
          </a:blip>
          <a:srcRect r="18317"/>
          <a:stretch>
            <a:fillRect/>
          </a:stretch>
        </p:blipFill>
        <p:spPr>
          <a:xfrm>
            <a:off x="4648200" y="1571612"/>
            <a:ext cx="4038600" cy="4029777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2060"/>
              </a:buClr>
              <a:buSzTx/>
              <a:buFont typeface="Trebuchet MS" pitchFamily="34" charset="0"/>
              <a:buNone/>
            </a:pPr>
            <a:r>
              <a:rPr lang="ru-RU" alt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rebuchet MS" pitchFamily="34" charset="0"/>
              </a:rPr>
              <a:t>Оборона Севастополя 1854-1855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17688"/>
            <a:ext cx="63357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628775"/>
            <a:ext cx="19240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32131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975" y="4797425"/>
            <a:ext cx="18684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54086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5150" y="1724025"/>
            <a:ext cx="32337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438" y="4164013"/>
            <a:ext cx="303053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1663" y="4437063"/>
            <a:ext cx="2725737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900" y="4437063"/>
            <a:ext cx="29257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 txBox="1">
            <a:spLocks noGrp="1"/>
          </p:cNvSpPr>
          <p:nvPr>
            <p:ph type="title"/>
          </p:nvPr>
        </p:nvSpPr>
        <p:spPr>
          <a:xfrm>
            <a:off x="395288" y="-17463"/>
            <a:ext cx="8229600" cy="114300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Tx/>
              <a:buFont typeface="Trebuchet MS" pitchFamily="34" charset="0"/>
              <a:buNone/>
            </a:pPr>
            <a:r>
              <a:rPr lang="ru-RU" alt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rebuchet MS" pitchFamily="34" charset="0"/>
              </a:rPr>
              <a:t>Оборона Севастополя 1941-1942 гг</a:t>
            </a:r>
            <a:r>
              <a:rPr lang="ru-RU" altLang="ru-RU" dirty="0">
                <a:solidFill>
                  <a:srgbClr val="002060"/>
                </a:solidFill>
                <a:latin typeface="Trebuchet MS" pitchFamily="34" charset="0"/>
                <a:cs typeface="Arial" pitchFamily="34" charset="0"/>
                <a:sym typeface="Trebuchet MS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лот кра арм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225755" y="1447800"/>
            <a:ext cx="312696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7" descr="D:\Документы\семья реферат\14 зад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71612"/>
            <a:ext cx="4038600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Патриотизм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нравственный и политический принцип, социальное чувство, содержанием которого является любовь к Отечеству и готовность подчинить его интересам свои частные интересы. Патриотизм предполагает гордость достижениями и культурой своей Родины, желание сохранять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еѐ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 и культурные особенности и идентификацию себя с другими членами народа, стремление защищать интересы Родины и своего народа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Тыл – это половина победы, даже больше». </a:t>
            </a:r>
          </a:p>
        </p:txBody>
      </p:sp>
      <p:pic>
        <p:nvPicPr>
          <p:cNvPr id="5" name="Picture 7" descr="tmp17-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61073" y="1447800"/>
            <a:ext cx="3056328" cy="4572000"/>
          </a:xfrm>
          <a:noFill/>
          <a:ln/>
        </p:spPr>
      </p:pic>
      <p:pic>
        <p:nvPicPr>
          <p:cNvPr id="6" name="Picture 10" descr="tmp17-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70462" y="2400300"/>
            <a:ext cx="3676650" cy="2667000"/>
          </a:xfrm>
          <a:noFill/>
          <a:ln/>
        </p:spPr>
      </p:pic>
      <p:pic>
        <p:nvPicPr>
          <p:cNvPr id="7" name="Picture 8" descr="73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28604"/>
            <a:ext cx="857256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Радкевич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«Баллада о банке варенья»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ты, война,  у мальчишек их детство украла –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синее небо, и запах простого цветка?..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Пришли на заводы работать мальчишки Урала,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Подставили ящики, чтобы достать до станка.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вот неподкупной зимою военного года,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Когда занимался над Камой холодный рассвет,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Собрал самых лучших рабочих директор завода,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 было рабочим – всего по четырнадцать лет….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усталые лица глядело суровое время,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 каждый в себе довоенное детство нашел,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Как только рабочую премию – банку варенья –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Пред ними, мальчишками, кто-то поставил на стол.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786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6" descr="баграти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5536" y="2420888"/>
            <a:ext cx="3888432" cy="432744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8064" y="3645024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Операция «Багратион»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6237312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Генерал П.И.Багратион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32656"/>
            <a:ext cx="8676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Операция советских войск по освобождению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Белоруссии  в июне-августе 1944 г. носила имя известного полководца, героя Отечественной войны 1812 г.  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748464" y="6381328"/>
            <a:ext cx="39553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Этот город хан Батый прозвал « злым». Около этого города боевое крещение  получил Уральский добровольческий танковый корпус. По результатам боёв всем частям корпуса было присвоено звание гвардейских. Назовите город и битву, в которой участвовал корпус.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В первый день войны один из заводов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Молотовской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области получает задание на изготовление данной продукции. Для выпуска использовалась броневая сталь. Сталь варили скоростным методом, а качество проверяли в тире. За годы войны продукции выпустили около 10 миллионов. За выполнение задания ГКО в 1942 году завод награждён орденом  Ленина, в 1945 – орденом Отечественной войны. Солдаты на фронте говорили, что  работники завода воевали вместе с ними. В 2009 году открыт музей данной продукции. О какой продукции военного времени идёт речь?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Всё проходит, остаётся Родина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То что не изменит никогда.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С ней живут,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Любя, страдая, радуясь,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Падая и поднимаясь ввысь…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И ещё немало будет        пройдено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Коль зовут в грядущее пути.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Но светлей и чище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чувства Родины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Людям никогда не обрести.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69c6722c076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57862" y="1857364"/>
            <a:ext cx="23860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«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Чувство патриотизма… формируется в основном в школьные годы. В дальнейшем оно становится более зрелым и осознанным. Поэтому существенно, чтобы все моменты ознакомления  ребёнка с родной страной, с её культурой,  с её прошлым, с духовным богатством рождали в нём глубокий эмоциональный отклик» П.М.Якобсон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Целенаправленный процесс взаимодействия педагогов и учащихся, направленный на формирования патриотических взглядов, убеждений, патриотических чувств, уважительного отношения к историческому прошлому Родины и унаследованным от него традициям, эмоционально окрашенного стремления служить интересам Родины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Предметы, которые используются в процессе реализации того или иного метода воспитания;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Перечень средств, которые можно использовать, практически неограничен: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фотографии, кинофильмы, произведения искусства, документы, тексты, исторические портреты и многое другое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Темы по истории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Культура Руси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Борьба русских земель с западными завоевателями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Русь и Золотая Орда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Культура 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IV 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в. в.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Смутное время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Петровская эпоха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Русское военное искусство. Культура 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века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 Золотой век русской культуры»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Отечественная война 1812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Крымская война</a:t>
            </a:r>
          </a:p>
          <a:p>
            <a:pPr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Русско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турецкая война 1877-1878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Культура второй половины 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 века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Россия в Первой мировой войне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Восстановление  хозяйства  и другие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967288" y="5373688"/>
            <a:ext cx="4176712" cy="1143000"/>
          </a:xfrm>
        </p:spPr>
        <p:txBody>
          <a:bodyPr/>
          <a:lstStyle/>
          <a:p>
            <a:pPr eaLnBrk="1" hangingPunct="1">
              <a:defRPr/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1267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611188" y="260350"/>
            <a:ext cx="8229600" cy="10080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Греко – персидские войны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611188" y="3789363"/>
            <a:ext cx="4752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32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503612" cy="52387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285860"/>
            <a:ext cx="5357818" cy="5214974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leon5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3057525" cy="35274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4588" name="Rectangle 12"/>
          <p:cNvSpPr>
            <a:spLocks noGrp="1" noChangeArrowheads="1"/>
          </p:cNvSpPr>
          <p:nvPr>
            <p:ph type="title"/>
          </p:nvPr>
        </p:nvSpPr>
        <p:spPr>
          <a:xfrm>
            <a:off x="250825" y="5589588"/>
            <a:ext cx="8640763" cy="12684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solidFill>
                  <a:srgbClr val="FFFF00"/>
                </a:solidFill>
              </a:rPr>
              <a:t>.</a:t>
            </a:r>
            <a:r>
              <a:rPr lang="ru-RU" sz="3200" dirty="0"/>
              <a:t> 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50825" y="0"/>
            <a:ext cx="84978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«Путник, пойди возвести нашим гражданам в </a:t>
            </a:r>
            <a:r>
              <a:rPr lang="ru-RU" sz="28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Лакедемоне</a:t>
            </a:r>
            <a:r>
              <a:rPr lang="ru-RU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что, их заветы блюдя, здесь мы костьми полегли».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>
              <a:defRPr/>
            </a:pPr>
            <a:r>
              <a:rPr lang="ru-RU" sz="28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Симонид</a:t>
            </a: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420938"/>
            <a:ext cx="5256213" cy="29114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9" descr="Картинка 13 из 2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57232"/>
            <a:ext cx="4500561" cy="5500726"/>
          </a:xfrm>
          <a:prstGeom prst="rect">
            <a:avLst/>
          </a:prstGeom>
          <a:noFill/>
        </p:spPr>
      </p:pic>
      <p:pic>
        <p:nvPicPr>
          <p:cNvPr id="4" name="Picture 7" descr="9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28670"/>
            <a:ext cx="4500562" cy="5329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artlib_gallery-20073-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879" y="538678"/>
            <a:ext cx="49966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1714488"/>
            <a:ext cx="328614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«Не в силе Бог, а в правде».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 «Жить не преступая в чужие части».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«Кто с мечом к нам придет - от меча и погибнет». 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«Крепить оборону на Западе, а друзей искать на Востоке» .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14282" y="375216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Маслов О. С. Не в силе Бог, но в Правде. Александр Невский.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471</TotalTime>
  <Words>1201</Words>
  <Application>Microsoft Office PowerPoint</Application>
  <PresentationFormat>Экран (4:3)</PresentationFormat>
  <Paragraphs>146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Cambria</vt:lpstr>
      <vt:lpstr>Franklin Gothic Book</vt:lpstr>
      <vt:lpstr>Perpetua</vt:lpstr>
      <vt:lpstr>Stencil</vt:lpstr>
      <vt:lpstr>Times New Roman</vt:lpstr>
      <vt:lpstr>Trebuchet MS</vt:lpstr>
      <vt:lpstr>Wingdings 2</vt:lpstr>
      <vt:lpstr>Справедливость</vt:lpstr>
      <vt:lpstr>Патриотическое воспитание средствами урока истории Голдырева Елена Викторовна</vt:lpstr>
      <vt:lpstr>Патриотизм</vt:lpstr>
      <vt:lpstr>Патриотическое воспитание</vt:lpstr>
      <vt:lpstr>Средства</vt:lpstr>
      <vt:lpstr>Темы по истории России</vt:lpstr>
      <vt:lpstr>Презентация PowerPoint</vt:lpstr>
      <vt:lpstr>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А.С.Пушкин « Полтава»</vt:lpstr>
      <vt:lpstr> «…Недаром помнит вся Россия  Про день Бородина!» М.Ю. Лермонтов  </vt:lpstr>
      <vt:lpstr>Презентация PowerPoint</vt:lpstr>
      <vt:lpstr>Презентация PowerPoint</vt:lpstr>
      <vt:lpstr>Оборона Севастополя 1854-1855</vt:lpstr>
      <vt:lpstr>Оборона Севастополя 1941-1942 гг.</vt:lpstr>
      <vt:lpstr>Презентация PowerPoint</vt:lpstr>
      <vt:lpstr>« Тыл – это половина победы, даже больше». </vt:lpstr>
      <vt:lpstr>В. Радкевич «Баллада о банке варенья»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средствами урока истории</dc:title>
  <dc:creator>алексей</dc:creator>
  <cp:lastModifiedBy>Привет</cp:lastModifiedBy>
  <cp:revision>56</cp:revision>
  <dcterms:modified xsi:type="dcterms:W3CDTF">2019-10-30T15:35:03Z</dcterms:modified>
</cp:coreProperties>
</file>