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368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FFABFC-BCFC-4CD4-A53B-B8044F5CA004}" type="datetimeFigureOut">
              <a:rPr lang="ru-RU" smtClean="0"/>
              <a:pPr/>
              <a:t>28.10.2019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EE265-79EA-484A-A9AF-11F917A32B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lebka.perm.ru/index.php?showtopic=303" TargetMode="External"/><Relationship Id="rId2" Type="http://schemas.openxmlformats.org/officeDocument/2006/relationships/hyperlink" Target="http://enc.permculture.ru/showObject.do?object=180382164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etopisi.org/index.php/&#1050;&#1080;&#1096;&#1077;&#1088;&#1090;&#1100;,_&#1055;&#1077;&#1088;&#1084;&#1089;&#1082;&#1080;&#1081;_&#1082;&#1088;&#1072;&#1081;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oopt.aari.ru/category/%D0%90%D0%B4%D0%BC%D0%B8%D0%BD%D0%B8%D1%81%D1%82%D1%80%D0%B0%D1%82%D0%B8%D0%B2%D0%BD%D0%BE-%D1%82%D0%B5%D1%80%D1%80%D0%B8%D1%82%D0%BE%D1%80%D0%B8%D0%B0%D0%BB%D1%8C%D0%BD%D0%BE%D0%B5-%D0%B4%D0%B5%D0%BB%D0%B5%D0%BD%D0%B8%D0%B5/%D0%9F%D1%80%D0%B8%D0%B2%D0%BE%D0%BB%D0%B6%D1%81%D0%BA%D0%B8%D0%B9-%D1%84%D0%B5%D0%B4%D0%B5%D1%80%D0%B0%D0%BB%D1%8C%D0%BD%D1%8B%D0%B9-%D0%BE%D0%BA%D1%80%D1%83%D0%B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oopt.aari.ru/category/%D0%90%D0%B4%D0%BC%D0%B8%D0%BD%D0%B8%D1%81%D1%82%D1%80%D0%B0%D1%82%D0%B8%D0%B2%D0%BD%D0%BE-%D1%82%D0%B5%D1%80%D1%80%D0%B8%D1%82%D0%BE%D1%80%D0%B8%D0%B0%D0%BB%D1%8C%D0%BD%D0%BE%D0%B5-%D0%B4%D0%B5%D0%BB%D0%B5%D0%BD%D0%B8%D0%B5/%D0%9F%D1%80%D0%B8%D0%B2%D0%BE%D0%BB%D0%B6%D1%81%D0%BA%D0%B8%D0%B9-%D1%84%D0%B5%D0%B4%D0%B5%D1%80%D0%B0%D0%BB%D1%8C%D0%BD%D1%8B%D0%B9-%D0%BE%D0%BA%D1%80%D1%83%D0%B3/%D0%9F%D0%B5%D1%80%D0%BC%D1%81%D0%BA%D0%B8%D0%B9-%D0%BA%D1%80%D0%B0%D0%B9/%D0%9A%D0%B8%D1%88%D0%B5%D1%80%D1%82%D1%81" TargetMode="External"/><Relationship Id="rId4" Type="http://schemas.openxmlformats.org/officeDocument/2006/relationships/hyperlink" Target="http://oopt.aari.ru/category/%D0%90%D0%B4%D0%BC%D0%B8%D0%BD%D0%B8%D1%81%D1%82%D1%80%D0%B0%D1%82%D0%B8%D0%B2%D0%BD%D0%BE-%D1%82%D0%B5%D1%80%D1%80%D0%B8%D1%82%D0%BE%D1%80%D0%B8%D0%B0%D0%BB%D1%8C%D0%BD%D0%BE%D0%B5-%D0%B4%D0%B5%D0%BB%D0%B5%D0%BD%D0%B8%D0%B5/%D0%9F%D1%80%D0%B8%D0%B2%D0%BE%D0%BB%D0%B6%D1%81%D0%BA%D0%B8%D0%B9-%D1%84%D0%B5%D0%B4%D0%B5%D1%80%D0%B0%D0%BB%D1%8C%D0%BD%D1%8B%D0%B9-%D0%BE%D0%BA%D1%80%D1%83%D0%B3/%D0%9F%D0%B5%D1%80%D0%BC%D1%81%D0%BA%D0%B8%D0%B9-%D0%BA%D1%80%D0%B0%D0%B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:\кленовая\67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762000"/>
          </a:xfrm>
        </p:spPr>
        <p:txBody>
          <a:bodyPr/>
          <a:lstStyle/>
          <a:p>
            <a:pPr algn="ctr"/>
            <a:r>
              <a:rPr lang="ru-RU" dirty="0" smtClean="0">
                <a:latin typeface="Arial Black" pitchFamily="34" charset="0"/>
              </a:rPr>
              <a:t>Кленовая</a:t>
            </a:r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гора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ЛАНДШАФТНЫЙ ПАМЯТНИК ПРИРОДЫ РЕГИОНАЛЬНОГО </a:t>
            </a:r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ЗНАЧЕНИЯ</a:t>
            </a:r>
          </a:p>
          <a:p>
            <a:r>
              <a:rPr lang="ru-RU" smtClean="0">
                <a:solidFill>
                  <a:schemeClr val="bg1"/>
                </a:solidFill>
                <a:latin typeface="Arial Black" pitchFamily="34" charset="0"/>
              </a:rPr>
              <a:t>Работа учащихся 6б</a:t>
            </a:r>
            <a:endParaRPr lang="ru-RU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rial Black" pitchFamily="34" charset="0"/>
              </a:rPr>
              <a:t>Литература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Arial Black" pitchFamily="34" charset="0"/>
              </a:rPr>
              <a:t>   Интернет- ресурсы:</a:t>
            </a:r>
            <a:r>
              <a:rPr lang="de-DE" dirty="0" smtClean="0">
                <a:latin typeface="Arial Black" pitchFamily="34" charset="0"/>
              </a:rPr>
              <a:t> </a:t>
            </a:r>
            <a:endParaRPr lang="ru-RU" dirty="0" smtClean="0">
              <a:latin typeface="Arial Black" pitchFamily="34" charset="0"/>
            </a:endParaRPr>
          </a:p>
          <a:p>
            <a:pPr algn="just">
              <a:buNone/>
            </a:pPr>
            <a:r>
              <a:rPr lang="ru-RU" dirty="0" smtClean="0">
                <a:latin typeface="Arial Black" pitchFamily="34" charset="0"/>
              </a:rPr>
              <a:t> </a:t>
            </a:r>
            <a:r>
              <a:rPr lang="de-DE" dirty="0" smtClean="0">
                <a:latin typeface="Arial Black" pitchFamily="34" charset="0"/>
              </a:rPr>
              <a:t>https://vk.com/topic-5670662_24307165</a:t>
            </a:r>
            <a:r>
              <a:rPr lang="ru-RU" dirty="0" smtClean="0">
                <a:latin typeface="Arial Black" pitchFamily="34" charset="0"/>
              </a:rPr>
              <a:t>,</a:t>
            </a:r>
          </a:p>
          <a:p>
            <a:pPr algn="just">
              <a:buNone/>
            </a:pPr>
            <a:r>
              <a:rPr lang="de-DE" dirty="0" smtClean="0">
                <a:latin typeface="Arial Black" pitchFamily="34" charset="0"/>
                <a:hlinkClick r:id="rId2"/>
              </a:rPr>
              <a:t>http://enc.permculture.ru/showObject.do?object=1803821642</a:t>
            </a:r>
            <a:r>
              <a:rPr lang="ru-RU" dirty="0" smtClean="0">
                <a:latin typeface="Arial Black" pitchFamily="34" charset="0"/>
              </a:rPr>
              <a:t>,</a:t>
            </a:r>
          </a:p>
          <a:p>
            <a:pPr algn="just">
              <a:buNone/>
            </a:pPr>
            <a:r>
              <a:rPr lang="de-DE" dirty="0" smtClean="0">
                <a:latin typeface="Arial Black" pitchFamily="34" charset="0"/>
                <a:hlinkClick r:id="rId3"/>
              </a:rPr>
              <a:t>http://www.molebka.perm.ru/index.php?showtopic=303</a:t>
            </a:r>
            <a:r>
              <a:rPr lang="ru-RU" dirty="0" smtClean="0">
                <a:latin typeface="Arial Black" pitchFamily="34" charset="0"/>
              </a:rPr>
              <a:t>,</a:t>
            </a:r>
          </a:p>
          <a:p>
            <a:pPr algn="just">
              <a:buNone/>
            </a:pPr>
            <a:r>
              <a:rPr lang="de-DE" dirty="0" smtClean="0">
                <a:latin typeface="Arial Black" pitchFamily="34" charset="0"/>
                <a:hlinkClick r:id="rId4"/>
              </a:rPr>
              <a:t>http://letopisi.org/index.php/</a:t>
            </a:r>
            <a:r>
              <a:rPr lang="ru-RU" dirty="0" err="1" smtClean="0">
                <a:latin typeface="Arial Black" pitchFamily="34" charset="0"/>
                <a:hlinkClick r:id="rId4"/>
              </a:rPr>
              <a:t>Кишерть,_Пермский_край</a:t>
            </a:r>
            <a:r>
              <a:rPr lang="ru-RU" dirty="0" smtClean="0">
                <a:latin typeface="Arial Black" pitchFamily="34" charset="0"/>
              </a:rPr>
              <a:t>.</a:t>
            </a:r>
          </a:p>
          <a:p>
            <a:pPr algn="just">
              <a:buNone/>
            </a:pPr>
            <a:r>
              <a:rPr lang="ru-RU" dirty="0" smtClean="0">
                <a:latin typeface="Arial Black" pitchFamily="34" charset="0"/>
              </a:rPr>
              <a:t>  Книги:</a:t>
            </a:r>
          </a:p>
          <a:p>
            <a:pPr algn="just">
              <a:buNone/>
            </a:pPr>
            <a:r>
              <a:rPr lang="ru-RU" dirty="0" err="1" smtClean="0">
                <a:latin typeface="Arial Black" pitchFamily="34" charset="0"/>
              </a:rPr>
              <a:t>Артаманская</a:t>
            </a:r>
            <a:r>
              <a:rPr lang="ru-RU" dirty="0" smtClean="0">
                <a:latin typeface="Arial Black" pitchFamily="34" charset="0"/>
              </a:rPr>
              <a:t> О. Половинный человек., М., Издательство «Колобок и Два Жирафа», 2002.</a:t>
            </a:r>
          </a:p>
          <a:p>
            <a:pPr algn="just">
              <a:buNone/>
            </a:pPr>
            <a:r>
              <a:rPr lang="ru-RU" dirty="0" smtClean="0">
                <a:latin typeface="Arial Black" pitchFamily="34" charset="0"/>
              </a:rPr>
              <a:t>Туризм в Пермской области, Издательство « ООО Раритет- Пермь», 2002.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:\кленовая\untitled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229600" cy="60197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Местоположение ООПТ в структуре административно-территориального деления: </a:t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hlinkClick r:id="rId3"/>
              </a:rPr>
              <a:t>Приволжский федеральный округ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›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hlinkClick r:id="rId4"/>
              </a:rPr>
              <a:t>Пермский край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›</a:t>
            </a: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hlinkClick r:id="rId5"/>
              </a:rPr>
              <a:t>Кишертский район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32766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Дата создания: </a:t>
            </a:r>
          </a:p>
          <a:p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26.04.1988 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N:\кленовая\Sylwa%20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Порядковый номер кадастрового дела ООПТ: </a:t>
            </a:r>
            <a:br>
              <a:rPr lang="ru-RU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1157:224: 819: 01 </a:t>
            </a:r>
            <a:br>
              <a:rPr lang="ru-RU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Общая площадь ООПТ: </a:t>
            </a:r>
            <a:br>
              <a:rPr lang="ru-RU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bg1"/>
                </a:solidFill>
                <a:latin typeface="Arial Black" pitchFamily="34" charset="0"/>
              </a:rPr>
              <a:t>170,0 га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:\кленовая\1209988104_dcam010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434340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Лесной массив памятника является типичным примером растительности </a:t>
            </a:r>
            <a:r>
              <a:rPr lang="ru-RU" sz="2400" dirty="0" err="1" smtClean="0">
                <a:solidFill>
                  <a:schemeClr val="bg1"/>
                </a:solidFill>
                <a:latin typeface="Arial Black" pitchFamily="34" charset="0"/>
              </a:rPr>
              <a:t>подзоны</a:t>
            </a:r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 южной тайги с уникальным </a:t>
            </a:r>
            <a:r>
              <a:rPr lang="ru-RU" sz="2400" dirty="0" err="1" smtClean="0">
                <a:solidFill>
                  <a:schemeClr val="bg1"/>
                </a:solidFill>
                <a:latin typeface="Arial Black" pitchFamily="34" charset="0"/>
              </a:rPr>
              <a:t>останцом</a:t>
            </a:r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 - рифом </a:t>
            </a:r>
            <a:r>
              <a:rPr lang="ru-RU" sz="2400" dirty="0" err="1" smtClean="0">
                <a:solidFill>
                  <a:schemeClr val="bg1"/>
                </a:solidFill>
                <a:latin typeface="Arial Black" pitchFamily="34" charset="0"/>
              </a:rPr>
              <a:t>саргинского</a:t>
            </a:r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 возраста </a:t>
            </a:r>
            <a:r>
              <a:rPr lang="ru-RU" sz="2400" dirty="0" err="1" smtClean="0">
                <a:solidFill>
                  <a:schemeClr val="bg1"/>
                </a:solidFill>
                <a:latin typeface="Arial Black" pitchFamily="34" charset="0"/>
              </a:rPr>
              <a:t>артинского</a:t>
            </a:r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 яруса нижней </a:t>
            </a:r>
            <a:r>
              <a:rPr lang="ru-RU" sz="2400" dirty="0" err="1" smtClean="0">
                <a:solidFill>
                  <a:schemeClr val="bg1"/>
                </a:solidFill>
                <a:latin typeface="Arial Black" pitchFamily="34" charset="0"/>
              </a:rPr>
              <a:t>перми</a:t>
            </a:r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. Придает неповторимый облик всему окружающему ландшафту. Имеет противоэрозийное, </a:t>
            </a:r>
            <a:r>
              <a:rPr lang="ru-RU" sz="2400" dirty="0" err="1" smtClean="0">
                <a:solidFill>
                  <a:schemeClr val="bg1"/>
                </a:solidFill>
                <a:latin typeface="Arial Black" pitchFamily="34" charset="0"/>
              </a:rPr>
              <a:t>средообразующее</a:t>
            </a:r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Arial Black" pitchFamily="34" charset="0"/>
              </a:rPr>
              <a:t>водоохранное</a:t>
            </a:r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 значение</a:t>
            </a:r>
            <a:r>
              <a:rPr lang="ru-RU" sz="2400" dirty="0" smtClean="0">
                <a:latin typeface="Arial Black" pitchFamily="34" charset="0"/>
              </a:rPr>
              <a:t>.</a:t>
            </a:r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N:\кленовая\imag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35562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bg1"/>
                </a:solidFill>
                <a:latin typeface="Arial Black" pitchFamily="34" charset="0"/>
              </a:rPr>
              <a:t>ООПТ расположена на возвышенной равнине (100%), занимает высокий коренной склон правобережья долины реки Сылва. Максимальная высота склона 270 м, минимальная - 120 м. Южная часть урочища представляет собой одиночный риф. Сложен риф известняками, что и все урочище. Форма горы сохранила овально выпуклые контуры.</a:t>
            </a:r>
            <a:endParaRPr lang="ru-RU" sz="28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 Black" pitchFamily="34" charset="0"/>
              </a:rPr>
              <a:t>Краткие сведения о лесном фонде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</a:t>
            </a:r>
            <a:endParaRPr lang="ru-RU" sz="2800" dirty="0" smtClean="0">
              <a:latin typeface="Arial Black" pitchFamily="34" charset="0"/>
            </a:endParaRPr>
          </a:p>
          <a:p>
            <a:pPr algn="just">
              <a:buNone/>
            </a:pPr>
            <a:r>
              <a:rPr lang="ru-RU" dirty="0" smtClean="0">
                <a:latin typeface="Arial Black" pitchFamily="34" charset="0"/>
              </a:rPr>
              <a:t>   Главными лесообразующими породами являются ель, сосна, пихта. Возраст естественных насаждений колеблется от 75 до 110 лет. Возраст лесных культур варьирует от 15 до 55 лет. Общий запас - 33870 м3.</a:t>
            </a:r>
          </a:p>
          <a:p>
            <a:pPr algn="just">
              <a:buNone/>
            </a:pP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>
                <a:latin typeface="Arial Black" pitchFamily="34" charset="0"/>
              </a:rPr>
              <a:t>Краткие сведения о биологическом разнообразии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>
                <a:latin typeface="Arial Black" pitchFamily="34" charset="0"/>
              </a:rPr>
              <a:t>   На территории памятника природы произрастает более 40 видов растений, относящихся к 21 семейству. По количеству видов самыми многочисленными являются семейства злаки - 6 видов; розоцветные - 5 видов, бобовые - 4, сложноцветные и сосновые по 3 вида.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Arial Black" pitchFamily="34" charset="0"/>
              </a:rPr>
              <a:t>А знаете ли вы, что: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600" dirty="0" smtClean="0">
                <a:latin typeface="Arial Black" pitchFamily="34" charset="0"/>
              </a:rPr>
              <a:t>Гора Кленовая на правом  берегу Сылвы обрывается к самой воде. Русло здесь сужается до 80 м. Течение становится быстрее. На горе находилась деревня Кленовая. Отсюда видно более чем за 40 км: село Ленское на реке </a:t>
            </a:r>
            <a:r>
              <a:rPr lang="ru-RU" sz="1600" dirty="0" err="1" smtClean="0">
                <a:latin typeface="Arial Black" pitchFamily="34" charset="0"/>
              </a:rPr>
              <a:t>Ирени</a:t>
            </a:r>
            <a:r>
              <a:rPr lang="ru-RU" sz="1600" dirty="0" smtClean="0">
                <a:latin typeface="Arial Black" pitchFamily="34" charset="0"/>
              </a:rPr>
              <a:t>, Суксун и другие населенные пункты.</a:t>
            </a:r>
          </a:p>
          <a:p>
            <a:r>
              <a:rPr lang="ru-RU" sz="1600" dirty="0" smtClean="0">
                <a:latin typeface="Arial Black" pitchFamily="34" charset="0"/>
              </a:rPr>
              <a:t>В старину гора называлась Никольской- на её склоне была найдена икона Святого Николая Угодника. Жители </a:t>
            </a:r>
            <a:r>
              <a:rPr lang="ru-RU" sz="1600" dirty="0" err="1" smtClean="0">
                <a:latin typeface="Arial Black" pitchFamily="34" charset="0"/>
              </a:rPr>
              <a:t>Грибушино</a:t>
            </a:r>
            <a:r>
              <a:rPr lang="ru-RU" sz="1600" dirty="0" smtClean="0">
                <a:latin typeface="Arial Black" pitchFamily="34" charset="0"/>
              </a:rPr>
              <a:t> её называли Клиновой.</a:t>
            </a:r>
          </a:p>
          <a:p>
            <a:r>
              <a:rPr lang="ru-RU" sz="1600" dirty="0" smtClean="0">
                <a:latin typeface="Arial Black" pitchFamily="34" charset="0"/>
              </a:rPr>
              <a:t>Горы по реке Сылве- это древние рифы, образовавшиеся 150 млн. лет назад. Сложены они известняками, хранящими </a:t>
            </a:r>
            <a:r>
              <a:rPr lang="ru-RU" sz="1600" smtClean="0">
                <a:latin typeface="Arial Black" pitchFamily="34" charset="0"/>
              </a:rPr>
              <a:t>в себе 300 </a:t>
            </a:r>
            <a:r>
              <a:rPr lang="ru-RU" sz="1600" dirty="0" smtClean="0">
                <a:latin typeface="Arial Black" pitchFamily="34" charset="0"/>
              </a:rPr>
              <a:t>видов давно вымерших организмов.</a:t>
            </a:r>
          </a:p>
          <a:p>
            <a:r>
              <a:rPr lang="ru-RU" sz="1600" dirty="0" smtClean="0">
                <a:latin typeface="Arial Black" pitchFamily="34" charset="0"/>
              </a:rPr>
              <a:t>В сентябре 1967на горе Кленовая была смонтирована вышка для телевизионного ретранслятора.</a:t>
            </a:r>
          </a:p>
          <a:p>
            <a:r>
              <a:rPr lang="ru-RU" sz="1600" dirty="0" smtClean="0">
                <a:latin typeface="Arial Black" pitchFamily="34" charset="0"/>
              </a:rPr>
              <a:t>Местные жители говорят, что если гора «дымится», быть непогоде.  Значит, Кленовая гора существенно влияет на погоду сёл и деревень, расположенных вокруг этой горы.</a:t>
            </a:r>
          </a:p>
          <a:p>
            <a:r>
              <a:rPr lang="ru-RU" sz="1600" dirty="0" smtClean="0">
                <a:latin typeface="Arial Black" pitchFamily="34" charset="0"/>
              </a:rPr>
              <a:t>В конце 80-х-начале 90-х гг. над горой Кленовая местные жители очень часто наблюдали НЛО. В наши дни "летающие тарелки" появляются здесь значительно реже. Последний известный  случай относится к маю 2003 года (газета "Путь Ильича").</a:t>
            </a:r>
            <a:endParaRPr lang="ru-RU" sz="1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066800"/>
            <a:ext cx="8305800" cy="54102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152</TotalTime>
  <Words>453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Начальная</vt:lpstr>
      <vt:lpstr>Кленовая гора</vt:lpstr>
      <vt:lpstr>Местоположение ООПТ в структуре административно-территориального деления:  Приволжский федеральный округ›Пермский край›Кишертский район</vt:lpstr>
      <vt:lpstr>Порядковый номер кадастрового дела ООПТ:  1157:224: 819: 01  Общая площадь ООПТ:  170,0 га  </vt:lpstr>
      <vt:lpstr>Лесной массив памятника является типичным примером растительности подзоны южной тайги с уникальным останцом - рифом саргинского возраста артинского яруса нижней перми. Придает неповторимый облик всему окружающему ландшафту. Имеет противоэрозийное, средообразующее, водоохранное значение.</vt:lpstr>
      <vt:lpstr>ООПТ расположена на возвышенной равнине (100%), занимает высокий коренной склон правобережья долины реки Сылва. Максимальная высота склона 270 м, минимальная - 120 м. Южная часть урочища представляет собой одиночный риф. Сложен риф известняками, что и все урочище. Форма горы сохранила овально выпуклые контуры.</vt:lpstr>
      <vt:lpstr>Краткие сведения о лесном фонде</vt:lpstr>
      <vt:lpstr>Краткие сведения о биологическом разнообразии</vt:lpstr>
      <vt:lpstr>А знаете ли вы, что:</vt:lpstr>
      <vt:lpstr>Слайд 9</vt:lpstr>
      <vt:lpstr>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алексей</cp:lastModifiedBy>
  <cp:revision>18</cp:revision>
  <dcterms:modified xsi:type="dcterms:W3CDTF">2019-10-28T18:09:41Z</dcterms:modified>
</cp:coreProperties>
</file>