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ropostuplenie.ru/profession/" TargetMode="External"/><Relationship Id="rId2" Type="http://schemas.openxmlformats.org/officeDocument/2006/relationships/hyperlink" Target="http://static.government.ru/media/files/qWeHKkrtpMNfP5kbZANeOo7xzUPyOJgr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tlas100.ru/" TargetMode="External"/><Relationship Id="rId2" Type="http://schemas.openxmlformats.org/officeDocument/2006/relationships/hyperlink" Target="http://static.government.ru/media/files/qWeHKkrtpMNfP5kbZANeOo7xzUPyOJgr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opostuplenie.ru/profession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  <a:cs typeface="Aharoni" pitchFamily="2" charset="-79"/>
              </a:rPr>
              <a:t>Пермский край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latin typeface="Arial Black" pitchFamily="34" charset="0"/>
              </a:rPr>
              <a:t>Найди себя здесь</a:t>
            </a:r>
            <a:endParaRPr lang="ru-RU" sz="6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7768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Требования к профессии брокера : наличие высшего специального (финансового или экономического) образования; опыт работы в финансовой сфере от 2 лет; математико-аналитический склад ума; желание совершенствоваться</a:t>
            </a:r>
            <a:endParaRPr lang="ru-RU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МЕРЧЕНДАЙЗЕР</a:t>
            </a:r>
            <a:endParaRPr lang="ru-RU" dirty="0"/>
          </a:p>
        </p:txBody>
      </p:sp>
      <p:pic>
        <p:nvPicPr>
          <p:cNvPr id="4" name="Содержимое 3" descr="ÐÐ ÐÐÐ¡Ð¢ÐÐÐÐ¢ÐÐÐ¬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0" y="1648619"/>
            <a:ext cx="6667500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      Этот </a:t>
            </a:r>
            <a:r>
              <a:rPr lang="ru-RU" dirty="0" smtClean="0"/>
              <a:t>специалист занимается правильной выкладкой товара в торговом зале для увеличения продаж, стимулирования покупательского спроса в отношении того или иного товара, торговой марки, упаковки. Функция «</a:t>
            </a:r>
            <a:r>
              <a:rPr lang="ru-RU" dirty="0" err="1" smtClean="0"/>
              <a:t>мерча</a:t>
            </a:r>
            <a:r>
              <a:rPr lang="ru-RU" dirty="0" smtClean="0"/>
              <a:t>», как принято называть этих работников в своем кругу, заключается в том, чтобы максимально облегчить выбор для покупателя, сэкономив его время, которое он тратит на поиск  продуктов, и в конечном итоге превратить его пребывание в магазине в приятную прогулку.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92696"/>
            <a:ext cx="79928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Существует целая наука </a:t>
            </a:r>
            <a:r>
              <a:rPr lang="ru-RU" sz="2000" dirty="0" err="1" smtClean="0"/>
              <a:t>мерчендайзинга</a:t>
            </a:r>
            <a:r>
              <a:rPr lang="ru-RU" sz="2000" dirty="0" smtClean="0"/>
              <a:t>, которая заключается в искусстве правильной выкладки для оптимальной торговли. От грамотной работы </a:t>
            </a:r>
            <a:r>
              <a:rPr lang="ru-RU" sz="2000" dirty="0" err="1" smtClean="0"/>
              <a:t>мерчендайзера</a:t>
            </a:r>
            <a:r>
              <a:rPr lang="ru-RU" sz="2000" dirty="0" smtClean="0"/>
              <a:t> зависит прибыль магазина и компании-производителя. Он следит за оформлением торгового зала, выкладкой товара на витрину, рекламной поддержкой и поддержанием запасов на полках. Также </a:t>
            </a:r>
            <a:r>
              <a:rPr lang="ru-RU" sz="2000" dirty="0" err="1" smtClean="0"/>
              <a:t>мерч</a:t>
            </a:r>
            <a:r>
              <a:rPr lang="ru-RU" sz="2000" dirty="0" smtClean="0"/>
              <a:t> следит за ценниками (и вовремя их изменяет), поддерживает выгодный имидж своей компании, обеспечивает выгодное расположение товаров, отслеживает складские запасы, снабжает магазины рекламой, дарит продавцам сувениры от имени компании. </a:t>
            </a:r>
            <a:r>
              <a:rPr lang="ru-RU" sz="2000" dirty="0" err="1" smtClean="0"/>
              <a:t>Мерчендайзер</a:t>
            </a:r>
            <a:r>
              <a:rPr lang="ru-RU" sz="2000" dirty="0" smtClean="0"/>
              <a:t> работает в тесном контакте с отделом маркетинга, куда он регулярно представляет отчетность, отражающую изменение ситуации на рынке продаж: уровень спроса, динамику цен конкурентов. Работа полевым </a:t>
            </a:r>
            <a:r>
              <a:rPr lang="ru-RU" sz="2000" dirty="0" err="1" smtClean="0"/>
              <a:t>мерчендайзером</a:t>
            </a:r>
            <a:r>
              <a:rPr lang="ru-RU" sz="2000" dirty="0" smtClean="0"/>
              <a:t> считается лучшим тренингом для человека, стремящегося стать предпринимателем, а также это первая ступень на пути в мир профессионального маркетинга.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СТИЛИСТ</a:t>
            </a:r>
            <a:endParaRPr lang="ru-RU" dirty="0"/>
          </a:p>
        </p:txBody>
      </p:sp>
      <p:pic>
        <p:nvPicPr>
          <p:cNvPr id="4" name="Содержимое 3" descr="Ð¡Ð¢ÐÐÐÐ¡Ð¢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0" y="1639094"/>
            <a:ext cx="6667500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Специалист </a:t>
            </a:r>
            <a:r>
              <a:rPr lang="ru-RU" dirty="0" smtClean="0"/>
              <a:t>из мира моды в принципе имеет все шансы быть трудоустроенным в нашей сегодняшней действительности, поскольку каждый уважающий себя человек стремится выглядеть не только красиво, но и современно. Имиджмейкеры, стилисты, визажисты, парикмахеры, дизайнеры одежды – это все представители этой славной модной сферы, востребованные в салонах красоты, модных домах, парикмахерских </a:t>
            </a:r>
            <a:r>
              <a:rPr lang="ru-RU" dirty="0" err="1" smtClean="0"/>
              <a:t>имидж-студиях</a:t>
            </a:r>
            <a:r>
              <a:rPr lang="ru-RU" dirty="0" smtClean="0"/>
              <a:t>. Любовь к одежде, прическе и макияжу – вот три составляющих этой профессии. Во всех этих направлениях трудятся разнообразные стилисты. Профессия не только востребованная на рынке труда </a:t>
            </a:r>
            <a:r>
              <a:rPr lang="ru-RU" dirty="0" smtClean="0"/>
              <a:t> , </a:t>
            </a:r>
            <a:r>
              <a:rPr lang="ru-RU" dirty="0" smtClean="0"/>
              <a:t>но и довольно денежная, ведь стричь волосы, заниматься их укладкой, следить за своим имиджем, люди будут всегда, в любой кризис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ГРАФИЧЕСКИЙ ДИЗАЙНЕР</a:t>
            </a:r>
            <a:endParaRPr lang="ru-RU" dirty="0"/>
          </a:p>
        </p:txBody>
      </p:sp>
      <p:pic>
        <p:nvPicPr>
          <p:cNvPr id="4" name="Содержимое 3" descr="ÐÐÐÐÐÐÐÐ 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9950" y="1600200"/>
            <a:ext cx="678409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352928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Актуальная </a:t>
            </a:r>
            <a:r>
              <a:rPr lang="ru-RU" sz="2000" dirty="0" smtClean="0"/>
              <a:t>профессия в 2019 году и скоре</a:t>
            </a:r>
            <a:r>
              <a:rPr lang="ru-RU" sz="2000" b="1" dirty="0" smtClean="0"/>
              <a:t>е</a:t>
            </a:r>
            <a:r>
              <a:rPr lang="ru-RU" sz="2000" dirty="0" smtClean="0"/>
              <a:t> всего в будущем ее популярность будет только расти. Можно говорить, что работа любого дизайнера графики тесно переплетена с концепцией создаваемого продукта или услуги. Как главный фактор победы над конкурентами в борьбе за покупателя с каждым днем значение дизайна растет: все больше внимания уделяется стилю компании, продвигаемому бренду. Создание фирменного стиля, доведение бренда до потребителя, создание узнаваемости торговой марки, популяризация бренда – все это ложится на плечи дизайнера. Графический дизайнер преимущественно творит за компьютером, создавая концепцию нового образа. </a:t>
            </a:r>
            <a:r>
              <a:rPr lang="ru-RU" sz="2000" dirty="0" err="1" smtClean="0"/>
              <a:t>Веб-дизайнер</a:t>
            </a:r>
            <a:r>
              <a:rPr lang="ru-RU" sz="2000" dirty="0" smtClean="0"/>
              <a:t>  это частный случай дизайна, перенесенный на </a:t>
            </a:r>
            <a:r>
              <a:rPr lang="ru-RU" sz="2000" dirty="0" err="1" smtClean="0"/>
              <a:t>веб-сайты</a:t>
            </a:r>
            <a:r>
              <a:rPr lang="ru-RU" sz="2000" dirty="0" smtClean="0"/>
              <a:t>. Кстати, крайне востребованная профессия сегодня. Существуют также дизайнеры одежды, интерьеров, аксессуаров и украшений, мебели, ландшафтные дизайнеры, дизайнеры-проектировщики, занятые в любом из видов производства. </a:t>
            </a:r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836712"/>
            <a:ext cx="813690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Графический дизайн — это дизайн упаковки, рекламной и полиграфической продукции. Функциональные обязанности графического дизайнера могут различаться в зависимости от компании, но общее у всех дизайнеров — разработка концепции создаваемой рекламной или полиграфической продукции. Зачастую от дизайнера требуется наличие художественного образования. Для выполнения работ графический дизайнер должен знать: технологию допечатной подготовки макета; программу векторной графики, например </a:t>
            </a:r>
            <a:r>
              <a:rPr lang="ru-RU" sz="2000" dirty="0" err="1" smtClean="0"/>
              <a:t>CorelDgaw</a:t>
            </a:r>
            <a:r>
              <a:rPr lang="ru-RU" sz="2000" dirty="0" smtClean="0"/>
              <a:t>; программу растровой графики, чаще всего это </a:t>
            </a:r>
            <a:r>
              <a:rPr lang="ru-RU" sz="2000" dirty="0" err="1" smtClean="0"/>
              <a:t>Adobe</a:t>
            </a:r>
            <a:r>
              <a:rPr lang="ru-RU" sz="2000" dirty="0" smtClean="0"/>
              <a:t> </a:t>
            </a:r>
            <a:r>
              <a:rPr lang="ru-RU" sz="2000" dirty="0" err="1" smtClean="0"/>
              <a:t>Photoshop</a:t>
            </a:r>
            <a:r>
              <a:rPr lang="ru-RU" sz="2000" dirty="0" smtClean="0"/>
              <a:t>; программу верстки, вроде </a:t>
            </a:r>
            <a:r>
              <a:rPr lang="ru-RU" sz="2000" dirty="0" err="1" smtClean="0"/>
              <a:t>Adobe</a:t>
            </a:r>
            <a:r>
              <a:rPr lang="ru-RU" sz="2000" dirty="0" smtClean="0"/>
              <a:t> </a:t>
            </a:r>
            <a:r>
              <a:rPr lang="ru-RU" sz="2000" dirty="0" err="1" smtClean="0"/>
              <a:t>PageMaker</a:t>
            </a:r>
            <a:r>
              <a:rPr lang="ru-RU" sz="2000" dirty="0" smtClean="0"/>
              <a:t>; этапы полиграфического процесса. Дизайнер должен обладать не только теоретическими знаниями, но и талантом их претворения в жизнь. Творческое мышление необходимо при разработке концепции и создании образа. Дизайнеры графики работают со специфическим программным оборудованием, которое имеет высокую скорость модификации, поэтому для дизайнера важна склонность к постоянному обучению. Сейчас на рынке труда наблюдается увеличение спроса на специалистов дизайнерских профессий, в том числе и на дизайнеров графики.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КОПИРАЙТЕР </a:t>
            </a:r>
            <a:endParaRPr lang="ru-RU" dirty="0"/>
          </a:p>
        </p:txBody>
      </p:sp>
      <p:pic>
        <p:nvPicPr>
          <p:cNvPr id="4" name="Содержимое 3" descr="ÐÐÐÐÐ ÐÐÐ¢ÐÐ 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244" y="1600200"/>
            <a:ext cx="80615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Заглянем в будущее: что нас ждет после 2020-го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Список </a:t>
            </a:r>
            <a:r>
              <a:rPr lang="ru-RU" b="1" dirty="0" smtClean="0"/>
              <a:t>профессий, которые будут востребованы уже в 2021 году. В топ-5 вошли следующие специальности:</a:t>
            </a:r>
          </a:p>
          <a:p>
            <a:pPr lvl="0"/>
            <a:r>
              <a:rPr lang="ru-RU" dirty="0" smtClean="0"/>
              <a:t>Технолог пищевого производства.</a:t>
            </a:r>
          </a:p>
          <a:p>
            <a:pPr lvl="0"/>
            <a:r>
              <a:rPr lang="ru-RU" dirty="0" smtClean="0"/>
              <a:t>Архитектор мобильных приложений.</a:t>
            </a:r>
          </a:p>
          <a:p>
            <a:pPr lvl="0"/>
            <a:r>
              <a:rPr lang="ru-RU" dirty="0" smtClean="0"/>
              <a:t>Биохимик.</a:t>
            </a:r>
          </a:p>
          <a:p>
            <a:pPr lvl="0"/>
            <a:r>
              <a:rPr lang="ru-RU" dirty="0" smtClean="0"/>
              <a:t>Финансовый аналитик.</a:t>
            </a:r>
          </a:p>
          <a:p>
            <a:r>
              <a:rPr lang="ru-RU" dirty="0" smtClean="0"/>
              <a:t>Стратег в сфере поиска и управления персоналом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32656"/>
            <a:ext cx="69847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/>
              <a:t>Копирайтер</a:t>
            </a:r>
            <a:r>
              <a:rPr lang="ru-RU" sz="2000" dirty="0" smtClean="0"/>
              <a:t> </a:t>
            </a:r>
            <a:r>
              <a:rPr lang="ru-RU" sz="2000" dirty="0" smtClean="0"/>
              <a:t>– это трудяга, готовый писать на самые разноплановые тематики, от политики, интернета, до экономики и женской моды. Для того чтобы освоиться в этой профессии, необходимо базовой филологическое, журналистское или психологическое образование и большой опыт работы в различных СМИ, рекламных отделах, маркетинговых службах или пресс-службах. В принципе задача </a:t>
            </a:r>
            <a:r>
              <a:rPr lang="ru-RU" sz="2000" dirty="0" err="1" smtClean="0"/>
              <a:t>копирайтера</a:t>
            </a:r>
            <a:r>
              <a:rPr lang="ru-RU" sz="2000" dirty="0" smtClean="0"/>
              <a:t> не ограничена созданием текста. Профессиональный </a:t>
            </a:r>
            <a:r>
              <a:rPr lang="ru-RU" sz="2000" dirty="0" err="1" smtClean="0"/>
              <a:t>копирайтер</a:t>
            </a:r>
            <a:r>
              <a:rPr lang="ru-RU" sz="2000" dirty="0" smtClean="0"/>
              <a:t> способен осуществить целую PR-кампанию политика, фирмы, продукта: подготовка серии печатных материалов для газет и электронных СМИ, создание информационной стратегии, организация запоминающихся рекламных </a:t>
            </a:r>
            <a:r>
              <a:rPr lang="ru-RU" sz="2000" dirty="0" err="1" smtClean="0"/>
              <a:t>слоганов</a:t>
            </a:r>
            <a:r>
              <a:rPr lang="ru-RU" sz="2000" dirty="0" smtClean="0"/>
              <a:t>, формирование сценариев рекламных роликов и текстов публичных выступлений. Работа </a:t>
            </a:r>
            <a:r>
              <a:rPr lang="ru-RU" sz="2000" dirty="0" err="1" smtClean="0"/>
              <a:t>копирайтера</a:t>
            </a:r>
            <a:r>
              <a:rPr lang="ru-RU" sz="2000" dirty="0" smtClean="0"/>
              <a:t> сложная, рутинная, но вполне денежная. </a:t>
            </a:r>
            <a:endParaRPr lang="ru-RU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static1-repo.aif.ru/1/5f/546572/061e80c14f967907c88227a11d3f317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00685"/>
            <a:ext cx="6751384" cy="5980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static1-repo.aif.ru/1/71/546573/64a12177e4d59120ab5dabed9a0aa144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7920880" cy="659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hlinkClick r:id="rId2"/>
              </a:rPr>
              <a:t>Перечень </a:t>
            </a:r>
            <a:r>
              <a:rPr lang="ru-RU" dirty="0" smtClean="0">
                <a:hlinkClick r:id="rId2"/>
              </a:rPr>
              <a:t>профессий</a:t>
            </a:r>
            <a:r>
              <a:rPr lang="ru-RU" dirty="0" smtClean="0"/>
              <a:t>, принятый Правительством РФ.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 </a:t>
            </a:r>
            <a:r>
              <a:rPr lang="ru-RU" dirty="0" smtClean="0"/>
              <a:t>Все</a:t>
            </a:r>
            <a:r>
              <a:rPr lang="ru-RU" dirty="0" smtClean="0"/>
              <a:t> </a:t>
            </a:r>
            <a:r>
              <a:rPr lang="ru-RU" dirty="0" smtClean="0">
                <a:hlinkClick r:id="rId3"/>
              </a:rPr>
              <a:t>профессии</a:t>
            </a:r>
            <a:r>
              <a:rPr lang="ru-RU" dirty="0" smtClean="0"/>
              <a:t> в нем подобраны с учетом заинтересованности правительства нашей страны в улучшении технологического развития экономики. </a:t>
            </a:r>
            <a:r>
              <a:rPr lang="ru-RU" u="sng" dirty="0" smtClean="0">
                <a:solidFill>
                  <a:srgbClr val="002060"/>
                </a:solidFill>
              </a:rPr>
              <a:t>Главными</a:t>
            </a:r>
            <a:r>
              <a:rPr lang="ru-RU" dirty="0" smtClean="0"/>
              <a:t> направлениями считаются:</a:t>
            </a:r>
          </a:p>
          <a:p>
            <a:pPr lvl="0"/>
            <a:r>
              <a:rPr lang="ru-RU" dirty="0" err="1" smtClean="0"/>
              <a:t>Энергоэффективность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Ядерные технологии.</a:t>
            </a:r>
          </a:p>
          <a:p>
            <a:pPr lvl="0"/>
            <a:r>
              <a:rPr lang="ru-RU" dirty="0" smtClean="0"/>
              <a:t>Стратегические компьютерные технологии и программное обеспечение.</a:t>
            </a:r>
          </a:p>
          <a:p>
            <a:pPr lvl="0"/>
            <a:r>
              <a:rPr lang="ru-RU" dirty="0" smtClean="0"/>
              <a:t>Медицинская техника и фармацевтика.</a:t>
            </a:r>
          </a:p>
          <a:p>
            <a:pPr lvl="0"/>
            <a:r>
              <a:rPr lang="ru-RU" dirty="0" smtClean="0"/>
              <a:t>Космос и телекоммуникации.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latin typeface="Arial Black" pitchFamily="34" charset="0"/>
              </a:rPr>
              <a:t>Какую профессию выбрать </a:t>
            </a:r>
            <a:r>
              <a:rPr lang="ru-RU" sz="4000" dirty="0" smtClean="0">
                <a:latin typeface="Arial Black" pitchFamily="34" charset="0"/>
              </a:rPr>
              <a:t>?</a:t>
            </a: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Что </a:t>
            </a:r>
            <a:r>
              <a:rPr lang="ru-RU" dirty="0" smtClean="0"/>
              <a:t>делать ?:</a:t>
            </a:r>
            <a:endParaRPr lang="ru-RU" dirty="0" smtClean="0"/>
          </a:p>
          <a:p>
            <a:pPr lvl="0"/>
            <a:r>
              <a:rPr lang="ru-RU" dirty="0" smtClean="0"/>
              <a:t>Пройти тест на профориентацию и проконсультироваться со специалистом.</a:t>
            </a:r>
          </a:p>
          <a:p>
            <a:pPr lvl="0"/>
            <a:r>
              <a:rPr lang="ru-RU" dirty="0" smtClean="0"/>
              <a:t>Изучить </a:t>
            </a:r>
            <a:r>
              <a:rPr lang="ru-RU" dirty="0" smtClean="0">
                <a:hlinkClick r:id="rId2"/>
              </a:rPr>
              <a:t>перечень профессий</a:t>
            </a:r>
            <a:r>
              <a:rPr lang="ru-RU" dirty="0" smtClean="0"/>
              <a:t>, утвержденный Правительством РФ, и </a:t>
            </a:r>
            <a:r>
              <a:rPr lang="ru-RU" dirty="0" smtClean="0">
                <a:hlinkClick r:id="rId3"/>
              </a:rPr>
              <a:t>«Атлас»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Мониторить</a:t>
            </a:r>
            <a:r>
              <a:rPr lang="ru-RU" dirty="0" smtClean="0"/>
              <a:t> вакансии: отмечать востребованные </a:t>
            </a:r>
            <a:r>
              <a:rPr lang="ru-RU" dirty="0" smtClean="0">
                <a:hlinkClick r:id="rId4"/>
              </a:rPr>
              <a:t>профессии</a:t>
            </a:r>
            <a:r>
              <a:rPr lang="ru-RU" dirty="0" smtClean="0">
                <a:hlinkClick r:id="rId4"/>
              </a:rPr>
              <a:t>,</a:t>
            </a:r>
            <a:r>
              <a:rPr lang="ru-RU" dirty="0" smtClean="0"/>
              <a:t> требования </a:t>
            </a:r>
            <a:r>
              <a:rPr lang="ru-RU" dirty="0" smtClean="0"/>
              <a:t>к соискателям, уровень заработной платы.</a:t>
            </a:r>
          </a:p>
          <a:p>
            <a:r>
              <a:rPr lang="ru-RU" dirty="0" smtClean="0"/>
              <a:t>Прислушиваться к прогнозам экспертов и следить за рынком труда.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БИОИНЖЕНЕР</a:t>
            </a:r>
            <a:endParaRPr lang="ru-RU" dirty="0"/>
          </a:p>
        </p:txBody>
      </p:sp>
      <p:pic>
        <p:nvPicPr>
          <p:cNvPr id="4" name="Содержимое 3" descr="ÐÐÐÐÐÐÐÐÐÐ 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0" y="1340768"/>
            <a:ext cx="66675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556792"/>
            <a:ext cx="8229600" cy="1143000"/>
          </a:xfrm>
        </p:spPr>
        <p:txBody>
          <a:bodyPr>
            <a:normAutofit fontScale="90000"/>
          </a:bodyPr>
          <a:lstStyle/>
          <a:p>
            <a:pPr>
              <a:tabLst>
                <a:tab pos="269875" algn="l"/>
              </a:tabLst>
            </a:pPr>
            <a:r>
              <a:rPr lang="ru-RU" sz="2700" dirty="0" smtClean="0">
                <a:solidFill>
                  <a:srgbClr val="FF0000"/>
                </a:solidFill>
              </a:rPr>
              <a:t>Требования к </a:t>
            </a:r>
            <a:r>
              <a:rPr lang="ru-RU" sz="2700" dirty="0" err="1" smtClean="0">
                <a:solidFill>
                  <a:srgbClr val="FF0000"/>
                </a:solidFill>
              </a:rPr>
              <a:t>биоинженеру</a:t>
            </a:r>
            <a:r>
              <a:rPr lang="ru-RU" sz="2700" dirty="0" smtClean="0">
                <a:solidFill>
                  <a:srgbClr val="FF0000"/>
                </a:solidFill>
              </a:rPr>
              <a:t>: наличие высшего специального (биологического</a:t>
            </a:r>
            <a:r>
              <a:rPr lang="ru-RU" sz="2700" dirty="0" smtClean="0">
                <a:solidFill>
                  <a:srgbClr val="FF0000"/>
                </a:solidFill>
              </a:rPr>
              <a:t>, биохимического, химического) образования; опыт работы не обязателен, но приветствуется; аналитический склад ума; желание развиваться.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800" dirty="0" smtClean="0"/>
              <a:t>Специалисты </a:t>
            </a:r>
            <a:r>
              <a:rPr lang="ru-RU" sz="2800" dirty="0" smtClean="0"/>
              <a:t>в </a:t>
            </a:r>
            <a:r>
              <a:rPr lang="ru-RU" sz="2800" dirty="0" err="1" smtClean="0"/>
              <a:t>биоинженерии</a:t>
            </a:r>
            <a:r>
              <a:rPr lang="ru-RU" sz="2800" dirty="0" smtClean="0"/>
              <a:t> заняты исследованием биологических объектов </a:t>
            </a:r>
            <a:r>
              <a:rPr lang="ru-RU" sz="2800" dirty="0" err="1" smtClean="0"/>
              <a:t>наномира</a:t>
            </a:r>
            <a:r>
              <a:rPr lang="ru-RU" sz="2800" dirty="0" smtClean="0"/>
              <a:t>: ДНК, РНК, вирусы, клетки, микроорганизмы. Спецы этой сферы изучают молекулярный и клеточный уровень живых организмов, при этом конструируя новые организмы с изменившимися характеристиками для научных, медицинских и сельскохозяйственных целей.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900" dirty="0" smtClean="0"/>
              <a:t>Инженер </a:t>
            </a:r>
            <a:r>
              <a:rPr lang="ru-RU" sz="2900" dirty="0" smtClean="0"/>
              <a:t>по биотехнологиям обязан быть максимально ответственным в своих научных исследованиях и разработках, поскольку результат его труда, помимо пользы, способен нанести непоправимый ущерб всему роду человеческому. Главная цель </a:t>
            </a:r>
            <a:r>
              <a:rPr lang="ru-RU" sz="2900" dirty="0" err="1" smtClean="0"/>
              <a:t>биоинженера</a:t>
            </a:r>
            <a:r>
              <a:rPr lang="ru-RU" sz="2900" dirty="0" smtClean="0"/>
              <a:t> – соблюдать охрану жизни и природы в интересах общества. Специалист данного профиля может работать в научно-исследовательском учреждении, изучая биоинженерный, биохимический, молекулярно-биологический и </a:t>
            </a:r>
            <a:r>
              <a:rPr lang="ru-RU" sz="2900" dirty="0" err="1" smtClean="0"/>
              <a:t>биотехнологический</a:t>
            </a:r>
            <a:r>
              <a:rPr lang="ru-RU" sz="2900" dirty="0" smtClean="0"/>
              <a:t> профиль. Также </a:t>
            </a:r>
            <a:r>
              <a:rPr lang="ru-RU" sz="2900" dirty="0" err="1" smtClean="0"/>
              <a:t>биоинженеров</a:t>
            </a:r>
            <a:r>
              <a:rPr lang="ru-RU" sz="2900" dirty="0" smtClean="0"/>
              <a:t> с распростертыми объятиями встретят в лабораториях медицинского, сельскохозяйственного, фармакологического направления и на крупных предприятиях промышленности. И конечно, спец по </a:t>
            </a:r>
            <a:r>
              <a:rPr lang="ru-RU" sz="2900" dirty="0" err="1" smtClean="0"/>
              <a:t>биоинженерии</a:t>
            </a:r>
            <a:r>
              <a:rPr lang="ru-RU" sz="2900" dirty="0" smtClean="0"/>
              <a:t> вполне может устроиться преподавателем биологических дисциплин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БРОКЕР В переводе с английского слово «</a:t>
            </a:r>
            <a:r>
              <a:rPr lang="ru-RU" sz="3200" dirty="0" err="1" smtClean="0"/>
              <a:t>broker</a:t>
            </a:r>
            <a:r>
              <a:rPr lang="ru-RU" sz="3200" dirty="0" smtClean="0"/>
              <a:t>» означает комиссионер,</a:t>
            </a:r>
            <a:endParaRPr lang="ru-RU" sz="3200" dirty="0"/>
          </a:p>
        </p:txBody>
      </p:sp>
      <p:pic>
        <p:nvPicPr>
          <p:cNvPr id="4" name="Содержимое 3" descr="ÐÐ ÐÐÐÐ 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9254" y="1600200"/>
            <a:ext cx="650549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028342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Деятельность </a:t>
            </a:r>
            <a:r>
              <a:rPr lang="ru-RU" sz="2400" dirty="0" smtClean="0"/>
              <a:t>этой профессии: оказывать посреднические услуги между покупателями и продавцами при заключении сделок на рынке ценных бумаг (из этой публикации можно подробнее узнать про рынок акций), либо на товарно-сырьевой или валютной бирже </a:t>
            </a:r>
            <a:r>
              <a:rPr lang="ru-RU" sz="2400" dirty="0" smtClean="0"/>
              <a:t>. </a:t>
            </a:r>
            <a:r>
              <a:rPr lang="ru-RU" sz="2400" dirty="0" smtClean="0"/>
              <a:t>Биржевой брокер способен зарабатывать миллионы в день, поскольку размер комиссионных с крупных пакетов акций также значителен. Он занимается консультациями клиентов, осуществляет расчетно-аналитическую деятельность, покупает место на бирже; вознаграждение формируется за счет комиссионных в процентах от суммы сделок;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852</Words>
  <Application>Microsoft Office PowerPoint</Application>
  <PresentationFormat>Экран (4:3)</PresentationFormat>
  <Paragraphs>44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Пермский край:</vt:lpstr>
      <vt:lpstr>Заглянем в будущее: что нас ждет после 2020-го</vt:lpstr>
      <vt:lpstr>Перечень профессий, принятый Правительством РФ.</vt:lpstr>
      <vt:lpstr>Какую профессию выбрать ? </vt:lpstr>
      <vt:lpstr>БИОИНЖЕНЕР</vt:lpstr>
      <vt:lpstr>Требования к биоинженеру: наличие высшего специального (биологического, биохимического, химического) образования; опыт работы не обязателен, но приветствуется; аналитический склад ума; желание развиваться. </vt:lpstr>
      <vt:lpstr> </vt:lpstr>
      <vt:lpstr>БРОКЕР В переводе с английского слово «broker» означает комиссионер,</vt:lpstr>
      <vt:lpstr>Слайд 9</vt:lpstr>
      <vt:lpstr>Слайд 10</vt:lpstr>
      <vt:lpstr>МЕРЧЕНДАЙЗЕР</vt:lpstr>
      <vt:lpstr>Слайд 12</vt:lpstr>
      <vt:lpstr>Слайд 13</vt:lpstr>
      <vt:lpstr>СТИЛИСТ</vt:lpstr>
      <vt:lpstr>Слайд 15</vt:lpstr>
      <vt:lpstr>ГРАФИЧЕСКИЙ ДИЗАЙНЕР</vt:lpstr>
      <vt:lpstr>Слайд 17</vt:lpstr>
      <vt:lpstr>Слайд 18</vt:lpstr>
      <vt:lpstr>КОПИРАЙТЕР 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Пермский край:</dc:title>
  <dc:creator>школа</dc:creator>
  <cp:lastModifiedBy>школа</cp:lastModifiedBy>
  <cp:revision>4</cp:revision>
  <dcterms:created xsi:type="dcterms:W3CDTF">2019-10-17T11:53:31Z</dcterms:created>
  <dcterms:modified xsi:type="dcterms:W3CDTF">2019-10-17T12:27:43Z</dcterms:modified>
</cp:coreProperties>
</file>