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7"/>
  </p:notesMasterIdLst>
  <p:sldIdLst>
    <p:sldId id="346" r:id="rId3"/>
    <p:sldId id="345" r:id="rId4"/>
    <p:sldId id="304" r:id="rId5"/>
    <p:sldId id="307" r:id="rId6"/>
    <p:sldId id="343" r:id="rId7"/>
    <p:sldId id="341" r:id="rId8"/>
    <p:sldId id="284" r:id="rId9"/>
    <p:sldId id="342" r:id="rId10"/>
    <p:sldId id="286" r:id="rId11"/>
    <p:sldId id="265" r:id="rId12"/>
    <p:sldId id="347" r:id="rId13"/>
    <p:sldId id="267" r:id="rId14"/>
    <p:sldId id="344" r:id="rId15"/>
    <p:sldId id="273" r:id="rId16"/>
    <p:sldId id="271" r:id="rId17"/>
    <p:sldId id="272" r:id="rId18"/>
    <p:sldId id="270" r:id="rId19"/>
    <p:sldId id="354" r:id="rId20"/>
    <p:sldId id="349" r:id="rId21"/>
    <p:sldId id="348" r:id="rId22"/>
    <p:sldId id="350" r:id="rId23"/>
    <p:sldId id="351" r:id="rId24"/>
    <p:sldId id="352" r:id="rId25"/>
    <p:sldId id="353" r:id="rId26"/>
  </p:sldIdLst>
  <p:sldSz cx="9144000" cy="6858000" type="screen4x3"/>
  <p:notesSz cx="6858000" cy="9144000"/>
  <p:custDataLst>
    <p:tags r:id="rId2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1"/>
    <a:srgbClr val="FFFFDD"/>
    <a:srgbClr val="FFFFCC"/>
    <a:srgbClr val="E46D0A"/>
    <a:srgbClr val="CEAD78"/>
    <a:srgbClr val="C7A265"/>
    <a:srgbClr val="C29856"/>
    <a:srgbClr val="FFCC99"/>
    <a:srgbClr val="FFFFFF"/>
    <a:srgbClr val="D163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75" autoAdjust="0"/>
    <p:restoredTop sz="96788" autoAdjust="0"/>
  </p:normalViewPr>
  <p:slideViewPr>
    <p:cSldViewPr>
      <p:cViewPr varScale="1">
        <p:scale>
          <a:sx n="110" d="100"/>
          <a:sy n="110" d="100"/>
        </p:scale>
        <p:origin x="1590" y="10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36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0E902-1D05-4D7B-9125-59E2BF0ED6C2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9597A-2601-4608-8148-7122399C5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593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530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959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0162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69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1643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2024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445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2714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203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36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5" descr="Безимени-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1438"/>
            <a:ext cx="9144000" cy="70008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 descr="Безимени-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0087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 userDrawn="1"/>
        </p:nvSpPr>
        <p:spPr>
          <a:xfrm>
            <a:off x="214282" y="642918"/>
            <a:ext cx="8715436" cy="6215082"/>
          </a:xfrm>
          <a:prstGeom prst="round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1FDD5-1672-4393-AB03-1A414B8ED12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9F317-FD24-44F8-841B-1F2D8DDD2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prstClr val="white">
                    <a:lumMod val="65000"/>
                  </a:prst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prstClr val="white">
                  <a:lumMod val="6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000100" y="142852"/>
            <a:ext cx="8001056" cy="65722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 descr="0_75db3_c809b474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214290"/>
            <a:ext cx="1524003" cy="972314"/>
          </a:xfrm>
          <a:prstGeom prst="rect">
            <a:avLst/>
          </a:prstGeom>
        </p:spPr>
      </p:pic>
      <p:pic>
        <p:nvPicPr>
          <p:cNvPr id="13" name="Рисунок 12" descr="0_75db3_c809b474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1500174"/>
            <a:ext cx="1524003" cy="972314"/>
          </a:xfrm>
          <a:prstGeom prst="rect">
            <a:avLst/>
          </a:prstGeom>
        </p:spPr>
      </p:pic>
      <p:pic>
        <p:nvPicPr>
          <p:cNvPr id="19" name="Рисунок 18" descr="0_75db3_c809b474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2857496"/>
            <a:ext cx="1524003" cy="972314"/>
          </a:xfrm>
          <a:prstGeom prst="rect">
            <a:avLst/>
          </a:prstGeom>
        </p:spPr>
      </p:pic>
      <p:pic>
        <p:nvPicPr>
          <p:cNvPr id="20" name="Рисунок 19" descr="0_75db3_c809b474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4286256"/>
            <a:ext cx="1524003" cy="972314"/>
          </a:xfrm>
          <a:prstGeom prst="rect">
            <a:avLst/>
          </a:prstGeom>
        </p:spPr>
      </p:pic>
      <p:pic>
        <p:nvPicPr>
          <p:cNvPr id="21" name="Рисунок 20" descr="0_75db3_c809b474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5715016"/>
            <a:ext cx="1524003" cy="97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99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slide" Target="slide18.xml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2" Type="http://schemas.openxmlformats.org/officeDocument/2006/relationships/audio" Target="../media/audio1.wav"/><Relationship Id="rId16" Type="http://schemas.openxmlformats.org/officeDocument/2006/relationships/slide" Target="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slide" Target="slide10.xml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slide" Target="slide5.xml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507AFF-7AFB-4A21-98D2-276DE9A7F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495300"/>
            <a:ext cx="8772525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36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CB8986-C004-44FC-A507-A96C48BEA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3608" y="504056"/>
            <a:ext cx="7799851" cy="58498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5973" y="1196752"/>
            <a:ext cx="6995120" cy="1143000"/>
          </a:xfrm>
        </p:spPr>
        <p:txBody>
          <a:bodyPr/>
          <a:lstStyle/>
          <a:p>
            <a:r>
              <a:rPr lang="ru-RU" sz="5400" b="1" dirty="0">
                <a:solidFill>
                  <a:srgbClr val="C00000"/>
                </a:solidFill>
              </a:rPr>
              <a:t>Планировка </a:t>
            </a:r>
            <a:br>
              <a:rPr lang="ru-RU" sz="5400" b="1" dirty="0">
                <a:solidFill>
                  <a:srgbClr val="C00000"/>
                </a:solidFill>
              </a:rPr>
            </a:br>
            <a:r>
              <a:rPr lang="ru-RU" sz="5400" b="1" dirty="0">
                <a:solidFill>
                  <a:srgbClr val="C00000"/>
                </a:solidFill>
              </a:rPr>
              <a:t>кухни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5FBEBF5-643D-45AC-B4C1-EF88F9F463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404664"/>
            <a:ext cx="7488832" cy="4525963"/>
          </a:xfrm>
        </p:spPr>
        <p:txBody>
          <a:bodyPr/>
          <a:lstStyle/>
          <a:p>
            <a:r>
              <a:rPr lang="ru-RU" dirty="0"/>
              <a:t>Кухня имеет две зоны – </a:t>
            </a:r>
          </a:p>
          <a:p>
            <a:pPr marL="0" indent="0">
              <a:buNone/>
            </a:pPr>
            <a:r>
              <a:rPr lang="ru-RU" dirty="0"/>
              <a:t>_____________  и ________________ </a:t>
            </a:r>
          </a:p>
          <a:p>
            <a:pPr marL="0" indent="0">
              <a:buNone/>
            </a:pPr>
            <a:r>
              <a:rPr lang="ru-RU" dirty="0"/>
              <a:t>Рабочая зона предназначена для </a:t>
            </a:r>
          </a:p>
          <a:p>
            <a:pPr marL="0" indent="0">
              <a:buNone/>
            </a:pPr>
            <a:r>
              <a:rPr lang="ru-RU" dirty="0"/>
              <a:t>_________________________________ </a:t>
            </a:r>
          </a:p>
          <a:p>
            <a:pPr marL="0" indent="0">
              <a:buNone/>
            </a:pPr>
            <a:r>
              <a:rPr lang="ru-RU" dirty="0"/>
              <a:t>В ней размещаются _____________ ,</a:t>
            </a:r>
          </a:p>
          <a:p>
            <a:pPr marL="0" indent="0">
              <a:buNone/>
            </a:pPr>
            <a:r>
              <a:rPr lang="ru-RU" dirty="0"/>
              <a:t>________________________________, _______ , ________ , ________________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В столовой зоне размещаются </a:t>
            </a:r>
          </a:p>
          <a:p>
            <a:pPr marL="0" indent="0">
              <a:buNone/>
            </a:pPr>
            <a:r>
              <a:rPr lang="ru-RU" dirty="0"/>
              <a:t>__________________ и _____________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3BF5E3-EEC8-4296-9962-56CF5D304D22}"/>
              </a:ext>
            </a:extLst>
          </p:cNvPr>
          <p:cNvSpPr txBox="1"/>
          <p:nvPr/>
        </p:nvSpPr>
        <p:spPr>
          <a:xfrm>
            <a:off x="2051720" y="908720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рабочую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6FFCF7-4572-41BD-A6BB-84CBC0219B22}"/>
              </a:ext>
            </a:extLst>
          </p:cNvPr>
          <p:cNvSpPr txBox="1"/>
          <p:nvPr/>
        </p:nvSpPr>
        <p:spPr>
          <a:xfrm>
            <a:off x="5076056" y="916427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столовую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4888F3-8D11-4870-90C0-523343BF8710}"/>
              </a:ext>
            </a:extLst>
          </p:cNvPr>
          <p:cNvSpPr txBox="1"/>
          <p:nvPr/>
        </p:nvSpPr>
        <p:spPr>
          <a:xfrm>
            <a:off x="2771800" y="2087224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приготовления пищи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BF5A84-177F-46A6-ADD3-B28FE2CCC31D}"/>
              </a:ext>
            </a:extLst>
          </p:cNvPr>
          <p:cNvSpPr txBox="1"/>
          <p:nvPr/>
        </p:nvSpPr>
        <p:spPr>
          <a:xfrm>
            <a:off x="5724128" y="2667645"/>
            <a:ext cx="1482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мебель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2D2B22-09EC-42B8-9D83-0E234FA0911D}"/>
              </a:ext>
            </a:extLst>
          </p:cNvPr>
          <p:cNvSpPr txBox="1"/>
          <p:nvPr/>
        </p:nvSpPr>
        <p:spPr>
          <a:xfrm>
            <a:off x="1763688" y="3252420"/>
            <a:ext cx="6312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бытовые приборы и оборудование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B88EA5-2496-4D93-AE41-13B98BAC2893}"/>
              </a:ext>
            </a:extLst>
          </p:cNvPr>
          <p:cNvSpPr txBox="1"/>
          <p:nvPr/>
        </p:nvSpPr>
        <p:spPr>
          <a:xfrm>
            <a:off x="1835696" y="3756476"/>
            <a:ext cx="1184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плита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560377-4258-4929-99D9-0381053E676B}"/>
              </a:ext>
            </a:extLst>
          </p:cNvPr>
          <p:cNvSpPr txBox="1"/>
          <p:nvPr/>
        </p:nvSpPr>
        <p:spPr>
          <a:xfrm>
            <a:off x="3617932" y="3769784"/>
            <a:ext cx="1281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мойка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0CCD7D-21BB-4235-9358-583939976231}"/>
              </a:ext>
            </a:extLst>
          </p:cNvPr>
          <p:cNvSpPr txBox="1"/>
          <p:nvPr/>
        </p:nvSpPr>
        <p:spPr>
          <a:xfrm>
            <a:off x="5496733" y="3769784"/>
            <a:ext cx="24643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холодильник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7E356D-8988-4670-A697-362C2C4E2845}"/>
              </a:ext>
            </a:extLst>
          </p:cNvPr>
          <p:cNvSpPr txBox="1"/>
          <p:nvPr/>
        </p:nvSpPr>
        <p:spPr>
          <a:xfrm>
            <a:off x="1979712" y="5578169"/>
            <a:ext cx="3019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обеденный стол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B9DA69-8AFE-455C-8E01-F2B59923BE77}"/>
              </a:ext>
            </a:extLst>
          </p:cNvPr>
          <p:cNvSpPr txBox="1"/>
          <p:nvPr/>
        </p:nvSpPr>
        <p:spPr>
          <a:xfrm>
            <a:off x="6300192" y="5519755"/>
            <a:ext cx="1285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стулья</a:t>
            </a:r>
          </a:p>
        </p:txBody>
      </p:sp>
    </p:spTree>
    <p:extLst>
      <p:ext uri="{BB962C8B-B14F-4D97-AF65-F5344CB8AC3E}">
        <p14:creationId xmlns:p14="http://schemas.microsoft.com/office/powerpoint/2010/main" val="291080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sz="4000" b="1" dirty="0"/>
              <a:t>Рабочий треугольник</a:t>
            </a:r>
            <a:br>
              <a:rPr lang="ru-RU" sz="4000" b="1" dirty="0"/>
            </a:br>
            <a:r>
              <a:rPr lang="ru-RU" sz="4000" b="1" dirty="0"/>
              <a:t> – что это?</a:t>
            </a:r>
          </a:p>
        </p:txBody>
      </p:sp>
      <p:pic>
        <p:nvPicPr>
          <p:cNvPr id="5122" name="Picture 2" descr="C:\Users\124\Desktop\Рабочий-треугольни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9219" y="2276872"/>
            <a:ext cx="7165662" cy="22045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404664"/>
            <a:ext cx="6923112" cy="5001419"/>
          </a:xfrm>
        </p:spPr>
        <p:txBody>
          <a:bodyPr/>
          <a:lstStyle/>
          <a:p>
            <a:pPr algn="just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Планировать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кухню означает располагать в ней в соответствии с определённым планом кухонную мебель и оборудование.</a:t>
            </a:r>
          </a:p>
          <a:p>
            <a:pPr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несколько видов планировок кухни.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b="1" dirty="0"/>
              <a:t>Линейная кухня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9016" y="5517232"/>
            <a:ext cx="6995120" cy="3636435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Подходит для узкого помещения. Занимает мало места. Обычно много навесных шкафов.</a:t>
            </a:r>
          </a:p>
        </p:txBody>
      </p:sp>
      <p:pic>
        <p:nvPicPr>
          <p:cNvPr id="7170" name="Picture 2" descr="C:\Users\124\Desktop\rokstories-blank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24744"/>
            <a:ext cx="6489429" cy="42586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b="1" dirty="0"/>
              <a:t>Параллельная кухня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5517232"/>
            <a:ext cx="6995120" cy="146876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Удобна для тех, кто много готовит, так как есть много рабочих поверхностей</a:t>
            </a:r>
          </a:p>
        </p:txBody>
      </p:sp>
      <p:pic>
        <p:nvPicPr>
          <p:cNvPr id="9218" name="Picture 2" descr="C:\Users\124\Desktop\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052735"/>
            <a:ext cx="6336704" cy="42165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b="1" dirty="0"/>
              <a:t>Угловая кухня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43073" y="5589240"/>
            <a:ext cx="6995120" cy="154076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Подходит для квадратного помещения. Очень хорошо размещается обеденный стол.</a:t>
            </a:r>
          </a:p>
        </p:txBody>
      </p:sp>
      <p:pic>
        <p:nvPicPr>
          <p:cNvPr id="8195" name="Picture 3" descr="C:\Users\124\Desktop\kuhni-mdf-emal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4467" y="1052736"/>
            <a:ext cx="6892333" cy="44667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/>
          <a:lstStyle/>
          <a:p>
            <a:r>
              <a:rPr lang="ru-RU" b="1" dirty="0"/>
              <a:t>П-образная кухня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5740970"/>
            <a:ext cx="6995120" cy="168478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Для большой кухни. Можно сделать очень удобный рабочий треугольник.</a:t>
            </a:r>
          </a:p>
        </p:txBody>
      </p:sp>
      <p:pic>
        <p:nvPicPr>
          <p:cNvPr id="10242" name="Picture 2" descr="C:\Users\124\Desktop\kuhnya-iz-plastika-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096481"/>
            <a:ext cx="6408712" cy="44752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Стрелка: вправо 3">
            <a:hlinkClick r:id="rId3" action="ppaction://hlinksldjump"/>
            <a:extLst>
              <a:ext uri="{FF2B5EF4-FFF2-40B4-BE49-F238E27FC236}">
                <a16:creationId xmlns:a16="http://schemas.microsoft.com/office/drawing/2014/main" id="{9E75D57E-4248-4533-8863-F59F454DC699}"/>
              </a:ext>
            </a:extLst>
          </p:cNvPr>
          <p:cNvSpPr/>
          <p:nvPr/>
        </p:nvSpPr>
        <p:spPr>
          <a:xfrm>
            <a:off x="107504" y="5949280"/>
            <a:ext cx="1224136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63F8AC-479C-40F2-B631-2AAC65286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F6796AE-9A0F-4822-AE46-336F3D95AB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9672" y="548680"/>
            <a:ext cx="7200799" cy="57606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4A953D-EE12-4E4B-BB8F-B18BF7D19EAA}"/>
              </a:ext>
            </a:extLst>
          </p:cNvPr>
          <p:cNvSpPr txBox="1"/>
          <p:nvPr/>
        </p:nvSpPr>
        <p:spPr>
          <a:xfrm>
            <a:off x="3678659" y="2274838"/>
            <a:ext cx="3082823" cy="230832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Правила </a:t>
            </a:r>
          </a:p>
          <a:p>
            <a:pPr algn="ctr"/>
            <a:r>
              <a:rPr lang="ru-RU" sz="3600" b="1" dirty="0">
                <a:solidFill>
                  <a:srgbClr val="0070C0"/>
                </a:solidFill>
              </a:rPr>
              <a:t>размещения </a:t>
            </a:r>
          </a:p>
          <a:p>
            <a:pPr algn="ctr"/>
            <a:r>
              <a:rPr lang="ru-RU" sz="3600" b="1" dirty="0">
                <a:solidFill>
                  <a:srgbClr val="0070C0"/>
                </a:solidFill>
              </a:rPr>
              <a:t>мебели и </a:t>
            </a:r>
          </a:p>
          <a:p>
            <a:pPr algn="ctr"/>
            <a:r>
              <a:rPr lang="ru-RU" sz="3600" b="1" dirty="0">
                <a:solidFill>
                  <a:srgbClr val="0070C0"/>
                </a:solidFill>
              </a:rPr>
              <a:t>оборудования  </a:t>
            </a:r>
          </a:p>
        </p:txBody>
      </p:sp>
    </p:spTree>
    <p:extLst>
      <p:ext uri="{BB962C8B-B14F-4D97-AF65-F5344CB8AC3E}">
        <p14:creationId xmlns:p14="http://schemas.microsoft.com/office/powerpoint/2010/main" val="2527796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A6F4B2-B006-44DD-927A-24FE368CB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D0477D-984B-4396-BE17-4301EEF91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5" y="1340768"/>
            <a:ext cx="72675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4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407485-49A0-440E-ADE1-B6086A265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495300"/>
            <a:ext cx="8772525" cy="5867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15D9E6-D17C-40D4-BF82-F0C26D233FA6}"/>
              </a:ext>
            </a:extLst>
          </p:cNvPr>
          <p:cNvSpPr txBox="1"/>
          <p:nvPr/>
        </p:nvSpPr>
        <p:spPr>
          <a:xfrm>
            <a:off x="1547664" y="1412776"/>
            <a:ext cx="6192688" cy="3785652"/>
          </a:xfrm>
          <a:prstGeom prst="rect">
            <a:avLst/>
          </a:prstGeom>
          <a:solidFill>
            <a:srgbClr val="FFFF00"/>
          </a:solidFill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8000" dirty="0">
                <a:solidFill>
                  <a:srgbClr val="FF0000"/>
                </a:solidFill>
                <a:latin typeface="Arial Black" panose="020B0A04020102020204" pitchFamily="34" charset="0"/>
              </a:rPr>
              <a:t>Дизайн </a:t>
            </a:r>
          </a:p>
          <a:p>
            <a:pPr algn="ctr"/>
            <a:r>
              <a:rPr lang="ru-RU" sz="8000" dirty="0">
                <a:solidFill>
                  <a:srgbClr val="FF0000"/>
                </a:solidFill>
                <a:latin typeface="Arial Black" panose="020B0A04020102020204" pitchFamily="34" charset="0"/>
              </a:rPr>
              <a:t>интерьера</a:t>
            </a:r>
          </a:p>
          <a:p>
            <a:pPr algn="ctr"/>
            <a:r>
              <a:rPr lang="ru-RU" sz="8000" dirty="0">
                <a:solidFill>
                  <a:srgbClr val="FF0000"/>
                </a:solidFill>
                <a:latin typeface="Arial Black" panose="020B0A04020102020204" pitchFamily="34" charset="0"/>
              </a:rPr>
              <a:t>кухни</a:t>
            </a:r>
          </a:p>
        </p:txBody>
      </p:sp>
    </p:spTree>
    <p:extLst>
      <p:ext uri="{BB962C8B-B14F-4D97-AF65-F5344CB8AC3E}">
        <p14:creationId xmlns:p14="http://schemas.microsoft.com/office/powerpoint/2010/main" val="20933589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3640E3-81AD-486C-9B21-B9E940C44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010AD4-E355-4D34-B0B7-76F097D12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688" y="1600200"/>
            <a:ext cx="6923112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DC34F5-9E5D-4D7D-B179-6B27F89E95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636" t="18519" r="25047" b="13414"/>
          <a:stretch/>
        </p:blipFill>
        <p:spPr>
          <a:xfrm rot="5400000">
            <a:off x="2417654" y="875472"/>
            <a:ext cx="5028773" cy="5472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26838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CD41945B-4BAA-4B92-8830-783B7683FA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389" t="4477" r="5732" b="10460"/>
          <a:stretch/>
        </p:blipFill>
        <p:spPr>
          <a:xfrm>
            <a:off x="1763688" y="260648"/>
            <a:ext cx="3225200" cy="266429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6E86B4-2CB1-4E97-954D-5AE8C2366E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212" t="14246" b="20747"/>
          <a:stretch/>
        </p:blipFill>
        <p:spPr>
          <a:xfrm>
            <a:off x="5292080" y="3445146"/>
            <a:ext cx="3455368" cy="28803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910DCF-9BDE-46F0-B8C3-6561B1A03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863" t="5201" r="37216" b="59800"/>
          <a:stretch/>
        </p:blipFill>
        <p:spPr>
          <a:xfrm>
            <a:off x="2051720" y="3272410"/>
            <a:ext cx="2808312" cy="31912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318F77-5629-4D55-B623-9489D06BC9E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945" t="16295" r="14960" b="21321"/>
          <a:stretch/>
        </p:blipFill>
        <p:spPr>
          <a:xfrm>
            <a:off x="5652120" y="908719"/>
            <a:ext cx="3024336" cy="1680188"/>
          </a:xfrm>
          <a:prstGeom prst="rect">
            <a:avLst/>
          </a:prstGeom>
        </p:spPr>
      </p:pic>
      <p:sp>
        <p:nvSpPr>
          <p:cNvPr id="8" name="Стрелка: влево 7">
            <a:hlinkClick r:id="rId6" action="ppaction://hlinksldjump"/>
            <a:extLst>
              <a:ext uri="{FF2B5EF4-FFF2-40B4-BE49-F238E27FC236}">
                <a16:creationId xmlns:a16="http://schemas.microsoft.com/office/drawing/2014/main" id="{BEFB128B-E364-49A1-BB89-E60A7D99DAD2}"/>
              </a:ext>
            </a:extLst>
          </p:cNvPr>
          <p:cNvSpPr/>
          <p:nvPr/>
        </p:nvSpPr>
        <p:spPr>
          <a:xfrm flipH="1">
            <a:off x="396552" y="6081322"/>
            <a:ext cx="1223120" cy="7647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97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EC8CB-3060-4D31-BD6D-D16B4B9C3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2C2B1A-AFF8-4E02-9DE7-6F8D1B60B2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9EC383-4DDA-416B-9455-7437AED1C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7" y="404664"/>
            <a:ext cx="5920395" cy="60486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039631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0AB8F-836B-4803-AFF3-4BB7EBA06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188640"/>
            <a:ext cx="8229600" cy="778098"/>
          </a:xfrm>
        </p:spPr>
        <p:txBody>
          <a:bodyPr/>
          <a:lstStyle/>
          <a:p>
            <a:r>
              <a:rPr lang="ru-RU" dirty="0"/>
              <a:t>Задание для дизайнеров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8C1CF0-49BA-40E3-B95E-D1057189E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966738"/>
            <a:ext cx="7149480" cy="4525963"/>
          </a:xfrm>
        </p:spPr>
        <p:txBody>
          <a:bodyPr/>
          <a:lstStyle/>
          <a:p>
            <a:pPr algn="just"/>
            <a:r>
              <a:rPr lang="ru-RU" sz="2400" dirty="0"/>
              <a:t>Вырежи из листа бумаги шаблоны мебели и оборудования для кухни, выполненные в масштабе 1:20.</a:t>
            </a:r>
          </a:p>
          <a:p>
            <a:pPr algn="just"/>
            <a:r>
              <a:rPr lang="ru-RU" sz="2400" dirty="0"/>
              <a:t>Передвигая шаблоны на плане кухни, выполни рациональную планировку с учетом принципа рабочего треугольника.</a:t>
            </a:r>
          </a:p>
          <a:p>
            <a:pPr algn="just"/>
            <a:r>
              <a:rPr lang="ru-RU" sz="2400" dirty="0"/>
              <a:t>Приклей шаблоны на план клеящим карандашом.</a:t>
            </a:r>
          </a:p>
          <a:p>
            <a:pPr algn="just"/>
            <a:r>
              <a:rPr lang="ru-RU" sz="2400" dirty="0"/>
              <a:t>Начерти цветным фломастером с помощью линейки рабочий треугольник.</a:t>
            </a:r>
          </a:p>
          <a:p>
            <a:pPr algn="just"/>
            <a:r>
              <a:rPr lang="ru-RU" sz="2400" dirty="0"/>
              <a:t>Определи вид получившейся планировки и подпиши на плане сверху</a:t>
            </a:r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806275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507AFF-7AFB-4A21-98D2-276DE9A7F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495300"/>
            <a:ext cx="8772525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13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4927A7C-11BD-48E3-B680-53FE9F8AA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34968"/>
            <a:ext cx="8772525" cy="63880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19782428">
            <a:off x="-1465016" y="784195"/>
            <a:ext cx="694389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Дизайнерская</a:t>
            </a:r>
          </a:p>
        </p:txBody>
      </p:sp>
      <p:sp>
        <p:nvSpPr>
          <p:cNvPr id="5" name="Прямоугольник 4"/>
          <p:cNvSpPr/>
          <p:nvPr/>
        </p:nvSpPr>
        <p:spPr>
          <a:xfrm rot="19510372">
            <a:off x="6028916" y="4724047"/>
            <a:ext cx="26132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Студия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9C265F-78F9-4296-89F4-EA1532AB51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931" y="764704"/>
            <a:ext cx="5328592" cy="51069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2" descr="Рисунок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8591" y="479425"/>
            <a:ext cx="5964280" cy="597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31" name="Picture 83" descr="Рисунок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58888" y="1412875"/>
            <a:ext cx="4164012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32" name="AutoShape 84"/>
          <p:cNvSpPr>
            <a:spLocks noChangeArrowheads="1"/>
          </p:cNvSpPr>
          <p:nvPr/>
        </p:nvSpPr>
        <p:spPr bwMode="auto">
          <a:xfrm>
            <a:off x="2339975" y="5516563"/>
            <a:ext cx="647700" cy="649287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3" name="AutoShape 85"/>
          <p:cNvSpPr>
            <a:spLocks noChangeArrowheads="1"/>
          </p:cNvSpPr>
          <p:nvPr/>
        </p:nvSpPr>
        <p:spPr bwMode="auto">
          <a:xfrm>
            <a:off x="4716463" y="1412875"/>
            <a:ext cx="647700" cy="649288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4" name="AutoShape 86"/>
          <p:cNvSpPr>
            <a:spLocks noChangeArrowheads="1"/>
          </p:cNvSpPr>
          <p:nvPr/>
        </p:nvSpPr>
        <p:spPr bwMode="auto">
          <a:xfrm>
            <a:off x="1187450" y="4797425"/>
            <a:ext cx="647700" cy="649288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5" name="AutoShape 87"/>
          <p:cNvSpPr>
            <a:spLocks noChangeArrowheads="1"/>
          </p:cNvSpPr>
          <p:nvPr/>
        </p:nvSpPr>
        <p:spPr bwMode="auto">
          <a:xfrm>
            <a:off x="5364163" y="3716338"/>
            <a:ext cx="647700" cy="649287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6" name="AutoShape 88"/>
          <p:cNvSpPr>
            <a:spLocks noChangeArrowheads="1"/>
          </p:cNvSpPr>
          <p:nvPr/>
        </p:nvSpPr>
        <p:spPr bwMode="auto">
          <a:xfrm>
            <a:off x="3635375" y="765175"/>
            <a:ext cx="647700" cy="649288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7" name="AutoShape 89"/>
          <p:cNvSpPr>
            <a:spLocks noChangeArrowheads="1"/>
          </p:cNvSpPr>
          <p:nvPr/>
        </p:nvSpPr>
        <p:spPr bwMode="auto">
          <a:xfrm>
            <a:off x="611188" y="2492375"/>
            <a:ext cx="647700" cy="649288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8" name="AutoShape 90"/>
          <p:cNvSpPr>
            <a:spLocks noChangeArrowheads="1"/>
          </p:cNvSpPr>
          <p:nvPr/>
        </p:nvSpPr>
        <p:spPr bwMode="auto">
          <a:xfrm>
            <a:off x="4787900" y="4797425"/>
            <a:ext cx="647700" cy="649288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9" name="AutoShape 91"/>
          <p:cNvSpPr>
            <a:spLocks noChangeArrowheads="1"/>
          </p:cNvSpPr>
          <p:nvPr/>
        </p:nvSpPr>
        <p:spPr bwMode="auto">
          <a:xfrm>
            <a:off x="611188" y="3789363"/>
            <a:ext cx="647700" cy="649287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0" name="AutoShape 92"/>
          <p:cNvSpPr>
            <a:spLocks noChangeArrowheads="1"/>
          </p:cNvSpPr>
          <p:nvPr/>
        </p:nvSpPr>
        <p:spPr bwMode="auto">
          <a:xfrm>
            <a:off x="1331913" y="1412875"/>
            <a:ext cx="647700" cy="649288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1" name="AutoShape 93"/>
          <p:cNvSpPr>
            <a:spLocks noChangeArrowheads="1"/>
          </p:cNvSpPr>
          <p:nvPr/>
        </p:nvSpPr>
        <p:spPr bwMode="auto">
          <a:xfrm>
            <a:off x="2339975" y="765175"/>
            <a:ext cx="647700" cy="649288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2" name="AutoShape 94"/>
          <p:cNvSpPr>
            <a:spLocks noChangeArrowheads="1"/>
          </p:cNvSpPr>
          <p:nvPr/>
        </p:nvSpPr>
        <p:spPr bwMode="auto">
          <a:xfrm>
            <a:off x="5364163" y="2565400"/>
            <a:ext cx="647700" cy="649288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3" name="AutoShape 95"/>
          <p:cNvSpPr>
            <a:spLocks noChangeArrowheads="1"/>
          </p:cNvSpPr>
          <p:nvPr/>
        </p:nvSpPr>
        <p:spPr bwMode="auto">
          <a:xfrm>
            <a:off x="3708400" y="5516563"/>
            <a:ext cx="647700" cy="649287"/>
          </a:xfrm>
          <a:prstGeom prst="flowChartSummingJunction">
            <a:avLst/>
          </a:prstGeom>
          <a:solidFill>
            <a:srgbClr val="FFC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6" descr="http://www.osh.by/wp-content/uploads/2014/02/skripichnii_kluch0000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30767" y="5429264"/>
            <a:ext cx="881441" cy="142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CF5EA8B-D423-43E5-A9BE-5BBED75B42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7649048">
            <a:off x="287847" y="1268669"/>
            <a:ext cx="2335572" cy="22384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64A31BF-82F3-4C56-891D-93D812E6B1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3044" y="4719963"/>
            <a:ext cx="2691968" cy="20189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hlinkClick r:id="rId9" action="ppaction://hlinksldjump"/>
            <a:extLst>
              <a:ext uri="{FF2B5EF4-FFF2-40B4-BE49-F238E27FC236}">
                <a16:creationId xmlns:a16="http://schemas.microsoft.com/office/drawing/2014/main" id="{FA1BED39-F692-4024-8CE9-490EEC7FCA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1961" y="3488531"/>
            <a:ext cx="1056087" cy="79206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FF4992-F75B-4676-A0B1-ABAC0199E3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989320">
            <a:off x="3996690" y="1303138"/>
            <a:ext cx="2654300" cy="1990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hlinkClick r:id="rId11" action="ppaction://hlinksldjump"/>
            <a:extLst>
              <a:ext uri="{FF2B5EF4-FFF2-40B4-BE49-F238E27FC236}">
                <a16:creationId xmlns:a16="http://schemas.microsoft.com/office/drawing/2014/main" id="{A07EA247-C85F-444D-80C8-0078F8A0A8B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9190"/>
          <a:stretch/>
        </p:blipFill>
        <p:spPr>
          <a:xfrm>
            <a:off x="7205255" y="1426275"/>
            <a:ext cx="1056087" cy="8722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AD2DCF-342D-4522-A428-90737FB374E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4636" t="18519" r="25047" b="13414"/>
          <a:stretch/>
        </p:blipFill>
        <p:spPr>
          <a:xfrm rot="19964540">
            <a:off x="186510" y="3320279"/>
            <a:ext cx="2309234" cy="25130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hlinkClick r:id="rId13" action="ppaction://hlinksldjump"/>
            <a:extLst>
              <a:ext uri="{FF2B5EF4-FFF2-40B4-BE49-F238E27FC236}">
                <a16:creationId xmlns:a16="http://schemas.microsoft.com/office/drawing/2014/main" id="{AFC778DE-E335-4A87-939D-2F0501AD6EAC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4636" t="18519" r="25047" b="15856"/>
          <a:stretch/>
        </p:blipFill>
        <p:spPr>
          <a:xfrm>
            <a:off x="8053097" y="2416175"/>
            <a:ext cx="903287" cy="9477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EDC82A8-1D09-48B7-BA36-A41F39168EA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338636">
            <a:off x="4275596" y="3545928"/>
            <a:ext cx="1850633" cy="18907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A3F7DE2-50B1-48BD-AF9B-21D0C146EED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957607" y="347660"/>
            <a:ext cx="975650" cy="99678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3D005C0-F22E-48AD-A909-06B33EBC40E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79164" y="356331"/>
            <a:ext cx="2523460" cy="16856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hlinkClick r:id="rId16" action="ppaction://hlinksldjump"/>
            <a:extLst>
              <a:ext uri="{FF2B5EF4-FFF2-40B4-BE49-F238E27FC236}">
                <a16:creationId xmlns:a16="http://schemas.microsoft.com/office/drawing/2014/main" id="{BB6E9652-7C5F-4FB9-A609-F261132E8E1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85112" y="4469683"/>
            <a:ext cx="1019353" cy="79206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1BF301D-022E-44AA-BE4B-0FFEB2FBB4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404928">
            <a:off x="4050413" y="3380034"/>
            <a:ext cx="2335572" cy="22384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Рисунок 31">
            <a:hlinkClick r:id="rId13" action="ppaction://hlinksldjump"/>
            <a:extLst>
              <a:ext uri="{FF2B5EF4-FFF2-40B4-BE49-F238E27FC236}">
                <a16:creationId xmlns:a16="http://schemas.microsoft.com/office/drawing/2014/main" id="{890A3590-2102-4C7F-A3B2-78168251B0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0004" y="64735"/>
            <a:ext cx="1550361" cy="14858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800000">
                                      <p:cBhvr>
                                        <p:cTn id="14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udio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700000">
                                      <p:cBhvr>
                                        <p:cTn id="22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udio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30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udio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38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4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udio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54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udio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200000">
                                      <p:cBhvr>
                                        <p:cTn id="62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udio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70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udio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78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udio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8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udio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94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udio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2" grpId="0" animBg="1"/>
      <p:bldP spid="2133" grpId="0" animBg="1"/>
      <p:bldP spid="2134" grpId="0" animBg="1"/>
      <p:bldP spid="2135" grpId="0" animBg="1"/>
      <p:bldP spid="2136" grpId="0" animBg="1"/>
      <p:bldP spid="2137" grpId="0" animBg="1"/>
      <p:bldP spid="2138" grpId="0" animBg="1"/>
      <p:bldP spid="2139" grpId="0" animBg="1"/>
      <p:bldP spid="2140" grpId="0" animBg="1"/>
      <p:bldP spid="2141" grpId="0" animBg="1"/>
      <p:bldP spid="2142" grpId="0" animBg="1"/>
      <p:bldP spid="21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5DE4FA-CC17-499D-9D04-A70DDFDC08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9571"/>
          <a:stretch/>
        </p:blipFill>
        <p:spPr>
          <a:xfrm>
            <a:off x="1043609" y="513717"/>
            <a:ext cx="7908724" cy="58305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54181"/>
            <a:ext cx="6923112" cy="1143000"/>
          </a:xfrm>
        </p:spPr>
        <p:txBody>
          <a:bodyPr/>
          <a:lstStyle/>
          <a:p>
            <a:r>
              <a:rPr lang="ru-RU" sz="6000" b="1" dirty="0">
                <a:solidFill>
                  <a:srgbClr val="00B050"/>
                </a:solidFill>
              </a:rPr>
              <a:t>Стиль </a:t>
            </a:r>
            <a:br>
              <a:rPr lang="ru-RU" sz="6000" b="1" dirty="0">
                <a:solidFill>
                  <a:srgbClr val="00B050"/>
                </a:solidFill>
              </a:rPr>
            </a:br>
            <a:r>
              <a:rPr lang="ru-RU" sz="6000" b="1" dirty="0">
                <a:solidFill>
                  <a:srgbClr val="00B050"/>
                </a:solidFill>
              </a:rPr>
              <a:t>в интерьере </a:t>
            </a:r>
            <a:br>
              <a:rPr lang="ru-RU" sz="6000" b="1" dirty="0">
                <a:solidFill>
                  <a:srgbClr val="00B050"/>
                </a:solidFill>
              </a:rPr>
            </a:br>
            <a:r>
              <a:rPr lang="ru-RU" sz="6000" b="1" dirty="0">
                <a:solidFill>
                  <a:srgbClr val="00B050"/>
                </a:solidFill>
              </a:rPr>
              <a:t>кухни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CDA8CC-2818-4817-A450-B7885945A4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8384" y="188640"/>
            <a:ext cx="923949" cy="8855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86294"/>
            <a:ext cx="7067128" cy="5145435"/>
          </a:xfrm>
        </p:spPr>
        <p:txBody>
          <a:bodyPr/>
          <a:lstStyle/>
          <a:p>
            <a:pPr>
              <a:buNone/>
            </a:pPr>
            <a:r>
              <a:rPr lang="ru-RU" b="1" i="1" dirty="0">
                <a:solidFill>
                  <a:srgbClr val="FF0000"/>
                </a:solidFill>
                <a:latin typeface="Arial Black" panose="020B0A04020102020204" pitchFamily="34" charset="0"/>
              </a:rPr>
              <a:t>Кантри (деревенский)</a:t>
            </a:r>
          </a:p>
          <a:p>
            <a:pPr>
              <a:buNone/>
            </a:pPr>
            <a:r>
              <a:rPr lang="ru-RU" sz="2000" dirty="0"/>
              <a:t>Дерево или его имитация для мебели и внутренней отделки.</a:t>
            </a:r>
          </a:p>
          <a:p>
            <a:pPr>
              <a:buNone/>
            </a:pPr>
            <a:r>
              <a:rPr lang="ru-RU" sz="2000" dirty="0"/>
              <a:t>Текстиль с различным принтом (клетка, цветочек, горошек).</a:t>
            </a:r>
          </a:p>
          <a:p>
            <a:pPr>
              <a:buNone/>
            </a:pPr>
            <a:r>
              <a:rPr lang="ru-RU" sz="2000" dirty="0"/>
              <a:t>Посуда в качестве декора. Самодельные аксессуары.</a:t>
            </a:r>
          </a:p>
          <a:p>
            <a:pPr>
              <a:buNone/>
            </a:pPr>
            <a:r>
              <a:rPr lang="ru-RU" sz="2000" dirty="0"/>
              <a:t>Натуральная цветовая гамма. </a:t>
            </a:r>
          </a:p>
          <a:p>
            <a:pPr>
              <a:buNone/>
            </a:pPr>
            <a:r>
              <a:rPr lang="ru-RU" sz="2000" dirty="0"/>
              <a:t> Живые цветы, как в горшках, так и в вазах.</a:t>
            </a:r>
            <a:br>
              <a:rPr lang="ru-RU" sz="2000" dirty="0"/>
            </a:br>
            <a:br>
              <a:rPr lang="ru-RU" sz="2000" dirty="0"/>
            </a:br>
            <a:endParaRPr lang="ru-RU" sz="2000" dirty="0"/>
          </a:p>
        </p:txBody>
      </p:sp>
      <p:pic>
        <p:nvPicPr>
          <p:cNvPr id="22531" name="Picture 3" descr="C:\Users\124\Desktop\дер34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492896"/>
            <a:ext cx="5537060" cy="41527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2C7A69-B269-45CA-A179-4C443534EC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754" y="2438222"/>
            <a:ext cx="6876256" cy="42621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6786" y="260648"/>
            <a:ext cx="7347702" cy="5721499"/>
          </a:xfrm>
        </p:spPr>
        <p:txBody>
          <a:bodyPr/>
          <a:lstStyle/>
          <a:p>
            <a:pPr>
              <a:buNone/>
            </a:pPr>
            <a:r>
              <a:rPr lang="ru-RU" i="1" dirty="0">
                <a:solidFill>
                  <a:srgbClr val="FF0000"/>
                </a:solidFill>
                <a:latin typeface="Arial Black" panose="020B0A04020102020204" pitchFamily="34" charset="0"/>
              </a:rPr>
              <a:t>Классический стиль</a:t>
            </a:r>
          </a:p>
          <a:p>
            <a:pPr>
              <a:buNone/>
            </a:pPr>
            <a:r>
              <a:rPr lang="ru-RU" sz="2000" dirty="0"/>
              <a:t>Мебель из дерева. Обои с узорами. Такая кухня непременно должна иметь: обеденный стол с красивой скатертью. </a:t>
            </a:r>
          </a:p>
          <a:p>
            <a:pPr>
              <a:buNone/>
            </a:pPr>
            <a:r>
              <a:rPr lang="ru-RU" sz="2000" dirty="0"/>
              <a:t>Холодильник, стиральную машину, прочие приборы лучше убрать в ниши с дверцами.</a:t>
            </a:r>
          </a:p>
          <a:p>
            <a:pPr>
              <a:buNone/>
            </a:pPr>
            <a:r>
              <a:rPr lang="ru-RU" sz="2000" dirty="0"/>
              <a:t>Посуда - в шкафах со стеклянными дверцами. Для классического стиля хорошо вписываются вазы с цветами, картины.</a:t>
            </a:r>
            <a:br>
              <a:rPr lang="ru-RU" sz="2000" dirty="0"/>
            </a:br>
            <a:endParaRPr lang="ru-RU" sz="2000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3555" name="Picture 3" descr="C:\Users\124\Desktop\kuhniclub.ru-klassicheskie-187.jpg"/>
          <p:cNvPicPr>
            <a:picLocks noChangeAspect="1" noChangeArrowheads="1"/>
          </p:cNvPicPr>
          <p:nvPr/>
        </p:nvPicPr>
        <p:blipFill>
          <a:blip r:embed="rId2" cstate="print"/>
          <a:srcRect b="5"/>
          <a:stretch>
            <a:fillRect/>
          </a:stretch>
        </p:blipFill>
        <p:spPr bwMode="auto">
          <a:xfrm>
            <a:off x="5220072" y="3429000"/>
            <a:ext cx="3612306" cy="27907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4DE5629-48E0-44E5-872D-A31C860B5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2851855"/>
            <a:ext cx="5734379" cy="381900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50503" y="188640"/>
            <a:ext cx="7223739" cy="5793507"/>
          </a:xfrm>
        </p:spPr>
        <p:txBody>
          <a:bodyPr/>
          <a:lstStyle/>
          <a:p>
            <a:pPr>
              <a:buNone/>
            </a:pPr>
            <a:r>
              <a:rPr lang="ru-RU" b="1" i="1" dirty="0">
                <a:solidFill>
                  <a:srgbClr val="FF0000"/>
                </a:solidFill>
                <a:latin typeface="Arial Black" panose="020B0A04020102020204" pitchFamily="34" charset="0"/>
              </a:rPr>
              <a:t>Модерн</a:t>
            </a:r>
          </a:p>
          <a:p>
            <a:pPr>
              <a:buNone/>
            </a:pPr>
            <a:r>
              <a:rPr lang="ru-RU" sz="2000" dirty="0"/>
              <a:t>На первом месте стоит функциональность. Много бытовых приборов, при этом встраивать и прятать их не придется.</a:t>
            </a:r>
          </a:p>
          <a:p>
            <a:pPr>
              <a:buNone/>
            </a:pPr>
            <a:r>
              <a:rPr lang="ru-RU" sz="2000" dirty="0"/>
              <a:t>Минимум декоративных, нефункциональных элементов, лаконичность, геометрия линий.</a:t>
            </a:r>
          </a:p>
          <a:p>
            <a:pPr>
              <a:buNone/>
            </a:pPr>
            <a:r>
              <a:rPr lang="ru-RU" sz="2000" dirty="0"/>
              <a:t> Нейтральные цвета, использование современных материалов (стекло, хром, металл, пластик)</a:t>
            </a:r>
            <a:br>
              <a:rPr lang="ru-RU" sz="2000" dirty="0"/>
            </a:br>
            <a:endParaRPr lang="ru-RU" b="1" dirty="0"/>
          </a:p>
        </p:txBody>
      </p:sp>
      <p:pic>
        <p:nvPicPr>
          <p:cNvPr id="24579" name="Picture 3" descr="C:\Users\124\Desktop\kuhniclub.ru-modern-211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47694"/>
            <a:ext cx="3726179" cy="2477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A1861B-12E7-449F-A30D-C2DE23D9F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2772237"/>
            <a:ext cx="6084168" cy="39337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16632"/>
            <a:ext cx="7200800" cy="5760000"/>
          </a:xfrm>
        </p:spPr>
        <p:txBody>
          <a:bodyPr/>
          <a:lstStyle/>
          <a:p>
            <a:pPr>
              <a:buNone/>
            </a:pPr>
            <a:r>
              <a:rPr lang="ru-RU" b="1" i="1" dirty="0">
                <a:solidFill>
                  <a:srgbClr val="FF0000"/>
                </a:solidFill>
                <a:latin typeface="Arial Black" panose="020B0A04020102020204" pitchFamily="34" charset="0"/>
              </a:rPr>
              <a:t>Минимализм</a:t>
            </a:r>
          </a:p>
          <a:p>
            <a:pPr algn="just">
              <a:buNone/>
            </a:pPr>
            <a:r>
              <a:rPr lang="ru-RU" sz="2000" dirty="0"/>
              <a:t>Располагают только необходимые предметы. Недопустим декор, аксессуары. Приветствуется прозрачность, гладкость. </a:t>
            </a:r>
          </a:p>
          <a:p>
            <a:pPr algn="just">
              <a:buNone/>
            </a:pPr>
            <a:r>
              <a:rPr lang="ru-RU" sz="2000" dirty="0"/>
              <a:t>Недопустимы мягкие линии и округлости, все мелкие предметы и бытовая техника прячутся в встроенных шкафах.</a:t>
            </a:r>
          </a:p>
          <a:p>
            <a:pPr algn="just">
              <a:buNone/>
            </a:pPr>
            <a:r>
              <a:rPr lang="ru-RU" sz="2000" dirty="0"/>
              <a:t>Текстильных элементов нет, окна оставляют открытыми или используют жалюзи. </a:t>
            </a:r>
          </a:p>
          <a:p>
            <a:pPr algn="just">
              <a:buNone/>
            </a:pPr>
            <a:r>
              <a:rPr lang="ru-RU" sz="2000" dirty="0"/>
              <a:t>Традиционный обеденный стол отсутствует. Его заменяют небольшой барной стойкой или откидывающейся столешницей.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5ED2970-611C-4C61-B630-36DDC15A65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95" b="10481"/>
          <a:stretch/>
        </p:blipFill>
        <p:spPr>
          <a:xfrm>
            <a:off x="3707904" y="3351118"/>
            <a:ext cx="5292080" cy="3331008"/>
          </a:xfrm>
          <a:prstGeom prst="rect">
            <a:avLst/>
          </a:prstGeom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BE2045C7-E60A-4C26-9B7E-A4443EEDC648}"/>
              </a:ext>
            </a:extLst>
          </p:cNvPr>
          <p:cNvSpPr/>
          <p:nvPr/>
        </p:nvSpPr>
        <p:spPr>
          <a:xfrm flipH="1">
            <a:off x="153251" y="6125154"/>
            <a:ext cx="1260648" cy="73284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593209e6728315f85aa37f706a143447bfd824"/>
</p:tagLst>
</file>

<file path=ppt/theme/theme1.xml><?xml version="1.0" encoding="utf-8"?>
<a:theme xmlns:a="http://schemas.openxmlformats.org/drawingml/2006/main" name="Тема Office">
  <a:themeElements>
    <a:clrScheme name="Другая 3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29000"/>
      </a:hlink>
      <a:folHlink>
        <a:srgbClr val="FBD5B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2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B0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3813</TotalTime>
  <Words>426</Words>
  <Application>Microsoft Office PowerPoint</Application>
  <PresentationFormat>Экран (4:3)</PresentationFormat>
  <Paragraphs>66</Paragraphs>
  <Slides>24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Arial Black</vt:lpstr>
      <vt:lpstr>Calibri</vt:lpstr>
      <vt:lpstr>Monotype Corsiva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Стиль  в интерьере  кухни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Планировка  кухни</vt:lpstr>
      <vt:lpstr>Презентация PowerPoint</vt:lpstr>
      <vt:lpstr>Рабочий треугольник  – что это?</vt:lpstr>
      <vt:lpstr>Презентация PowerPoint</vt:lpstr>
      <vt:lpstr>Линейная кухня</vt:lpstr>
      <vt:lpstr>Параллельная кухня</vt:lpstr>
      <vt:lpstr>Угловая кухня</vt:lpstr>
      <vt:lpstr>П-образная кухня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для дизайнеров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к игре</dc:title>
  <dc:subject>что, где, когда</dc:subject>
  <dc:creator>Кордина Н.Е.</dc:creator>
  <cp:lastModifiedBy>Привет</cp:lastModifiedBy>
  <cp:revision>342</cp:revision>
  <dcterms:created xsi:type="dcterms:W3CDTF">2014-01-07T13:35:42Z</dcterms:created>
  <dcterms:modified xsi:type="dcterms:W3CDTF">2020-03-03T00:18:22Z</dcterms:modified>
</cp:coreProperties>
</file>