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9" r:id="rId2"/>
    <p:sldId id="290" r:id="rId3"/>
    <p:sldId id="256" r:id="rId4"/>
    <p:sldId id="266" r:id="rId5"/>
    <p:sldId id="282" r:id="rId6"/>
    <p:sldId id="283" r:id="rId7"/>
    <p:sldId id="261" r:id="rId8"/>
    <p:sldId id="285" r:id="rId9"/>
    <p:sldId id="286" r:id="rId10"/>
    <p:sldId id="264" r:id="rId11"/>
    <p:sldId id="267" r:id="rId12"/>
    <p:sldId id="287" r:id="rId13"/>
    <p:sldId id="268" r:id="rId14"/>
    <p:sldId id="289" r:id="rId15"/>
    <p:sldId id="272" r:id="rId16"/>
    <p:sldId id="288" r:id="rId17"/>
    <p:sldId id="273" r:id="rId18"/>
    <p:sldId id="258" r:id="rId19"/>
    <p:sldId id="271" r:id="rId20"/>
    <p:sldId id="274" r:id="rId21"/>
    <p:sldId id="275" r:id="rId22"/>
    <p:sldId id="279" r:id="rId23"/>
    <p:sldId id="291" r:id="rId24"/>
    <p:sldId id="293" r:id="rId25"/>
    <p:sldId id="276" r:id="rId26"/>
    <p:sldId id="292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7D4313-E213-4B3A-9E1A-80DAC48C4A81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C173CC2-33F7-4D4F-8574-EF87ECCA3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 2 «б» класс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3B2375-ED1F-4F23-B69F-63D89000409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0B998-C7F3-4D46-995D-39540D32C97D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31E37-AABF-4DFD-8DBC-EB4CDA57B8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7A18B-2785-49E5-B8C8-8168C29B25B7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226FA-3BE4-4737-A88C-A6D697CA45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E112C-486D-4387-BCB1-F0B34D0AAD02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555B6-7BF0-46B2-A9B7-EC53F3DFA4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39C89-B56F-45AA-BCE4-7BF5DC1C3D95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BB439-97E5-4945-9833-D453178D25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866EF-C3F2-4203-8CE2-E6BAD68E8D3A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46505-BC4C-4341-84BE-CEC7B232B1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076F1-A06A-4C38-99CB-781DE5FF8BD3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4ED08-1C73-4A4F-AEB3-627E95F19C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6EA5-237A-4CDD-9803-6D086940AA68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729ED-BC65-40A0-B1BD-6DFAAF29A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6C98B-ABC4-4473-AC74-54ADFE3E366D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ECCF-2C70-4149-B302-21C9748E98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9D7E-9C67-4BAC-A8E8-9F63CC4696B2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D0C87-2955-4B9A-9AC0-DC3978D6E4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D6C73-0869-47D7-B48B-DBCF95DAED62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D5212-1D78-46EF-B038-56C451B27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0ECCB-78C3-44B8-911F-2C4C2AE7EA26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E8DFF-4DA0-4316-8B08-BAB616A92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17A9BF-295B-45CD-8991-03D5784AC001}" type="datetimeFigureOut">
              <a:rPr lang="ru-RU"/>
              <a:pPr>
                <a:defRPr/>
              </a:pPr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8DE645-0125-4BE7-B472-3F455101C9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179388" y="1340768"/>
            <a:ext cx="864076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«Название компонентов  и результата действия умножения»</a:t>
            </a:r>
          </a:p>
        </p:txBody>
      </p:sp>
      <p:sp>
        <p:nvSpPr>
          <p:cNvPr id="14338" name="Прямоугольник 3"/>
          <p:cNvSpPr>
            <a:spLocks noChangeArrowheads="1"/>
          </p:cNvSpPr>
          <p:nvPr/>
        </p:nvSpPr>
        <p:spPr bwMode="auto">
          <a:xfrm>
            <a:off x="1331641" y="332656"/>
            <a:ext cx="6768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УРОК МАТЕМАТИКИ во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б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классе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468313" y="3716338"/>
            <a:ext cx="83518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2"/>
          <p:cNvSpPr txBox="1">
            <a:spLocks noChangeArrowheads="1"/>
          </p:cNvSpPr>
          <p:nvPr/>
        </p:nvSpPr>
        <p:spPr bwMode="auto">
          <a:xfrm>
            <a:off x="755576" y="116632"/>
            <a:ext cx="8388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НАУЧНОЙ ПРОБЛЕМЫ</a:t>
            </a:r>
          </a:p>
        </p:txBody>
      </p:sp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1187624" y="2060848"/>
            <a:ext cx="633670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Гипотеза!</a:t>
            </a:r>
          </a:p>
        </p:txBody>
      </p:sp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179388" y="1124744"/>
            <a:ext cx="87137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Calibri" pitchFamily="34" charset="0"/>
              </a:rPr>
              <a:t>Как называются компоненты и результат действия умножения?</a:t>
            </a:r>
          </a:p>
        </p:txBody>
      </p:sp>
      <p:pic>
        <p:nvPicPr>
          <p:cNvPr id="24580" name="Picture 2" descr="http://im5-tub-ru.yandex.net/i?id=587616681-5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933056"/>
            <a:ext cx="2239045" cy="237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1"/>
          <p:cNvSpPr txBox="1">
            <a:spLocks noChangeArrowheads="1"/>
          </p:cNvSpPr>
          <p:nvPr/>
        </p:nvSpPr>
        <p:spPr bwMode="auto">
          <a:xfrm>
            <a:off x="395288" y="188913"/>
            <a:ext cx="828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НАУЧНОЕ  ЯВЛЕНИЕ </a:t>
            </a:r>
          </a:p>
        </p:txBody>
      </p:sp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179388" y="981075"/>
            <a:ext cx="8569076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Расшифруйте слово, расположив ответы в порядке возрастания: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187619" y="2060575"/>
          <a:ext cx="7560845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5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25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7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9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25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71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37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11188" y="2852738"/>
          <a:ext cx="2088232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9×1=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Ь</a:t>
                      </a:r>
                      <a:endParaRPr lang="ru-RU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1×3=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О</a:t>
                      </a:r>
                      <a:endParaRPr lang="ru-RU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6659563" y="2924175"/>
          <a:ext cx="2088232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1×1=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7×1=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Е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5292725" y="4724400"/>
          <a:ext cx="2232248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68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2×2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Ж</a:t>
                      </a:r>
                      <a:endParaRPr lang="ru-RU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880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1×8=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Л</a:t>
                      </a:r>
                      <a:endParaRPr lang="ru-RU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331913" y="4868863"/>
          <a:ext cx="1944216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5960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5×1=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И</a:t>
                      </a:r>
                      <a:endParaRPr lang="ru-RU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960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2×4=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Л</a:t>
                      </a:r>
                      <a:endParaRPr lang="ru-RU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3492500" y="2852738"/>
          <a:ext cx="2232248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956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1× 2=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Н</a:t>
                      </a:r>
                      <a:endParaRPr lang="ru-RU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956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2×3=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Т</a:t>
                      </a:r>
                      <a:endParaRPr lang="ru-RU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НАУЧНОЕ ОТКРЫТИЕ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3"/>
            <a:ext cx="8892480" cy="1944216"/>
          </a:xfrm>
        </p:spPr>
        <p:txBody>
          <a:bodyPr/>
          <a:lstStyle/>
          <a:p>
            <a:pPr>
              <a:buNone/>
            </a:pP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204864"/>
            <a:ext cx="864096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r>
              <a:rPr lang="ru-RU" sz="11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1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ru-RU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 =</a:t>
            </a:r>
            <a:endParaRPr lang="ru-RU" sz="11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563888" y="3068960"/>
            <a:ext cx="288032" cy="2880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67544" y="1412776"/>
            <a:ext cx="3384376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первый множитель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3928" y="1484784"/>
            <a:ext cx="3384376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второй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множитель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2"/>
          <p:cNvSpPr txBox="1">
            <a:spLocks noChangeArrowheads="1"/>
          </p:cNvSpPr>
          <p:nvPr/>
        </p:nvSpPr>
        <p:spPr bwMode="auto">
          <a:xfrm>
            <a:off x="900113" y="188641"/>
            <a:ext cx="77755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Calibri" pitchFamily="34" charset="0"/>
              </a:rPr>
              <a:t>НАУЧНОЕ СРАВНЕНИЕ</a:t>
            </a:r>
          </a:p>
        </p:txBody>
      </p:sp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395536" y="1124744"/>
            <a:ext cx="8352927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Calibri" pitchFamily="34" charset="0"/>
              </a:rPr>
              <a:t>«Оно бывает литературным, музыкальным,  бывает в искусстве и, наконец-то, бывает  математическим».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5157193"/>
            <a:ext cx="66247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ОНО – ЭТО ЧТО?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87824" y="3429000"/>
            <a:ext cx="2808312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3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13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НАУЧНОЕ ОТКРЫТИЕ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3"/>
            <a:ext cx="8892480" cy="1944216"/>
          </a:xfrm>
        </p:spPr>
        <p:txBody>
          <a:bodyPr/>
          <a:lstStyle/>
          <a:p>
            <a:pPr>
              <a:buNone/>
            </a:pP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204864"/>
            <a:ext cx="864096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r>
              <a:rPr lang="ru-RU" sz="11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115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ru-RU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 = 6 </a:t>
            </a:r>
            <a:endParaRPr lang="ru-RU" sz="11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03848" y="2996952"/>
            <a:ext cx="288032" cy="2880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9512" y="1412776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первый</a:t>
            </a:r>
          </a:p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множитель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1840" y="1484784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второй</a:t>
            </a:r>
          </a:p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множитель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1772816"/>
            <a:ext cx="313184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произведение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9632" y="4581128"/>
            <a:ext cx="446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произведение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 rot="5400000">
            <a:off x="2627784" y="2132856"/>
            <a:ext cx="1512168" cy="3816424"/>
          </a:xfrm>
          <a:prstGeom prst="rightBrace">
            <a:avLst>
              <a:gd name="adj1" fmla="val 8333"/>
              <a:gd name="adj2" fmla="val 47113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"/>
          <p:cNvSpPr txBox="1">
            <a:spLocks noChangeArrowheads="1"/>
          </p:cNvSpPr>
          <p:nvPr/>
        </p:nvSpPr>
        <p:spPr bwMode="auto">
          <a:xfrm>
            <a:off x="0" y="333375"/>
            <a:ext cx="9685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СРАВНЕНИЕ С НАУЧНЫМ ЭТАЛОНОМ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188" y="1412875"/>
            <a:ext cx="8064500" cy="510909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70C0"/>
                </a:solidFill>
                <a:latin typeface="+mn-lt"/>
              </a:rPr>
              <a:t>Задание от научного руководителя: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atin typeface="+mn-lt"/>
              </a:rPr>
              <a:t>«Откройте страницу 54 учебника и прочитайте дружно правило-таблицу».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i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НАУЧНОЕ ОБОБЩЕНИЕ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5"/>
            <a:ext cx="8435280" cy="2952328"/>
          </a:xfrm>
        </p:spPr>
        <p:txBody>
          <a:bodyPr/>
          <a:lstStyle/>
          <a:p>
            <a:pPr lvl="0" algn="ctr">
              <a:buNone/>
            </a:pPr>
            <a:endParaRPr lang="ru-RU" sz="6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lvl="0" algn="ctr">
              <a:buNone/>
            </a:pPr>
            <a:r>
              <a:rPr lang="ru-RU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       8    =    16</a:t>
            </a:r>
            <a:endParaRPr lang="ru-RU" sz="80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71800" y="3429000"/>
            <a:ext cx="216024" cy="21602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060849"/>
            <a:ext cx="2232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первый</a:t>
            </a:r>
          </a:p>
          <a:p>
            <a:pPr algn="ctr"/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множитель</a:t>
            </a:r>
            <a:endParaRPr lang="ru-RU" sz="24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1840" y="2060848"/>
            <a:ext cx="20162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второй</a:t>
            </a:r>
          </a:p>
          <a:p>
            <a:pPr algn="ctr"/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множитель</a:t>
            </a:r>
            <a:endParaRPr lang="ru-RU" b="1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300192" y="2204864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произведение</a:t>
            </a:r>
            <a:endParaRPr lang="ru-RU" sz="24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1640" y="4437112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произведение</a:t>
            </a:r>
            <a:endParaRPr lang="ru-RU" sz="32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ФИЗМИНУТКА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НАУЧНЫЙ ЭКСПЕРИМЕНТ</a:t>
            </a: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39826" y="1556792"/>
          <a:ext cx="8064621" cy="3896557"/>
        </p:xfrm>
        <a:graphic>
          <a:graphicData uri="http://schemas.openxmlformats.org/drawingml/2006/table">
            <a:tbl>
              <a:tblPr/>
              <a:tblGrid>
                <a:gridCol w="8064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965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39552" y="1556793"/>
          <a:ext cx="8136904" cy="36313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1703">
                <a:tc>
                  <a:txBody>
                    <a:bodyPr/>
                    <a:lstStyle/>
                    <a:p>
                      <a:pPr algn="ctr"/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Слагаемое + </a:t>
                      </a:r>
                      <a:r>
                        <a:rPr lang="ru-RU" sz="32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слагаемое</a:t>
                      </a:r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сумма</a:t>
                      </a:r>
                    </a:p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5        +           3       =     8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703">
                <a:tc>
                  <a:txBody>
                    <a:bodyPr/>
                    <a:lstStyle/>
                    <a:p>
                      <a:pPr algn="ctr"/>
                      <a:r>
                        <a:rPr lang="ru-RU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Уменьшаемое  - вычитаемое = разность</a:t>
                      </a:r>
                    </a:p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10                -          4             =    6</a:t>
                      </a:r>
                      <a:endParaRPr lang="ru-RU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 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271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2" descr="https://im0-tub-ru.yandex.net/i?id=d2397397b3d2fa269a244c1fc351bd01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5229200"/>
            <a:ext cx="1656184" cy="136815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11560" y="3717032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Множитель     </a:t>
            </a:r>
            <a:r>
              <a:rPr lang="ru-RU" sz="2400" b="1" dirty="0" err="1" smtClean="0"/>
              <a:t>х</a:t>
            </a:r>
            <a:r>
              <a:rPr lang="ru-RU" sz="2400" b="1" dirty="0" smtClean="0"/>
              <a:t>     </a:t>
            </a:r>
            <a:r>
              <a:rPr lang="ru-RU" sz="2400" b="1" dirty="0" err="1" smtClean="0"/>
              <a:t>множитель</a:t>
            </a:r>
            <a:r>
              <a:rPr lang="ru-RU" sz="2400" b="1" dirty="0" smtClean="0"/>
              <a:t>       =  произведение</a:t>
            </a:r>
            <a:endParaRPr lang="ru-RU" sz="2800" b="1" dirty="0" smtClean="0"/>
          </a:p>
          <a:p>
            <a:pPr algn="ctr"/>
            <a:r>
              <a:rPr lang="ru-RU" sz="3200" b="1" dirty="0" smtClean="0"/>
              <a:t>          </a:t>
            </a:r>
            <a:r>
              <a:rPr lang="ru-RU" sz="2800" b="1" dirty="0" smtClean="0"/>
              <a:t> 5           </a:t>
            </a:r>
            <a:r>
              <a:rPr lang="ru-RU" sz="2800" b="1" dirty="0" err="1" smtClean="0"/>
              <a:t>х</a:t>
            </a:r>
            <a:r>
              <a:rPr lang="ru-RU" sz="2800" b="1" dirty="0" smtClean="0"/>
              <a:t>              2             =      10</a:t>
            </a:r>
          </a:p>
          <a:p>
            <a:pPr algn="ctr"/>
            <a:endParaRPr lang="ru-RU" sz="2800" b="1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Box 2"/>
          <p:cNvSpPr txBox="1">
            <a:spLocks noChangeArrowheads="1"/>
          </p:cNvSpPr>
          <p:nvPr/>
        </p:nvSpPr>
        <p:spPr bwMode="auto">
          <a:xfrm>
            <a:off x="971550" y="333375"/>
            <a:ext cx="7632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САМОСТОЯТЕЛЬНАЯ НАУЧНАЯ РАБОТА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https://onlinegdz.net/wp-content/uploads/2015/09/%D0%A3%D1%87%D0%B5%D0%B1%D0%BD%D0%B8%D0%BA-%D0%BF%D0%BE-%D0%BC%D0%B0%D1%82%D0%B5%D0%BC%D0%B0%D1%82%D0%B8%D0%BA%D0%B5-2-%D0%BA%D0%BB%D0%B0%D1%81%D1%81-%D1%872-%D0%9C%D0%BE%D1%80%D0%BE-%D0%A3%D0%BC%D0%BD%D0%BE%D0%B6%D0%B5%D0%BD%D0%B8%D0%B5-%D0%B8-%D0%B4%D0%B5%D0%BB%D0%B5%D0%BD%D0%B8%D0%B5-%D1%81%D1%82%D1%80%D0%B0%D0%BD%D0%B8%D1%86%D0%B0-54.jpg"/>
          <p:cNvPicPr>
            <a:picLocks noChangeAspect="1" noChangeArrowheads="1"/>
          </p:cNvPicPr>
          <p:nvPr/>
        </p:nvPicPr>
        <p:blipFill>
          <a:blip r:embed="rId2" cstate="print"/>
          <a:srcRect b="68750"/>
          <a:stretch>
            <a:fillRect/>
          </a:stretch>
        </p:blipFill>
        <p:spPr bwMode="auto">
          <a:xfrm>
            <a:off x="179512" y="1268760"/>
            <a:ext cx="8712968" cy="4968552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ch718zg.mskobr.ru/images/0PCa4f2Qrn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05064"/>
            <a:ext cx="3024336" cy="2664296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ctr">
              <a:buNone/>
            </a:pPr>
            <a:r>
              <a:rPr lang="ru-RU" sz="4400" b="1" i="1" dirty="0" smtClean="0"/>
              <a:t>Прозвенел звонок весёлый.</a:t>
            </a:r>
          </a:p>
          <a:p>
            <a:pPr algn="ctr">
              <a:buNone/>
            </a:pPr>
            <a:r>
              <a:rPr lang="ru-RU" sz="4400" b="1" i="1" u="sng" dirty="0" smtClean="0"/>
              <a:t>Мы начать урок готовы.</a:t>
            </a:r>
          </a:p>
          <a:p>
            <a:pPr algn="ctr">
              <a:buNone/>
            </a:pPr>
            <a:r>
              <a:rPr lang="ru-RU" sz="4400" b="1" i="1" u="sng" dirty="0" smtClean="0"/>
              <a:t>Будем думать, рассуждать</a:t>
            </a:r>
          </a:p>
          <a:p>
            <a:pPr algn="ctr">
              <a:buNone/>
            </a:pPr>
            <a:r>
              <a:rPr lang="ru-RU" sz="4400" b="1" i="1" u="sng" dirty="0" smtClean="0"/>
              <a:t>И друг другу помогать.</a:t>
            </a:r>
            <a:endParaRPr lang="ru-RU" sz="4400" b="1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Box 1"/>
          <p:cNvSpPr txBox="1">
            <a:spLocks noChangeArrowheads="1"/>
          </p:cNvSpPr>
          <p:nvPr/>
        </p:nvSpPr>
        <p:spPr bwMode="auto">
          <a:xfrm>
            <a:off x="2339975" y="260350"/>
            <a:ext cx="53276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ПАРАДОКСЫ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s://onlinegdz.net/wp-content/uploads/2015/09/%D0%A3%D1%87%D0%B5%D0%B1%D0%BD%D0%B8%D0%BA-%D0%BF%D0%BE-%D0%BC%D0%B0%D1%82%D0%B5%D0%BC%D0%B0%D1%82%D0%B8%D0%BA%D0%B5-2-%D0%BA%D0%BB%D0%B0%D1%81%D1%81-%D1%872-%D0%9C%D0%BE%D1%80%D0%BE-%D0%A3%D0%BC%D0%BD%D0%BE%D0%B6%D0%B5%D0%BD%D0%B8%D0%B5-%D0%B8-%D0%B4%D0%B5%D0%BB%D0%B5%D0%BD%D0%B8%D0%B5-%D1%81%D1%82%D1%80%D0%B0%D0%BD%D0%B8%D1%86%D0%B0-54.jpg"/>
          <p:cNvPicPr>
            <a:picLocks noChangeAspect="1" noChangeArrowheads="1"/>
          </p:cNvPicPr>
          <p:nvPr/>
        </p:nvPicPr>
        <p:blipFill>
          <a:blip r:embed="rId2" cstate="print"/>
          <a:srcRect l="25603" t="41701" b="29630"/>
          <a:stretch>
            <a:fillRect/>
          </a:stretch>
        </p:blipFill>
        <p:spPr bwMode="auto">
          <a:xfrm>
            <a:off x="827584" y="1196752"/>
            <a:ext cx="7704856" cy="525658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1"/>
          <p:cNvSpPr txBox="1">
            <a:spLocks noChangeArrowheads="1"/>
          </p:cNvSpPr>
          <p:nvPr/>
        </p:nvSpPr>
        <p:spPr bwMode="auto">
          <a:xfrm>
            <a:off x="179388" y="260350"/>
            <a:ext cx="89646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ПРАКТИЧЕСКАЯ РАБОТА НАУЧНОГО РУКОВОДИТЕЛЯ</a:t>
            </a:r>
          </a:p>
        </p:txBody>
      </p:sp>
      <p:sp>
        <p:nvSpPr>
          <p:cNvPr id="32770" name="TextBox 2"/>
          <p:cNvSpPr txBox="1">
            <a:spLocks noChangeArrowheads="1"/>
          </p:cNvSpPr>
          <p:nvPr/>
        </p:nvSpPr>
        <p:spPr bwMode="auto">
          <a:xfrm>
            <a:off x="539750" y="1484313"/>
            <a:ext cx="86042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Мудрый совет Ума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Умыча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6000" dirty="0" smtClean="0">
              <a:solidFill>
                <a:srgbClr val="0070C0"/>
              </a:solidFill>
              <a:latin typeface="Calibri" pitchFamily="34" charset="0"/>
            </a:endParaRPr>
          </a:p>
          <a:p>
            <a:pPr algn="ctr"/>
            <a:endParaRPr lang="ru-RU" sz="6000" dirty="0" smtClean="0">
              <a:solidFill>
                <a:srgbClr val="0070C0"/>
              </a:solidFill>
              <a:latin typeface="Calibri" pitchFamily="34" charset="0"/>
            </a:endParaRPr>
          </a:p>
          <a:p>
            <a:pPr algn="ctr"/>
            <a:endParaRPr lang="ru-RU" sz="6000" dirty="0" smtClean="0">
              <a:solidFill>
                <a:srgbClr val="0070C0"/>
              </a:solidFill>
              <a:latin typeface="Calibri" pitchFamily="34" charset="0"/>
            </a:endParaRPr>
          </a:p>
          <a:p>
            <a:pPr algn="ctr"/>
            <a:r>
              <a:rPr lang="ru-RU" sz="6000" b="1" dirty="0" smtClean="0">
                <a:solidFill>
                  <a:srgbClr val="0070C0"/>
                </a:solidFill>
                <a:latin typeface="Calibri" pitchFamily="34" charset="0"/>
              </a:rPr>
              <a:t>«</a:t>
            </a:r>
            <a:r>
              <a:rPr lang="ru-RU" sz="6000" b="1" dirty="0">
                <a:solidFill>
                  <a:srgbClr val="0070C0"/>
                </a:solidFill>
                <a:latin typeface="Calibri" pitchFamily="34" charset="0"/>
              </a:rPr>
              <a:t>Учись у учителя!»</a:t>
            </a:r>
          </a:p>
        </p:txBody>
      </p:sp>
      <p:pic>
        <p:nvPicPr>
          <p:cNvPr id="5" name="Picture 2" descr="https://im0-tub-ru.yandex.net/i?id=d2397397b3d2fa269a244c1fc351bd01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204864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onlinegdz.net/wp-content/uploads/2015/09/%D0%A3%D1%87%D0%B5%D0%B1%D0%BD%D0%B8%D0%BA-%D0%BF%D0%BE-%D0%BC%D0%B0%D1%82%D0%B5%D0%BC%D0%B0%D1%82%D0%B8%D0%BA%D0%B5-2-%D0%BA%D0%BB%D0%B0%D1%81%D1%81-%D1%872-%D0%9C%D0%BE%D1%80%D0%BE-%D0%A3%D0%BC%D0%BD%D0%BE%D0%B6%D0%B5%D0%BD%D0%B8%D0%B5-%D0%B8-%D0%B4%D0%B5%D0%BB%D0%B5%D0%BD%D0%B8%D0%B5-%D1%81%D1%82%D1%80%D0%B0%D0%BD%D0%B8%D1%86%D0%B0-54.jpg"/>
          <p:cNvPicPr>
            <a:picLocks noChangeAspect="1" noChangeArrowheads="1"/>
          </p:cNvPicPr>
          <p:nvPr/>
        </p:nvPicPr>
        <p:blipFill>
          <a:blip r:embed="rId2" cstate="print"/>
          <a:srcRect l="25603" t="41701" b="40234"/>
          <a:stretch>
            <a:fillRect/>
          </a:stretch>
        </p:blipFill>
        <p:spPr bwMode="auto">
          <a:xfrm>
            <a:off x="755576" y="260648"/>
            <a:ext cx="7704856" cy="331236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99592" y="3933056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1680" y="3933056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11760" y="3933056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9832" y="3933056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-</a:t>
            </a:r>
            <a:endParaRPr lang="ru-RU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35896" y="3933056"/>
            <a:ext cx="72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1960" y="3933056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=</a:t>
            </a:r>
            <a:endParaRPr lang="ru-RU" sz="4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44008" y="3933056"/>
            <a:ext cx="8640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20072" y="3933056"/>
            <a:ext cx="936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(л)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568" y="4653136"/>
            <a:ext cx="77048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8 литров, 6 литров.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БЛИЦ - ТУРНИР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8" name="Picture 2" descr="https://im0-tub-ru.yandex.net/i?id=d2397397b3d2fa269a244c1fc351bd01&amp;n=1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204864"/>
            <a:ext cx="3571875" cy="3048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971600" y="522920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«ТОРОПИСЬ, ДА НЕ ОШИБИСЬ!»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412776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РЕШЕНИЕ ЗАДАЧ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Проверка</a:t>
            </a:r>
            <a:endParaRPr lang="ru-RU" b="1" i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20" y="1124742"/>
          <a:ext cx="8568952" cy="5544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17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1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8924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1.</a:t>
                      </a:r>
                      <a:r>
                        <a:rPr lang="ru-RU" sz="4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Сколько ушей у двух зайцев?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smtClean="0"/>
                        <a:t>4</a:t>
                      </a:r>
                      <a:endParaRPr lang="ru-RU" sz="40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924">
                <a:tc>
                  <a:txBody>
                    <a:bodyPr/>
                    <a:lstStyle/>
                    <a:p>
                      <a:r>
                        <a:rPr lang="ru-RU" sz="4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2.Сколько лапок у двух кошек?</a:t>
                      </a:r>
                      <a:endParaRPr lang="ru-RU" sz="4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8</a:t>
                      </a:r>
                      <a:endParaRPr lang="ru-RU" sz="40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8924">
                <a:tc>
                  <a:txBody>
                    <a:bodyPr/>
                    <a:lstStyle/>
                    <a:p>
                      <a:r>
                        <a:rPr lang="ru-RU" sz="4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3.Сколько дней в двух неделях?</a:t>
                      </a:r>
                      <a:endParaRPr lang="ru-RU" sz="4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14</a:t>
                      </a:r>
                      <a:endParaRPr lang="ru-RU" sz="40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8924">
                <a:tc>
                  <a:txBody>
                    <a:bodyPr/>
                    <a:lstStyle/>
                    <a:p>
                      <a:r>
                        <a:rPr lang="ru-RU" sz="4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4.Сколько ног у пяти воробьев?</a:t>
                      </a:r>
                      <a:endParaRPr lang="ru-RU" sz="4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10</a:t>
                      </a:r>
                      <a:endParaRPr lang="ru-RU" sz="40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8924">
                <a:tc>
                  <a:txBody>
                    <a:bodyPr/>
                    <a:lstStyle/>
                    <a:p>
                      <a:r>
                        <a:rPr lang="ru-RU" sz="4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Сколько рук у 5 ребят?</a:t>
                      </a:r>
                      <a:endParaRPr lang="ru-RU" sz="4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10</a:t>
                      </a:r>
                      <a:endParaRPr lang="ru-RU" sz="40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251520" y="260648"/>
            <a:ext cx="86409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НАУЧНЫЙ ДОКЛАД СОТРУДНИКОВ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2276872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1268760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800" b="1" i="1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Сегодня я узнал….</a:t>
            </a:r>
            <a:endParaRPr lang="ru-RU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ru-RU" sz="4800" b="1" i="1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Меня удивило…</a:t>
            </a:r>
            <a:endParaRPr lang="ru-RU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ru-RU" sz="4800" b="1" i="1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Мне понравилось…</a:t>
            </a:r>
            <a:endParaRPr lang="ru-RU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4800" b="1" i="1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хочу поблагодарить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за работу  на уроке…..</a:t>
            </a:r>
          </a:p>
          <a:p>
            <a:pPr lvl="0" eaLnBrk="0" hangingPunct="0"/>
            <a:r>
              <a:rPr lang="ru-RU" sz="48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https://im0-tub-ru.yandex.net/i?id=d2397397b3d2fa269a244c1fc351bd01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437112"/>
            <a:ext cx="2131715" cy="196788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Box 1"/>
          <p:cNvSpPr txBox="1">
            <a:spLocks noChangeArrowheads="1"/>
          </p:cNvSpPr>
          <p:nvPr/>
        </p:nvSpPr>
        <p:spPr bwMode="auto">
          <a:xfrm>
            <a:off x="468313" y="260350"/>
            <a:ext cx="8496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ДОМАШНИЕ НАУЧНЫЕ ПЛАНЫ</a:t>
            </a: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755576" y="1731005"/>
            <a:ext cx="79208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Реши геометрическую задачу №5.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Тренировка в решении примеров  № 6, № 7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"/>
            <a:ext cx="7993013" cy="980728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ИНТЕЛЛЕКТУАЛЬНАЯ    ИГРА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1124745"/>
            <a:ext cx="4535488" cy="2375694"/>
          </a:xfrm>
          <a:ln w="38100"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/>
                </a:solidFill>
              </a:rPr>
              <a:t>НАШ КЛАСС –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7030A0"/>
                </a:solidFill>
              </a:rPr>
              <a:t>«МАЛАЯ НАУЧНО-ИССЛЕДОВАТЕЛЬСКАЯ ЛАБОРАТОРИЯ»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1042988" y="3644900"/>
            <a:ext cx="4465637" cy="15700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ru-RU" sz="3200" b="1" dirty="0">
                <a:solidFill>
                  <a:srgbClr val="0070C0"/>
                </a:solidFill>
                <a:latin typeface="Calibri" pitchFamily="34" charset="0"/>
              </a:rPr>
              <a:t>РЕБЯТА-</a:t>
            </a:r>
          </a:p>
          <a:p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</a:rPr>
              <a:t>младшие </a:t>
            </a:r>
            <a:r>
              <a:rPr lang="ru-RU" sz="3200" b="1" dirty="0">
                <a:solidFill>
                  <a:srgbClr val="0070C0"/>
                </a:solidFill>
                <a:latin typeface="Calibri" pitchFamily="34" charset="0"/>
              </a:rPr>
              <a:t>научные </a:t>
            </a:r>
            <a:r>
              <a:rPr lang="ru-RU" sz="3200" b="1" dirty="0" smtClean="0">
                <a:solidFill>
                  <a:srgbClr val="0070C0"/>
                </a:solidFill>
                <a:latin typeface="Calibri" pitchFamily="34" charset="0"/>
              </a:rPr>
              <a:t>сотрудники</a:t>
            </a:r>
            <a:endParaRPr lang="ru-RU" sz="32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251520" y="5445125"/>
            <a:ext cx="5399980" cy="1077913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УЧИТЕЛЬ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– НАУЧНЫЙ РУКОВОДИТЕЛЬ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24128" y="3933056"/>
            <a:ext cx="3132584" cy="20621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Ум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Умыч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– доктор математических наук </a:t>
            </a:r>
          </a:p>
        </p:txBody>
      </p:sp>
      <p:pic>
        <p:nvPicPr>
          <p:cNvPr id="24578" name="Picture 2" descr="https://im0-tub-ru.yandex.net/i?id=d2397397b3d2fa269a244c1fc351bd01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412776"/>
            <a:ext cx="2952328" cy="2232249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91264" cy="119675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7030A0"/>
                </a:solidFill>
              </a:rPr>
              <a:t>Математические ребусы</a:t>
            </a:r>
            <a:endParaRPr lang="ru-RU" sz="4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79208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4000" b="1" dirty="0" smtClean="0"/>
              <a:t>МЫЛ - МЫ + ОГО - О + ИК + А =</a:t>
            </a:r>
            <a:endParaRPr lang="ru-RU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155679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ЛОГИКА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2276872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ВНИЗ - З - МА + НИ + ЕЛ - Л = 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619672" y="2780928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3429000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СМЕХ - Х + КА + Л+ РУКА - РУ = </a:t>
            </a:r>
            <a:endParaRPr lang="ru-RU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99592" y="4005064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СМЕКАЛКА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4653136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МЫШЬ – Ь + ЛЕ + НИЛ –Л + Е = </a:t>
            </a:r>
            <a:endParaRPr lang="ru-RU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187624" y="5445224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МЫШЛЕНИЕ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2.freepng.ru/20180528/ibq/kisspng-blackboard-green-education-pole-dancer-5b0c171e819ef9.6354697715275190065309.jpg"/>
          <p:cNvPicPr>
            <a:picLocks noChangeAspect="1" noChangeArrowheads="1"/>
          </p:cNvPicPr>
          <p:nvPr/>
        </p:nvPicPr>
        <p:blipFill>
          <a:blip r:embed="rId2" cstate="print"/>
          <a:srcRect l="4412" t="6181" r="4016" b="693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476672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chemeClr val="bg1"/>
                </a:solidFill>
              </a:rPr>
              <a:t>6 марта</a:t>
            </a:r>
          </a:p>
          <a:p>
            <a:pPr algn="ctr"/>
            <a:r>
              <a:rPr lang="ru-RU" sz="4800" b="1" i="1" dirty="0" smtClean="0">
                <a:solidFill>
                  <a:schemeClr val="bg1"/>
                </a:solidFill>
              </a:rPr>
              <a:t>Классная работа</a:t>
            </a:r>
            <a:endParaRPr lang="ru-RU" sz="48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НАУЧНОЕ УМОЗАКЛЮЧЕНИЕ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001419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Вопрос от Ума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Умыча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«Что это такое?»</a:t>
            </a:r>
          </a:p>
          <a:p>
            <a:pPr>
              <a:buNone/>
            </a:pP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7200" b="1" dirty="0" smtClean="0">
                <a:solidFill>
                  <a:srgbClr val="FF0000"/>
                </a:solidFill>
              </a:rPr>
              <a:t>+     -      ∙    ×</a:t>
            </a:r>
          </a:p>
          <a:p>
            <a:pPr>
              <a:buNone/>
            </a:pPr>
            <a:r>
              <a:rPr lang="ru-RU" sz="7200" b="1" dirty="0" smtClean="0">
                <a:solidFill>
                  <a:srgbClr val="FF0000"/>
                </a:solidFill>
              </a:rPr>
              <a:t>       </a:t>
            </a:r>
            <a:r>
              <a:rPr lang="en-US" sz="7200" b="1" dirty="0" smtClean="0">
                <a:solidFill>
                  <a:srgbClr val="FF0000"/>
                </a:solidFill>
              </a:rPr>
              <a:t>&lt;</a:t>
            </a:r>
            <a:r>
              <a:rPr lang="ru-RU" sz="7200" b="1" dirty="0" smtClean="0">
                <a:solidFill>
                  <a:srgbClr val="FF0000"/>
                </a:solidFill>
              </a:rPr>
              <a:t>      =    </a:t>
            </a:r>
            <a:r>
              <a:rPr lang="en-US" sz="7200" b="1" dirty="0" smtClean="0">
                <a:solidFill>
                  <a:srgbClr val="FF0000"/>
                </a:solidFill>
              </a:rPr>
              <a:t>&gt;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im0-tub-ru.yandex.net/i?id=d2397397b3d2fa269a244c1fc351bd01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149080"/>
            <a:ext cx="2736304" cy="2232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0"/>
            <a:ext cx="6660232" cy="105273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НАУЧНОЕ ОБОБЩЕНИЕ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363272" cy="4065315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algn="ctr">
              <a:buNone/>
            </a:pPr>
            <a:r>
              <a:rPr lang="ru-RU" sz="4400" b="1" dirty="0" smtClean="0"/>
              <a:t>70 - 24 = 54                    8 </a:t>
            </a:r>
            <a:r>
              <a:rPr lang="ru-RU" sz="4400" b="1" dirty="0" err="1" smtClean="0"/>
              <a:t>х</a:t>
            </a:r>
            <a:r>
              <a:rPr lang="ru-RU" sz="4400" b="1" dirty="0" smtClean="0"/>
              <a:t> 2</a:t>
            </a:r>
          </a:p>
          <a:p>
            <a:pPr>
              <a:buNone/>
            </a:pPr>
            <a:r>
              <a:rPr lang="ru-RU" sz="4400" b="1" dirty="0" smtClean="0"/>
              <a:t>             </a:t>
            </a:r>
          </a:p>
          <a:p>
            <a:pPr>
              <a:buNone/>
            </a:pPr>
            <a:r>
              <a:rPr lang="ru-RU" sz="4400" b="1" dirty="0" smtClean="0"/>
              <a:t>           8 + 42               69 - 28 </a:t>
            </a:r>
            <a:r>
              <a:rPr lang="ru-RU" sz="4400" dirty="0" smtClean="0"/>
              <a:t> </a:t>
            </a:r>
            <a:endParaRPr lang="ru-RU" sz="4400" b="1" dirty="0" smtClean="0"/>
          </a:p>
          <a:p>
            <a:pPr>
              <a:buNone/>
            </a:pPr>
            <a:endParaRPr lang="ru-RU" sz="4400" b="1" dirty="0" smtClean="0"/>
          </a:p>
          <a:p>
            <a:pPr>
              <a:buNone/>
            </a:pPr>
            <a:r>
              <a:rPr lang="ru-RU" sz="4400" b="1" dirty="0" smtClean="0"/>
              <a:t>62 + 15 = 79                0 </a:t>
            </a:r>
            <a:r>
              <a:rPr lang="ru-RU" sz="4400" b="1" dirty="0" err="1" smtClean="0"/>
              <a:t>х</a:t>
            </a:r>
            <a:r>
              <a:rPr lang="ru-RU" sz="4400" b="1" dirty="0" smtClean="0"/>
              <a:t> 2 = 2</a:t>
            </a:r>
          </a:p>
          <a:p>
            <a:pPr>
              <a:buNone/>
            </a:pPr>
            <a:r>
              <a:rPr lang="ru-RU" sz="4000" b="1" dirty="0" smtClean="0"/>
              <a:t> </a:t>
            </a:r>
          </a:p>
          <a:p>
            <a:pPr>
              <a:buNone/>
            </a:pPr>
            <a:r>
              <a:rPr lang="ru-RU" sz="4000" b="1" dirty="0" smtClean="0"/>
              <a:t>                                       </a:t>
            </a:r>
            <a:endParaRPr lang="ru-RU" sz="4000" dirty="0" smtClean="0"/>
          </a:p>
          <a:p>
            <a:pPr>
              <a:buFont typeface="Arial" charset="0"/>
              <a:buNone/>
            </a:pPr>
            <a:endParaRPr lang="ru-RU" sz="2800" b="1" dirty="0" smtClean="0"/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2339752" y="1052737"/>
            <a:ext cx="65527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Calibri" pitchFamily="34" charset="0"/>
              </a:rPr>
              <a:t>«Как назвать </a:t>
            </a:r>
            <a:r>
              <a:rPr lang="ru-RU" sz="3600" b="1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Calibri" pitchFamily="34" charset="0"/>
              </a:rPr>
              <a:t>одним словом?»</a:t>
            </a:r>
          </a:p>
        </p:txBody>
      </p:sp>
      <p:pic>
        <p:nvPicPr>
          <p:cNvPr id="7" name="Picture 2" descr="https://im0-tub-ru.yandex.net/i?id=d2397397b3d2fa269a244c1fc351bd01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2088232" cy="19168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НАУЧНОЕ ОБОБЩЕНИЕ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/>
              <a:t>           +                       -                       </a:t>
            </a:r>
            <a:r>
              <a:rPr lang="ru-RU" sz="4000" b="1" dirty="0" err="1" smtClean="0"/>
              <a:t>х</a:t>
            </a:r>
            <a:r>
              <a:rPr lang="ru-RU" sz="4000" b="1" dirty="0" smtClean="0"/>
              <a:t>   </a:t>
            </a:r>
          </a:p>
          <a:p>
            <a:pPr>
              <a:buNone/>
            </a:pPr>
            <a:r>
              <a:rPr lang="ru-RU" sz="4000" b="1" dirty="0" smtClean="0"/>
              <a:t> 8 + 42 = 50       70 - 24 =46      8 </a:t>
            </a:r>
            <a:r>
              <a:rPr lang="ru-RU" sz="4000" b="1" dirty="0" err="1" smtClean="0"/>
              <a:t>х</a:t>
            </a:r>
            <a:r>
              <a:rPr lang="ru-RU" sz="4000" b="1" dirty="0" smtClean="0"/>
              <a:t> 2= 16</a:t>
            </a:r>
          </a:p>
          <a:p>
            <a:pPr>
              <a:buNone/>
            </a:pPr>
            <a:r>
              <a:rPr lang="ru-RU" sz="4000" b="1" dirty="0" smtClean="0"/>
              <a:t>62 + 15 = 77     69 – 28= 41      0 </a:t>
            </a:r>
            <a:r>
              <a:rPr lang="ru-RU" sz="4000" b="1" dirty="0" err="1" smtClean="0"/>
              <a:t>х</a:t>
            </a:r>
            <a:r>
              <a:rPr lang="ru-RU" sz="4000" b="1" dirty="0" smtClean="0"/>
              <a:t> 2 = 0 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научная проблема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1368151"/>
          </a:xfrm>
        </p:spPr>
        <p:txBody>
          <a:bodyPr/>
          <a:lstStyle/>
          <a:p>
            <a:pPr lvl="0">
              <a:buNone/>
            </a:pPr>
            <a:r>
              <a:rPr lang="ru-RU" sz="4000" b="1" i="1" dirty="0" smtClean="0"/>
              <a:t>      Как  называются компоненты и результат действия </a:t>
            </a:r>
            <a:r>
              <a:rPr lang="ru-RU" sz="4000" b="1" i="1" u="sng" dirty="0" smtClean="0"/>
              <a:t>умножения?</a:t>
            </a:r>
            <a:endParaRPr lang="ru-RU" b="1" i="1" u="sng" dirty="0"/>
          </a:p>
        </p:txBody>
      </p:sp>
      <p:pic>
        <p:nvPicPr>
          <p:cNvPr id="5" name="Picture 2" descr="http://im5-tub-ru.yandex.net/i?id=587616681-5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653136"/>
            <a:ext cx="1807047" cy="17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71600" y="2967335"/>
            <a:ext cx="5886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Узнать…</a:t>
            </a:r>
          </a:p>
          <a:p>
            <a:pPr marL="273050" indent="-27305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Запомнить …</a:t>
            </a:r>
          </a:p>
          <a:p>
            <a:pPr marL="273050" indent="-27305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 smtClean="0"/>
              <a:t>Использовать…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537</Words>
  <Application>Microsoft Office PowerPoint</Application>
  <PresentationFormat>Экран (4:3)</PresentationFormat>
  <Paragraphs>156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Wingdings 2</vt:lpstr>
      <vt:lpstr>Тема Office</vt:lpstr>
      <vt:lpstr>Презентация PowerPoint</vt:lpstr>
      <vt:lpstr>Презентация PowerPoint</vt:lpstr>
      <vt:lpstr>ИНТЕЛЛЕКТУАЛЬНАЯ    ИГРА</vt:lpstr>
      <vt:lpstr>Математические ребусы</vt:lpstr>
      <vt:lpstr>Презентация PowerPoint</vt:lpstr>
      <vt:lpstr>НАУЧНОЕ УМОЗАКЛЮЧЕНИЕ</vt:lpstr>
      <vt:lpstr>НАУЧНОЕ ОБОБЩЕНИЕ</vt:lpstr>
      <vt:lpstr>НАУЧНОЕ ОБОБЩЕНИЕ</vt:lpstr>
      <vt:lpstr>научная проблема</vt:lpstr>
      <vt:lpstr>Презентация PowerPoint</vt:lpstr>
      <vt:lpstr>Презентация PowerPoint</vt:lpstr>
      <vt:lpstr>НАУЧНОЕ ОТКРЫТИЕ</vt:lpstr>
      <vt:lpstr>Презентация PowerPoint</vt:lpstr>
      <vt:lpstr>НАУЧНОЕ ОТКРЫТИЕ</vt:lpstr>
      <vt:lpstr>Презентация PowerPoint</vt:lpstr>
      <vt:lpstr>НАУЧНОЕ ОБОБЩЕНИЕ</vt:lpstr>
      <vt:lpstr>ФИЗМИНУТКА</vt:lpstr>
      <vt:lpstr>НАУЧНЫЙ ЭКСПЕРИМЕНТ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БЛИЦ - ТУРНИР</vt:lpstr>
      <vt:lpstr>Проверка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Anton</dc:creator>
  <cp:lastModifiedBy>1</cp:lastModifiedBy>
  <cp:revision>115</cp:revision>
  <dcterms:created xsi:type="dcterms:W3CDTF">2013-03-12T18:36:19Z</dcterms:created>
  <dcterms:modified xsi:type="dcterms:W3CDTF">2024-03-11T09:40:15Z</dcterms:modified>
</cp:coreProperties>
</file>