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4" r:id="rId11"/>
    <p:sldId id="266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Наталья Романова" initials="НР" lastIdx="1" clrIdx="0">
    <p:extLst>
      <p:ext uri="{19B8F6BF-5375-455C-9EA6-DF929625EA0E}">
        <p15:presenceInfo xmlns:p15="http://schemas.microsoft.com/office/powerpoint/2012/main" userId="f71291801fcb168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404" autoAdjust="0"/>
  </p:normalViewPr>
  <p:slideViewPr>
    <p:cSldViewPr snapToGrid="0">
      <p:cViewPr varScale="1">
        <p:scale>
          <a:sx n="74" d="100"/>
          <a:sy n="74" d="100"/>
        </p:scale>
        <p:origin x="55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3-05-24T18:39:24.246" idx="1">
    <p:pos x="6436" y="1496"/>
    <p:text>вот это я что-то не очень поняла</p:text>
    <p:extLst>
      <p:ext uri="{C676402C-5697-4E1C-873F-D02D1690AC5C}">
        <p15:threadingInfo xmlns:p15="http://schemas.microsoft.com/office/powerpoint/2012/main" timeZoneBias="-18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61B24-7FF0-483E-8C4C-5EAA8254A008}" type="datetimeFigureOut">
              <a:rPr lang="ru-RU" smtClean="0"/>
              <a:pPr/>
              <a:t>11.09.2024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79A85-EED7-4720-9BC4-70F56A9BF3B1}" type="slidenum">
              <a:rPr lang="ru-RU" smtClean="0"/>
              <a:pPr/>
              <a:t>‹#›</a:t>
            </a:fld>
            <a:endParaRPr lang="ru-RU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8802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61B24-7FF0-483E-8C4C-5EAA8254A008}" type="datetimeFigureOut">
              <a:rPr lang="ru-RU" smtClean="0"/>
              <a:pPr/>
              <a:t>11.09.2024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79A85-EED7-4720-9BC4-70F56A9BF3B1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0246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61B24-7FF0-483E-8C4C-5EAA8254A008}" type="datetimeFigureOut">
              <a:rPr lang="ru-RU" smtClean="0"/>
              <a:pPr/>
              <a:t>11.09.2024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79A85-EED7-4720-9BC4-70F56A9BF3B1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5470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61B24-7FF0-483E-8C4C-5EAA8254A008}" type="datetimeFigureOut">
              <a:rPr lang="ru-RU" smtClean="0"/>
              <a:pPr/>
              <a:t>11.09.2024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79A85-EED7-4720-9BC4-70F56A9BF3B1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6623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61B24-7FF0-483E-8C4C-5EAA8254A008}" type="datetimeFigureOut">
              <a:rPr lang="ru-RU" smtClean="0"/>
              <a:pPr/>
              <a:t>11.09.2024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79A85-EED7-4720-9BC4-70F56A9BF3B1}" type="slidenum">
              <a:rPr lang="ru-RU" smtClean="0"/>
              <a:pPr/>
              <a:t>‹#›</a:t>
            </a:fld>
            <a:endParaRPr lang="ru-RU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7743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61B24-7FF0-483E-8C4C-5EAA8254A008}" type="datetimeFigureOut">
              <a:rPr lang="ru-RU" smtClean="0"/>
              <a:pPr/>
              <a:t>11.09.2024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79A85-EED7-4720-9BC4-70F56A9BF3B1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3147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61B24-7FF0-483E-8C4C-5EAA8254A008}" type="datetimeFigureOut">
              <a:rPr lang="ru-RU" smtClean="0"/>
              <a:pPr/>
              <a:t>11.09.2024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79A85-EED7-4720-9BC4-70F56A9BF3B1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994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61B24-7FF0-483E-8C4C-5EAA8254A008}" type="datetimeFigureOut">
              <a:rPr lang="ru-RU" smtClean="0"/>
              <a:pPr/>
              <a:t>11.09.2024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79A85-EED7-4720-9BC4-70F56A9BF3B1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5324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61B24-7FF0-483E-8C4C-5EAA8254A008}" type="datetimeFigureOut">
              <a:rPr lang="ru-RU" smtClean="0"/>
              <a:pPr/>
              <a:t>11.09.2024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79A85-EED7-4720-9BC4-70F56A9BF3B1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0457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6361B24-7FF0-483E-8C4C-5EAA8254A008}" type="datetimeFigureOut">
              <a:rPr lang="ru-RU" smtClean="0"/>
              <a:pPr/>
              <a:t>11.09.2024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E979A85-EED7-4720-9BC4-70F56A9BF3B1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9852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 cstate="print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61B24-7FF0-483E-8C4C-5EAA8254A008}" type="datetimeFigureOut">
              <a:rPr lang="ru-RU" smtClean="0"/>
              <a:pPr/>
              <a:t>11.09.2024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79A85-EED7-4720-9BC4-70F56A9BF3B1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5405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6361B24-7FF0-483E-8C4C-5EAA8254A008}" type="datetimeFigureOut">
              <a:rPr lang="ru-RU" smtClean="0"/>
              <a:pPr/>
              <a:t>11.09.2024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E979A85-EED7-4720-9BC4-70F56A9BF3B1}" type="slidenum">
              <a:rPr lang="ru-RU" smtClean="0"/>
              <a:pPr/>
              <a:t>‹#›</a:t>
            </a:fld>
            <a:endParaRPr lang="ru-RU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3073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Образовательная программа дошкольного образования </a:t>
            </a:r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4400" dirty="0" smtClean="0"/>
              <a:t>МБОУ «</a:t>
            </a:r>
            <a:r>
              <a:rPr lang="ru-RU" sz="4400" dirty="0" err="1" smtClean="0"/>
              <a:t>Кишертская</a:t>
            </a:r>
            <a:r>
              <a:rPr lang="ru-RU" sz="4400" dirty="0" smtClean="0"/>
              <a:t> СОШ </a:t>
            </a:r>
            <a:br>
              <a:rPr lang="ru-RU" sz="4400" dirty="0" smtClean="0"/>
            </a:br>
            <a:r>
              <a:rPr lang="ru-RU" sz="4400" dirty="0" smtClean="0"/>
              <a:t>имени </a:t>
            </a:r>
            <a:r>
              <a:rPr lang="ru-RU" sz="4400" dirty="0" err="1" smtClean="0"/>
              <a:t>Л.П.Дробышевского</a:t>
            </a:r>
            <a:r>
              <a:rPr lang="ru-RU" sz="4400" dirty="0" smtClean="0"/>
              <a:t>»</a:t>
            </a:r>
            <a:endParaRPr lang="ru-RU" sz="4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Краткая презентация </a:t>
            </a:r>
          </a:p>
        </p:txBody>
      </p:sp>
    </p:spTree>
    <p:extLst>
      <p:ext uri="{BB962C8B-B14F-4D97-AF65-F5344CB8AC3E}">
        <p14:creationId xmlns:p14="http://schemas.microsoft.com/office/powerpoint/2010/main" val="22765383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Основные практические формы взаимодействия с семьей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80311" y="1915038"/>
            <a:ext cx="2477193" cy="764462"/>
          </a:xfrm>
          <a:ln>
            <a:solidFill>
              <a:schemeClr val="accent1"/>
            </a:solidFill>
          </a:ln>
        </p:spPr>
        <p:txBody>
          <a:bodyPr anchor="ctr">
            <a:noAutofit/>
          </a:bodyPr>
          <a:lstStyle/>
          <a:p>
            <a:pPr algn="ctr"/>
            <a:r>
              <a:rPr lang="ru-RU" sz="2400" dirty="0"/>
              <a:t>Этапы</a:t>
            </a:r>
          </a:p>
        </p:txBody>
      </p:sp>
      <p:sp>
        <p:nvSpPr>
          <p:cNvPr id="5" name="Стрелка вниз 4"/>
          <p:cNvSpPr/>
          <p:nvPr/>
        </p:nvSpPr>
        <p:spPr>
          <a:xfrm rot="4185375">
            <a:off x="3769416" y="1764783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бъект 2"/>
          <p:cNvSpPr>
            <a:spLocks noGrp="1"/>
          </p:cNvSpPr>
          <p:nvPr>
            <p:ph sz="half" idx="1"/>
          </p:nvPr>
        </p:nvSpPr>
        <p:spPr>
          <a:xfrm>
            <a:off x="1255222" y="1995981"/>
            <a:ext cx="2187931" cy="764462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ctr"/>
            <a:r>
              <a:rPr lang="ru-RU" sz="2400" dirty="0"/>
              <a:t>Знакомство с семьей</a:t>
            </a:r>
          </a:p>
          <a:p>
            <a:pPr algn="ctr"/>
            <a:endParaRPr lang="ru-RU" sz="2400" dirty="0"/>
          </a:p>
        </p:txBody>
      </p:sp>
      <p:sp>
        <p:nvSpPr>
          <p:cNvPr id="7" name="Стрелка вниз 6"/>
          <p:cNvSpPr/>
          <p:nvPr/>
        </p:nvSpPr>
        <p:spPr>
          <a:xfrm rot="1832813">
            <a:off x="4145325" y="2825872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бъект 2"/>
          <p:cNvSpPr>
            <a:spLocks noGrp="1"/>
          </p:cNvSpPr>
          <p:nvPr>
            <p:ph sz="half" idx="1"/>
          </p:nvPr>
        </p:nvSpPr>
        <p:spPr>
          <a:xfrm>
            <a:off x="3315966" y="3950654"/>
            <a:ext cx="2477193" cy="1421167"/>
          </a:xfrm>
          <a:ln>
            <a:solidFill>
              <a:schemeClr val="accent1"/>
            </a:solidFill>
          </a:ln>
        </p:spPr>
        <p:txBody>
          <a:bodyPr anchor="ctr">
            <a:noAutofit/>
          </a:bodyPr>
          <a:lstStyle/>
          <a:p>
            <a:r>
              <a:rPr lang="ru-RU" sz="2400" dirty="0"/>
              <a:t>Информирование родителей о ходе образовательной деятельности</a:t>
            </a:r>
          </a:p>
        </p:txBody>
      </p:sp>
      <p:sp>
        <p:nvSpPr>
          <p:cNvPr id="9" name="Стрелка вниз 8"/>
          <p:cNvSpPr/>
          <p:nvPr/>
        </p:nvSpPr>
        <p:spPr>
          <a:xfrm rot="17528944">
            <a:off x="7385399" y="1764783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бъект 2"/>
          <p:cNvSpPr>
            <a:spLocks noGrp="1"/>
          </p:cNvSpPr>
          <p:nvPr>
            <p:ph sz="half" idx="1"/>
          </p:nvPr>
        </p:nvSpPr>
        <p:spPr>
          <a:xfrm>
            <a:off x="8197926" y="1995981"/>
            <a:ext cx="2562817" cy="764462"/>
          </a:xfrm>
          <a:ln>
            <a:solidFill>
              <a:schemeClr val="accent1"/>
            </a:solidFill>
          </a:ln>
        </p:spPr>
        <p:txBody>
          <a:bodyPr anchor="ctr">
            <a:noAutofit/>
          </a:bodyPr>
          <a:lstStyle/>
          <a:p>
            <a:pPr algn="ctr"/>
            <a:r>
              <a:rPr lang="ru-RU" sz="2400" smtClean="0"/>
              <a:t>Просвещение </a:t>
            </a:r>
            <a:r>
              <a:rPr lang="ru-RU" sz="2400" dirty="0"/>
              <a:t>родителей</a:t>
            </a:r>
          </a:p>
        </p:txBody>
      </p:sp>
      <p:sp>
        <p:nvSpPr>
          <p:cNvPr id="11" name="Стрелка вниз 10"/>
          <p:cNvSpPr/>
          <p:nvPr/>
        </p:nvSpPr>
        <p:spPr>
          <a:xfrm rot="18918321">
            <a:off x="7039038" y="2799593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бъект 2"/>
          <p:cNvSpPr>
            <a:spLocks noGrp="1"/>
          </p:cNvSpPr>
          <p:nvPr>
            <p:ph sz="half" idx="1"/>
          </p:nvPr>
        </p:nvSpPr>
        <p:spPr>
          <a:xfrm>
            <a:off x="6389118" y="3950654"/>
            <a:ext cx="2477193" cy="1421167"/>
          </a:xfrm>
          <a:ln>
            <a:solidFill>
              <a:schemeClr val="accent1"/>
            </a:solidFill>
          </a:ln>
        </p:spPr>
        <p:txBody>
          <a:bodyPr anchor="ctr">
            <a:noAutofit/>
          </a:bodyPr>
          <a:lstStyle/>
          <a:p>
            <a:r>
              <a:rPr lang="ru-RU" sz="2400" dirty="0"/>
              <a:t>Совместная деятельность</a:t>
            </a:r>
          </a:p>
        </p:txBody>
      </p:sp>
    </p:spTree>
    <p:extLst>
      <p:ext uri="{BB962C8B-B14F-4D97-AF65-F5344CB8AC3E}">
        <p14:creationId xmlns:p14="http://schemas.microsoft.com/office/powerpoint/2010/main" val="3125978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 smtClean="0"/>
              <a:t>Информация о Программе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97278" y="2097157"/>
            <a:ext cx="10432113" cy="3965713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Сайт МБОУ «</a:t>
            </a:r>
            <a:r>
              <a:rPr lang="ru-RU" sz="3200" dirty="0" err="1" smtClean="0"/>
              <a:t>Кишертская</a:t>
            </a:r>
            <a:r>
              <a:rPr lang="ru-RU" sz="3200" dirty="0" smtClean="0"/>
              <a:t> СОШ имени </a:t>
            </a:r>
            <a:r>
              <a:rPr lang="ru-RU" sz="3200" dirty="0" err="1" smtClean="0"/>
              <a:t>Л.П.Дробышевского</a:t>
            </a:r>
            <a:r>
              <a:rPr lang="ru-RU" sz="3200" dirty="0" smtClean="0"/>
              <a:t>»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920339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idx="4294967295"/>
          </p:nvPr>
        </p:nvSpPr>
        <p:spPr>
          <a:xfrm>
            <a:off x="1328155" y="2395081"/>
            <a:ext cx="4413737" cy="1196547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ctr"/>
            <a:r>
              <a:rPr lang="ru-RU" sz="2400" dirty="0">
                <a:solidFill>
                  <a:schemeClr val="accent1"/>
                </a:solidFill>
              </a:rPr>
              <a:t>Федеральный государственный образовательный стандарт дошкольного образования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half" idx="4294967295"/>
          </p:nvPr>
        </p:nvSpPr>
        <p:spPr>
          <a:xfrm>
            <a:off x="1328156" y="3960155"/>
            <a:ext cx="4413736" cy="1318699"/>
          </a:xfrm>
        </p:spPr>
        <p:txBody>
          <a:bodyPr/>
          <a:lstStyle/>
          <a:p>
            <a:pPr algn="ctr"/>
            <a:r>
              <a:rPr lang="ru-RU" sz="2400" dirty="0"/>
              <a:t>утвержден приказом Минобрнауки России</a:t>
            </a:r>
            <a:br>
              <a:rPr lang="ru-RU" sz="2400" dirty="0"/>
            </a:br>
            <a:r>
              <a:rPr lang="ru-RU" sz="2400" dirty="0"/>
              <a:t>от 17.10.2013 № 1155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4294967295"/>
          </p:nvPr>
        </p:nvSpPr>
        <p:spPr>
          <a:xfrm>
            <a:off x="6376397" y="2395081"/>
            <a:ext cx="4413737" cy="1178859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ctr"/>
            <a:r>
              <a:rPr lang="ru-RU" sz="2400" dirty="0">
                <a:solidFill>
                  <a:schemeClr val="accent1"/>
                </a:solidFill>
              </a:rPr>
              <a:t>Федеральная образовательная программа дошкольного образования </a:t>
            </a:r>
          </a:p>
        </p:txBody>
      </p:sp>
      <p:sp>
        <p:nvSpPr>
          <p:cNvPr id="8" name="Стрелка вниз 7"/>
          <p:cNvSpPr/>
          <p:nvPr/>
        </p:nvSpPr>
        <p:spPr>
          <a:xfrm rot="3042639">
            <a:off x="3272829" y="1314625"/>
            <a:ext cx="484632" cy="892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Стрелка вниз 8"/>
          <p:cNvSpPr/>
          <p:nvPr/>
        </p:nvSpPr>
        <p:spPr>
          <a:xfrm rot="18679439">
            <a:off x="8081640" y="1295444"/>
            <a:ext cx="484632" cy="89428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Объект 4"/>
          <p:cNvSpPr txBox="1">
            <a:spLocks/>
          </p:cNvSpPr>
          <p:nvPr/>
        </p:nvSpPr>
        <p:spPr>
          <a:xfrm>
            <a:off x="6361933" y="3942467"/>
            <a:ext cx="4328094" cy="131869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400" dirty="0"/>
              <a:t>утверждена приказом Минпросвещения России</a:t>
            </a:r>
            <a:br>
              <a:rPr lang="ru-RU" sz="2400" dirty="0"/>
            </a:br>
            <a:r>
              <a:rPr lang="ru-RU" sz="2400" dirty="0"/>
              <a:t>от 25.11.2022 № 1028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01A6E14-7C94-BFA7-9762-00BBD32D4C0B}"/>
              </a:ext>
            </a:extLst>
          </p:cNvPr>
          <p:cNvSpPr txBox="1"/>
          <p:nvPr/>
        </p:nvSpPr>
        <p:spPr>
          <a:xfrm>
            <a:off x="910712" y="650475"/>
            <a:ext cx="1063855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000" dirty="0"/>
              <a:t>ОП ДО разработана на основе двух документов</a:t>
            </a:r>
          </a:p>
        </p:txBody>
      </p:sp>
    </p:spTree>
    <p:extLst>
      <p:ext uri="{BB962C8B-B14F-4D97-AF65-F5344CB8AC3E}">
        <p14:creationId xmlns:p14="http://schemas.microsoft.com/office/powerpoint/2010/main" val="1218251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Организация режима пребывания детей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3274907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Группы работают в режиме сокращенного дня (9 часов) и в режиме полного дня (10,5 часов)</a:t>
            </a:r>
            <a:r>
              <a:rPr lang="ru-RU" sz="3000" dirty="0" smtClean="0"/>
              <a:t>.</a:t>
            </a:r>
            <a:endParaRPr lang="ru-RU" sz="3000" dirty="0"/>
          </a:p>
          <a:p>
            <a:pPr fontAlgn="t"/>
            <a:r>
              <a:rPr lang="ru-RU" sz="3000" dirty="0"/>
              <a:t>Работа по реализации ОП ДО проводится в течение года и делится на два периода:</a:t>
            </a:r>
            <a:br>
              <a:rPr lang="ru-RU" sz="3000" dirty="0"/>
            </a:br>
            <a:r>
              <a:rPr lang="ru-RU" sz="3000" dirty="0"/>
              <a:t>- первый период (с 1 сентября по 31 мая);</a:t>
            </a:r>
            <a:br>
              <a:rPr lang="ru-RU" sz="3000" dirty="0"/>
            </a:br>
            <a:r>
              <a:rPr lang="ru-RU" sz="3000" dirty="0"/>
              <a:t>- второй период (с 1 июня по 31 августа)</a:t>
            </a:r>
          </a:p>
        </p:txBody>
      </p:sp>
    </p:spTree>
    <p:extLst>
      <p:ext uri="{BB962C8B-B14F-4D97-AF65-F5344CB8AC3E}">
        <p14:creationId xmlns:p14="http://schemas.microsoft.com/office/powerpoint/2010/main" val="1610909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ОП ДО включает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42821" y="2847859"/>
            <a:ext cx="3618214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800" dirty="0"/>
              <a:t>Три основных раздела</a:t>
            </a:r>
          </a:p>
        </p:txBody>
      </p:sp>
      <p:sp>
        <p:nvSpPr>
          <p:cNvPr id="8" name="Стрелка вправо 7"/>
          <p:cNvSpPr/>
          <p:nvPr/>
        </p:nvSpPr>
        <p:spPr>
          <a:xfrm rot="10800000">
            <a:off x="6343419" y="2886447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1202635" y="4520167"/>
            <a:ext cx="10058400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2800" dirty="0"/>
              <a:t>Все разделы ОП ДО включают обязательную часть и часть, формируемую участниками образовательных отношений, которые дополняют друг друга.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73F049E5-D999-413A-AE8D-196EF42AB601}"/>
              </a:ext>
            </a:extLst>
          </p:cNvPr>
          <p:cNvSpPr txBox="1"/>
          <p:nvPr/>
        </p:nvSpPr>
        <p:spPr>
          <a:xfrm>
            <a:off x="1097280" y="2096038"/>
            <a:ext cx="4337335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t">
              <a:lnSpc>
                <a:spcPct val="15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ru-RU" sz="2800" dirty="0"/>
              <a:t>Целевой раздел</a:t>
            </a:r>
          </a:p>
          <a:p>
            <a:pPr fontAlgn="t">
              <a:lnSpc>
                <a:spcPct val="15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ru-RU" sz="2800" dirty="0"/>
              <a:t>Содержательный раздел </a:t>
            </a:r>
          </a:p>
          <a:p>
            <a:pPr fontAlgn="t">
              <a:lnSpc>
                <a:spcPct val="15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ru-RU" sz="2800" dirty="0"/>
              <a:t>Организационный раздел</a:t>
            </a:r>
          </a:p>
        </p:txBody>
      </p:sp>
    </p:spTree>
    <p:extLst>
      <p:ext uri="{BB962C8B-B14F-4D97-AF65-F5344CB8AC3E}">
        <p14:creationId xmlns:p14="http://schemas.microsoft.com/office/powerpoint/2010/main" val="19027018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/>
              <a:t>Возрастные</a:t>
            </a:r>
            <a:r>
              <a:rPr lang="ru-RU" dirty="0"/>
              <a:t> и иные категории детей, на которых ориентирована ОП ДО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1097280" y="1963971"/>
            <a:ext cx="8364772" cy="528762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tx1"/>
                </a:solidFill>
              </a:rPr>
              <a:t>функционируют дошкольные группы</a:t>
            </a:r>
            <a:endParaRPr lang="ru-RU" sz="2800" dirty="0"/>
          </a:p>
        </p:txBody>
      </p:sp>
      <p:graphicFrame>
        <p:nvGraphicFramePr>
          <p:cNvPr id="3" name="Таблица 4">
            <a:extLst>
              <a:ext uri="{FF2B5EF4-FFF2-40B4-BE49-F238E27FC236}">
                <a16:creationId xmlns="" xmlns:a16="http://schemas.microsoft.com/office/drawing/2014/main" id="{E0380F52-9D2B-807B-83C4-C4DC9E29A7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3677534"/>
              </p:ext>
            </p:extLst>
          </p:nvPr>
        </p:nvGraphicFramePr>
        <p:xfrm>
          <a:off x="1187173" y="2683565"/>
          <a:ext cx="9034056" cy="28545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9257">
                  <a:extLst>
                    <a:ext uri="{9D8B030D-6E8A-4147-A177-3AD203B41FA5}">
                      <a16:colId xmlns="" xmlns:a16="http://schemas.microsoft.com/office/drawing/2014/main" val="2214394451"/>
                    </a:ext>
                  </a:extLst>
                </a:gridCol>
                <a:gridCol w="1129257">
                  <a:extLst>
                    <a:ext uri="{9D8B030D-6E8A-4147-A177-3AD203B41FA5}">
                      <a16:colId xmlns="" xmlns:a16="http://schemas.microsoft.com/office/drawing/2014/main" val="3617615959"/>
                    </a:ext>
                  </a:extLst>
                </a:gridCol>
                <a:gridCol w="1129257">
                  <a:extLst>
                    <a:ext uri="{9D8B030D-6E8A-4147-A177-3AD203B41FA5}">
                      <a16:colId xmlns="" xmlns:a16="http://schemas.microsoft.com/office/drawing/2014/main" val="3327396641"/>
                    </a:ext>
                  </a:extLst>
                </a:gridCol>
                <a:gridCol w="1129257">
                  <a:extLst>
                    <a:ext uri="{9D8B030D-6E8A-4147-A177-3AD203B41FA5}">
                      <a16:colId xmlns="" xmlns:a16="http://schemas.microsoft.com/office/drawing/2014/main" val="2531132373"/>
                    </a:ext>
                  </a:extLst>
                </a:gridCol>
                <a:gridCol w="1129257">
                  <a:extLst>
                    <a:ext uri="{9D8B030D-6E8A-4147-A177-3AD203B41FA5}">
                      <a16:colId xmlns="" xmlns:a16="http://schemas.microsoft.com/office/drawing/2014/main" val="195517292"/>
                    </a:ext>
                  </a:extLst>
                </a:gridCol>
                <a:gridCol w="1129257">
                  <a:extLst>
                    <a:ext uri="{9D8B030D-6E8A-4147-A177-3AD203B41FA5}">
                      <a16:colId xmlns="" xmlns:a16="http://schemas.microsoft.com/office/drawing/2014/main" val="576856533"/>
                    </a:ext>
                  </a:extLst>
                </a:gridCol>
                <a:gridCol w="1129257"/>
                <a:gridCol w="1129257"/>
              </a:tblGrid>
              <a:tr h="1516241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dirty="0" smtClean="0">
                          <a:effectLst/>
                        </a:rPr>
                        <a:t>Дошкольные</a:t>
                      </a:r>
                      <a:r>
                        <a:rPr lang="ru-RU" sz="1400" b="1" baseline="0" dirty="0" smtClean="0">
                          <a:effectLst/>
                        </a:rPr>
                        <a:t> группы</a:t>
                      </a:r>
                      <a:endParaRPr lang="ru-RU" sz="1400" dirty="0">
                        <a:effectLst/>
                      </a:endParaRPr>
                    </a:p>
                  </a:txBody>
                  <a:tcPr marL="44897" marR="44897" marT="22449" marB="22449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dirty="0" smtClean="0">
                          <a:effectLst/>
                        </a:rPr>
                        <a:t>С. </a:t>
                      </a:r>
                      <a:r>
                        <a:rPr lang="ru-RU" sz="1400" b="1" dirty="0" err="1" smtClean="0">
                          <a:effectLst/>
                        </a:rPr>
                        <a:t>У-Кишерть</a:t>
                      </a:r>
                      <a:endParaRPr lang="ru-RU" sz="1400" b="1" dirty="0">
                        <a:effectLst/>
                      </a:endParaRPr>
                    </a:p>
                  </a:txBody>
                  <a:tcPr marL="44897" marR="44897" marT="22449" marB="22449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dirty="0" smtClean="0">
                          <a:effectLst/>
                        </a:rPr>
                        <a:t>С. Посад</a:t>
                      </a:r>
                      <a:endParaRPr lang="ru-RU" sz="1400" b="1" dirty="0">
                        <a:effectLst/>
                      </a:endParaRPr>
                    </a:p>
                  </a:txBody>
                  <a:tcPr marL="44897" marR="44897" marT="22449" marB="22449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dirty="0" smtClean="0">
                          <a:effectLst/>
                        </a:rPr>
                        <a:t>С. </a:t>
                      </a:r>
                      <a:r>
                        <a:rPr lang="ru-RU" sz="1400" b="1" dirty="0" err="1" smtClean="0">
                          <a:effectLst/>
                        </a:rPr>
                        <a:t>Осинцево</a:t>
                      </a:r>
                      <a:endParaRPr lang="ru-RU" sz="1400" dirty="0">
                        <a:effectLst/>
                      </a:endParaRPr>
                    </a:p>
                  </a:txBody>
                  <a:tcPr marL="44897" marR="44897" marT="22449" marB="22449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dirty="0" smtClean="0">
                          <a:effectLst/>
                        </a:rPr>
                        <a:t>С. Меча</a:t>
                      </a:r>
                      <a:endParaRPr lang="ru-RU" sz="1400" dirty="0">
                        <a:effectLst/>
                      </a:endParaRPr>
                    </a:p>
                  </a:txBody>
                  <a:tcPr marL="44897" marR="44897" marT="22449" marB="22449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dirty="0" smtClean="0">
                          <a:effectLst/>
                        </a:rPr>
                        <a:t>П. Кордон</a:t>
                      </a:r>
                      <a:endParaRPr lang="ru-RU" sz="1400" b="1" dirty="0">
                        <a:effectLst/>
                      </a:endParaRPr>
                    </a:p>
                  </a:txBody>
                  <a:tcPr marL="44897" marR="44897" marT="22449" marB="22449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dirty="0" smtClean="0">
                          <a:effectLst/>
                        </a:rPr>
                        <a:t>С. Андреево</a:t>
                      </a:r>
                      <a:endParaRPr lang="ru-RU" sz="1400" b="1" dirty="0">
                        <a:effectLst/>
                      </a:endParaRPr>
                    </a:p>
                  </a:txBody>
                  <a:tcPr marL="44897" marR="44897" marT="22449" marB="22449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dirty="0" smtClean="0">
                          <a:effectLst/>
                        </a:rPr>
                        <a:t>С. С-Барда</a:t>
                      </a:r>
                      <a:endParaRPr lang="ru-RU" sz="1400" b="1" dirty="0">
                        <a:effectLst/>
                      </a:endParaRPr>
                    </a:p>
                  </a:txBody>
                  <a:tcPr marL="44897" marR="44897" marT="22449" marB="22449"/>
                </a:tc>
                <a:extLst>
                  <a:ext uri="{0D108BD9-81ED-4DB2-BD59-A6C34878D82A}">
                    <a16:rowId xmlns="" xmlns:a16="http://schemas.microsoft.com/office/drawing/2014/main" val="4030100499"/>
                  </a:ext>
                </a:extLst>
              </a:tr>
              <a:tr h="1338278">
                <a:tc>
                  <a:txBody>
                    <a:bodyPr/>
                    <a:lstStyle/>
                    <a:p>
                      <a:pPr algn="l" fontAlgn="t"/>
                      <a:endParaRPr lang="ru-RU" sz="1600" dirty="0" smtClean="0">
                        <a:effectLst/>
                      </a:endParaRPr>
                    </a:p>
                    <a:p>
                      <a:pPr algn="l" fontAlgn="t"/>
                      <a:r>
                        <a:rPr lang="ru-RU" sz="1600" dirty="0" smtClean="0">
                          <a:effectLst/>
                        </a:rPr>
                        <a:t>Количество  </a:t>
                      </a:r>
                      <a:r>
                        <a:rPr lang="ru-RU" sz="1600" dirty="0">
                          <a:effectLst/>
                        </a:rPr>
                        <a:t>групп</a:t>
                      </a:r>
                    </a:p>
                  </a:txBody>
                  <a:tcPr marL="44897" marR="44897" marT="22449" marB="22449"/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250000"/>
                        </a:lnSpc>
                      </a:pPr>
                      <a:r>
                        <a:rPr lang="ru-RU" sz="1600" dirty="0" smtClean="0">
                          <a:effectLst/>
                        </a:rPr>
                        <a:t>9</a:t>
                      </a:r>
                      <a:endParaRPr lang="ru-RU" sz="1600" dirty="0">
                        <a:effectLst/>
                      </a:endParaRPr>
                    </a:p>
                  </a:txBody>
                  <a:tcPr marL="44897" marR="44897" marT="22449" marB="22449"/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250000"/>
                        </a:lnSpc>
                      </a:pPr>
                      <a:r>
                        <a:rPr lang="ru-RU" sz="1600" dirty="0" smtClean="0">
                          <a:effectLst/>
                        </a:rPr>
                        <a:t>2</a:t>
                      </a:r>
                      <a:endParaRPr lang="ru-RU" sz="1600" dirty="0">
                        <a:effectLst/>
                      </a:endParaRPr>
                    </a:p>
                  </a:txBody>
                  <a:tcPr marL="44897" marR="44897" marT="22449" marB="22449"/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250000"/>
                        </a:lnSpc>
                      </a:pPr>
                      <a:r>
                        <a:rPr lang="ru-RU" sz="1600" dirty="0" smtClean="0">
                          <a:effectLst/>
                        </a:rPr>
                        <a:t>3</a:t>
                      </a:r>
                      <a:endParaRPr lang="ru-RU" sz="1600" dirty="0">
                        <a:effectLst/>
                      </a:endParaRPr>
                    </a:p>
                  </a:txBody>
                  <a:tcPr marL="44897" marR="44897" marT="22449" marB="22449"/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250000"/>
                        </a:lnSpc>
                      </a:pPr>
                      <a:r>
                        <a:rPr lang="ru-RU" sz="1600" dirty="0" smtClean="0">
                          <a:effectLst/>
                        </a:rPr>
                        <a:t>2</a:t>
                      </a:r>
                      <a:endParaRPr lang="ru-RU" sz="1600" dirty="0">
                        <a:effectLst/>
                      </a:endParaRPr>
                    </a:p>
                  </a:txBody>
                  <a:tcPr marL="44897" marR="44897" marT="22449" marB="22449"/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250000"/>
                        </a:lnSpc>
                      </a:pPr>
                      <a:r>
                        <a:rPr lang="ru-RU" sz="1600" dirty="0" smtClean="0">
                          <a:effectLst/>
                        </a:rPr>
                        <a:t>2</a:t>
                      </a:r>
                      <a:endParaRPr lang="ru-RU" sz="1600" dirty="0">
                        <a:effectLst/>
                      </a:endParaRPr>
                    </a:p>
                  </a:txBody>
                  <a:tcPr marL="44897" marR="44897" marT="22449" marB="22449"/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250000"/>
                        </a:lnSpc>
                      </a:pPr>
                      <a:r>
                        <a:rPr lang="ru-RU" sz="1600" dirty="0" smtClean="0">
                          <a:effectLst/>
                        </a:rPr>
                        <a:t>1</a:t>
                      </a:r>
                      <a:endParaRPr lang="ru-RU" sz="1600" dirty="0">
                        <a:effectLst/>
                      </a:endParaRPr>
                    </a:p>
                  </a:txBody>
                  <a:tcPr marL="44897" marR="44897" marT="22449" marB="22449"/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250000"/>
                        </a:lnSpc>
                      </a:pPr>
                      <a:r>
                        <a:rPr lang="ru-RU" sz="1600" dirty="0" smtClean="0">
                          <a:effectLst/>
                        </a:rPr>
                        <a:t>1</a:t>
                      </a:r>
                      <a:endParaRPr lang="ru-RU" sz="1600" dirty="0">
                        <a:effectLst/>
                      </a:endParaRPr>
                    </a:p>
                  </a:txBody>
                  <a:tcPr marL="44897" marR="44897" marT="22449" marB="22449"/>
                </a:tc>
                <a:extLst>
                  <a:ext uri="{0D108BD9-81ED-4DB2-BD59-A6C34878D82A}">
                    <a16:rowId xmlns="" xmlns:a16="http://schemas.microsoft.com/office/drawing/2014/main" val="41894655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40892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Соотношение частей ОП ДО 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246908" y="1845735"/>
            <a:ext cx="4348821" cy="1670549"/>
          </a:xfrm>
        </p:spPr>
        <p:txBody>
          <a:bodyPr>
            <a:normAutofit/>
          </a:bodyPr>
          <a:lstStyle/>
          <a:p>
            <a:pPr algn="just"/>
            <a:r>
              <a:rPr lang="ru-RU" sz="2400" dirty="0"/>
              <a:t>Обязательная часть Программы разработана в соответствии с ФГОС ДО и оформлена в виде ссылок на ФОП ДО</a:t>
            </a:r>
          </a:p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6337737" y="1845735"/>
            <a:ext cx="4769070" cy="2404839"/>
          </a:xfrm>
        </p:spPr>
        <p:txBody>
          <a:bodyPr>
            <a:noAutofit/>
          </a:bodyPr>
          <a:lstStyle/>
          <a:p>
            <a:pPr algn="just"/>
            <a:r>
              <a:rPr lang="ru-RU" sz="2400" dirty="0"/>
              <a:t>Часть, формируемая участниками образовательных отношений, </a:t>
            </a:r>
            <a:r>
              <a:rPr lang="ru-RU" sz="2400" dirty="0" smtClean="0"/>
              <a:t>представлена программой проекта «</a:t>
            </a:r>
            <a:r>
              <a:rPr lang="ru-RU" sz="2400" dirty="0" err="1" smtClean="0"/>
              <a:t>Эколята</a:t>
            </a:r>
            <a:r>
              <a:rPr lang="ru-RU" sz="2400" dirty="0" smtClean="0"/>
              <a:t> – Дошколята» </a:t>
            </a:r>
            <a:endParaRPr lang="ru-RU" sz="2800" dirty="0"/>
          </a:p>
        </p:txBody>
      </p:sp>
      <p:sp>
        <p:nvSpPr>
          <p:cNvPr id="7" name="Стрелка вправо 6"/>
          <p:cNvSpPr/>
          <p:nvPr/>
        </p:nvSpPr>
        <p:spPr>
          <a:xfrm rot="16200000">
            <a:off x="1287226" y="3598164"/>
            <a:ext cx="64839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Объект 3"/>
          <p:cNvSpPr txBox="1">
            <a:spLocks/>
          </p:cNvSpPr>
          <p:nvPr/>
        </p:nvSpPr>
        <p:spPr>
          <a:xfrm>
            <a:off x="1629294" y="4463780"/>
            <a:ext cx="3815543" cy="8729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/>
              <a:t>Не менее 60% от общего объема программы</a:t>
            </a:r>
          </a:p>
          <a:p>
            <a:endParaRPr lang="ru-RU" dirty="0"/>
          </a:p>
        </p:txBody>
      </p:sp>
      <p:sp>
        <p:nvSpPr>
          <p:cNvPr id="9" name="Стрелка вправо 8"/>
          <p:cNvSpPr/>
          <p:nvPr/>
        </p:nvSpPr>
        <p:spPr>
          <a:xfrm rot="16200000">
            <a:off x="6486604" y="3581513"/>
            <a:ext cx="69549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Объект 3"/>
          <p:cNvSpPr txBox="1">
            <a:spLocks/>
          </p:cNvSpPr>
          <p:nvPr/>
        </p:nvSpPr>
        <p:spPr>
          <a:xfrm>
            <a:off x="6832250" y="4445489"/>
            <a:ext cx="3815543" cy="86272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/>
              <a:t>Не более 40 % от общего объема программы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1417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Взаимодействие педагогического коллектива с семьями воспитанников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97278" y="2097157"/>
            <a:ext cx="10432113" cy="3965713"/>
          </a:xfrm>
        </p:spPr>
        <p:txBody>
          <a:bodyPr>
            <a:normAutofit/>
          </a:bodyPr>
          <a:lstStyle/>
          <a:p>
            <a:pPr algn="just"/>
            <a:r>
              <a:rPr lang="ru-RU" sz="3000" b="1" dirty="0">
                <a:solidFill>
                  <a:schemeClr val="accent1"/>
                </a:solidFill>
              </a:rPr>
              <a:t>Основная цель</a:t>
            </a:r>
            <a:r>
              <a:rPr lang="ru-RU" sz="3000" dirty="0">
                <a:solidFill>
                  <a:schemeClr val="accent1"/>
                </a:solidFill>
              </a:rPr>
              <a:t> </a:t>
            </a:r>
            <a:r>
              <a:rPr lang="ru-RU" sz="3000" dirty="0"/>
              <a:t>взаимодействия педагогов с семьей –  обеспечить: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ru-RU" sz="2800" dirty="0"/>
              <a:t>психолого-педагогическую поддержку семьи и повышение компетентности родителей в вопросах образования, охраны и укрепления здоровья </a:t>
            </a:r>
            <a:r>
              <a:rPr lang="ru-RU" sz="2800" dirty="0" smtClean="0"/>
              <a:t>детей;</a:t>
            </a:r>
            <a:endParaRPr lang="ru-RU" sz="2800" dirty="0"/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ru-RU" sz="2800" dirty="0" smtClean="0"/>
              <a:t>единство </a:t>
            </a:r>
            <a:r>
              <a:rPr lang="ru-RU" sz="2800" dirty="0"/>
              <a:t>подходов к воспитанию и обучению детей в условиях </a:t>
            </a:r>
            <a:r>
              <a:rPr lang="ru-RU" sz="2800" dirty="0" smtClean="0"/>
              <a:t>Организации </a:t>
            </a:r>
            <a:r>
              <a:rPr lang="ru-RU" sz="2800" dirty="0"/>
              <a:t>и семьи;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ru-RU" sz="2800" dirty="0"/>
              <a:t>повышение воспитательного потенциала семьи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03394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Взаимодействие педагогического коллектива с семьями воспитанников 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232452" y="1845733"/>
            <a:ext cx="9956479" cy="4405436"/>
          </a:xfrm>
        </p:spPr>
        <p:txBody>
          <a:bodyPr>
            <a:normAutofit/>
          </a:bodyPr>
          <a:lstStyle/>
          <a:p>
            <a:pPr algn="just"/>
            <a:r>
              <a:rPr lang="ru-RU" sz="2800" dirty="0"/>
              <a:t>В основу совместной деятельности семьи </a:t>
            </a:r>
            <a:r>
              <a:rPr lang="ru-RU" sz="2800" dirty="0" smtClean="0"/>
              <a:t>и Организации </a:t>
            </a:r>
            <a:r>
              <a:rPr lang="ru-RU" sz="2800" dirty="0"/>
              <a:t>заложены следующие </a:t>
            </a:r>
            <a:r>
              <a:rPr lang="ru-RU" sz="2800" b="1" dirty="0">
                <a:solidFill>
                  <a:schemeClr val="accent1"/>
                </a:solidFill>
              </a:rPr>
              <a:t>принципы</a:t>
            </a:r>
            <a:r>
              <a:rPr lang="ru-RU" sz="2800" dirty="0"/>
              <a:t>: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ru-RU" sz="2800" dirty="0"/>
              <a:t>приоритет семьи в воспитании, обучении и развитии ребенка;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ru-RU" sz="2800" dirty="0"/>
              <a:t>открытость;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ru-RU" sz="2800" dirty="0"/>
              <a:t>взаимное доверие, уважение и доброжелательность во взаимоотношениях педагогов и родителей;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ru-RU" sz="2800" dirty="0"/>
              <a:t>индивидуально-дифференцированный подход к каждой семье;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ru-RU" sz="2800" dirty="0" err="1"/>
              <a:t>возрастосообразность</a:t>
            </a:r>
            <a:endParaRPr lang="ru-RU" sz="2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99675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Направления работы с семьями </a:t>
            </a:r>
          </a:p>
        </p:txBody>
      </p:sp>
      <p:sp>
        <p:nvSpPr>
          <p:cNvPr id="6" name="Объект 2"/>
          <p:cNvSpPr>
            <a:spLocks noGrp="1"/>
          </p:cNvSpPr>
          <p:nvPr>
            <p:ph sz="half" idx="1"/>
          </p:nvPr>
        </p:nvSpPr>
        <p:spPr>
          <a:xfrm>
            <a:off x="1122137" y="3690498"/>
            <a:ext cx="3177778" cy="1209493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ctr"/>
            <a:r>
              <a:rPr lang="ru-RU" sz="2800" dirty="0" err="1"/>
              <a:t>Диагностико</a:t>
            </a:r>
            <a:r>
              <a:rPr lang="ru-RU" sz="2800" dirty="0"/>
              <a:t>-аналитическое направление</a:t>
            </a:r>
          </a:p>
        </p:txBody>
      </p:sp>
      <p:sp>
        <p:nvSpPr>
          <p:cNvPr id="7" name="Стрелка вниз 6"/>
          <p:cNvSpPr/>
          <p:nvPr/>
        </p:nvSpPr>
        <p:spPr>
          <a:xfrm>
            <a:off x="2468710" y="2547746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/>
          </a:p>
        </p:txBody>
      </p:sp>
      <p:sp>
        <p:nvSpPr>
          <p:cNvPr id="8" name="Объект 2"/>
          <p:cNvSpPr>
            <a:spLocks noGrp="1"/>
          </p:cNvSpPr>
          <p:nvPr>
            <p:ph sz="half" idx="1"/>
          </p:nvPr>
        </p:nvSpPr>
        <p:spPr>
          <a:xfrm>
            <a:off x="4537591" y="3690497"/>
            <a:ext cx="3177778" cy="1209493"/>
          </a:xfrm>
          <a:ln>
            <a:solidFill>
              <a:schemeClr val="accent1"/>
            </a:solidFill>
          </a:ln>
        </p:spPr>
        <p:txBody>
          <a:bodyPr anchor="ctr">
            <a:noAutofit/>
          </a:bodyPr>
          <a:lstStyle/>
          <a:p>
            <a:pPr algn="ctr"/>
            <a:r>
              <a:rPr lang="ru-RU" sz="2800" dirty="0"/>
              <a:t>Просветительское направление</a:t>
            </a:r>
          </a:p>
        </p:txBody>
      </p:sp>
      <p:sp>
        <p:nvSpPr>
          <p:cNvPr id="10" name="Объект 2"/>
          <p:cNvSpPr>
            <a:spLocks noGrp="1"/>
          </p:cNvSpPr>
          <p:nvPr>
            <p:ph sz="half" idx="1"/>
          </p:nvPr>
        </p:nvSpPr>
        <p:spPr>
          <a:xfrm>
            <a:off x="8049711" y="3690497"/>
            <a:ext cx="3177778" cy="1209493"/>
          </a:xfrm>
          <a:ln>
            <a:solidFill>
              <a:schemeClr val="accent1"/>
            </a:solidFill>
          </a:ln>
        </p:spPr>
        <p:txBody>
          <a:bodyPr anchor="ctr">
            <a:noAutofit/>
          </a:bodyPr>
          <a:lstStyle/>
          <a:p>
            <a:pPr algn="ctr"/>
            <a:r>
              <a:rPr lang="ru-RU" sz="2800" dirty="0"/>
              <a:t>Консультационное направление</a:t>
            </a:r>
          </a:p>
        </p:txBody>
      </p:sp>
      <p:sp>
        <p:nvSpPr>
          <p:cNvPr id="12" name="Стрелка вниз 6">
            <a:extLst>
              <a:ext uri="{FF2B5EF4-FFF2-40B4-BE49-F238E27FC236}">
                <a16:creationId xmlns="" xmlns:a16="http://schemas.microsoft.com/office/drawing/2014/main" id="{DE3A1961-7BAF-7EF0-3CF4-1BB5BE1EC015}"/>
              </a:ext>
            </a:extLst>
          </p:cNvPr>
          <p:cNvSpPr/>
          <p:nvPr/>
        </p:nvSpPr>
        <p:spPr>
          <a:xfrm>
            <a:off x="5824294" y="2516163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/>
          </a:p>
        </p:txBody>
      </p:sp>
      <p:sp>
        <p:nvSpPr>
          <p:cNvPr id="13" name="Стрелка вниз 6">
            <a:extLst>
              <a:ext uri="{FF2B5EF4-FFF2-40B4-BE49-F238E27FC236}">
                <a16:creationId xmlns="" xmlns:a16="http://schemas.microsoft.com/office/drawing/2014/main" id="{3E7F79E0-B27E-3FCA-77E4-DA83714F5338}"/>
              </a:ext>
            </a:extLst>
          </p:cNvPr>
          <p:cNvSpPr/>
          <p:nvPr/>
        </p:nvSpPr>
        <p:spPr>
          <a:xfrm>
            <a:off x="9310144" y="2547746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/>
          </a:p>
        </p:txBody>
      </p:sp>
    </p:spTree>
    <p:extLst>
      <p:ext uri="{BB962C8B-B14F-4D97-AF65-F5344CB8AC3E}">
        <p14:creationId xmlns:p14="http://schemas.microsoft.com/office/powerpoint/2010/main" val="142843271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357</TotalTime>
  <Words>302</Words>
  <Application>Microsoft Office PowerPoint</Application>
  <PresentationFormat>Широкоэкранный</PresentationFormat>
  <Paragraphs>64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Calibri</vt:lpstr>
      <vt:lpstr>Calibri Light</vt:lpstr>
      <vt:lpstr>Wingdings</vt:lpstr>
      <vt:lpstr>Ретро</vt:lpstr>
      <vt:lpstr>Образовательная программа дошкольного образования  МБОУ «Кишертская СОШ  имени Л.П.Дробышевского»</vt:lpstr>
      <vt:lpstr>Презентация PowerPoint</vt:lpstr>
      <vt:lpstr>Организация режима пребывания детей</vt:lpstr>
      <vt:lpstr>ОП ДО включает</vt:lpstr>
      <vt:lpstr>Возрастные и иные категории детей, на которых ориентирована ОП ДО</vt:lpstr>
      <vt:lpstr>Соотношение частей ОП ДО </vt:lpstr>
      <vt:lpstr>Взаимодействие педагогического коллектива с семьями воспитанников</vt:lpstr>
      <vt:lpstr>Взаимодействие педагогического коллектива с семьями воспитанников </vt:lpstr>
      <vt:lpstr>Направления работы с семьями </vt:lpstr>
      <vt:lpstr>Основные практические формы взаимодействия с семьей</vt:lpstr>
      <vt:lpstr>Информация о Программе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Образовательная программа дошкольного образования </dc:title>
  <dc:creator>Менькова Нина Николаевна</dc:creator>
  <cp:lastModifiedBy>1</cp:lastModifiedBy>
  <cp:revision>20</cp:revision>
  <dcterms:created xsi:type="dcterms:W3CDTF">2023-05-23T07:08:07Z</dcterms:created>
  <dcterms:modified xsi:type="dcterms:W3CDTF">2024-09-11T03:57:51Z</dcterms:modified>
</cp:coreProperties>
</file>