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5"/>
  </p:handoutMasterIdLst>
  <p:sldIdLst>
    <p:sldId id="258" r:id="rId2"/>
    <p:sldId id="261" r:id="rId3"/>
    <p:sldId id="275" r:id="rId4"/>
    <p:sldId id="278" r:id="rId5"/>
    <p:sldId id="276" r:id="rId6"/>
    <p:sldId id="277" r:id="rId7"/>
    <p:sldId id="279" r:id="rId8"/>
    <p:sldId id="282" r:id="rId9"/>
    <p:sldId id="283" r:id="rId10"/>
    <p:sldId id="284" r:id="rId11"/>
    <p:sldId id="285" r:id="rId12"/>
    <p:sldId id="286" r:id="rId13"/>
    <p:sldId id="274" r:id="rId14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508E"/>
    <a:srgbClr val="680000"/>
    <a:srgbClr val="A4B0E4"/>
    <a:srgbClr val="A5A5E3"/>
    <a:srgbClr val="B7FFB7"/>
    <a:srgbClr val="FFCC99"/>
    <a:srgbClr val="AFFFFF"/>
    <a:srgbClr val="A6C9E8"/>
    <a:srgbClr val="FFC1E0"/>
    <a:srgbClr val="D3B7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2E62C7-6317-4A75-B4BC-EA7F099F242C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9F5DEA-AAA8-43D4-AB60-BAD11291E3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57872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FDF966-82A0-4736-8FB7-AE7CC6D264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5160F5B-0760-4B83-95D9-A87B307970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977F410-91D7-448A-8FFA-F568D1457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A7CB-CE4E-4C05-9B87-F5240EC18DD6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D52B36B-1CFE-4FF5-A0E6-9E565A201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FCE4171-C077-47FD-BDFB-898A9B91D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3650-4244-4942-A8A4-D77D901B20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260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258651-DBE4-496B-A58E-FC5F5A498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55082"/>
            <a:ext cx="10515600" cy="1197667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CAB4FCE-CA4D-4375-A971-A1DDAFDBD8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2518756"/>
            <a:ext cx="10515600" cy="365820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5A32E8B-F353-49EB-8877-F671B535D5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A7CB-CE4E-4C05-9B87-F5240EC18DD6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45C334D-3BAF-4E3D-9D67-BB10F2703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7C0BE77-373D-4E9C-9B44-6C281D424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3650-4244-4942-A8A4-D77D901B20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0790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42B164-94E7-4F63-ADD2-3476A3E99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38843"/>
            <a:ext cx="10515600" cy="1075835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0EC1571-886C-4F78-9829-E0D553C59E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94065"/>
            <a:ext cx="10515600" cy="378289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D8CF138-F033-4FB0-B5CB-1448DFEED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A7CB-CE4E-4C05-9B87-F5240EC18DD6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3B9522D-5CCB-4D3B-AABB-04F305C71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3A4F37F-6210-46ED-92D8-C572F184D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3650-4244-4942-A8A4-D77D901B20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002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D95173-E4CD-48BB-8F86-B51AFB358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A109828-7749-41E6-BFFE-8CA235EB7B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DAC9D80-E31A-4E78-BCE4-868E8316B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A7CB-CE4E-4C05-9B87-F5240EC18DD6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7B3400E-4637-4B16-BC64-F8F75044D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090A6B-3378-4338-8368-6333BD53B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3650-4244-4942-A8A4-D77D901B20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4786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EAA6D5-7574-4C30-BD2D-C55068F017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13905"/>
            <a:ext cx="10515600" cy="997528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1D0022D-22A3-4736-A042-0D0EC8597F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377439"/>
            <a:ext cx="5181600" cy="379952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EE17E1D-059A-491A-A955-88D9B7C34C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377439"/>
            <a:ext cx="5181600" cy="3799524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A612B0D-13AA-44B3-8F3A-54EF972FC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A7CB-CE4E-4C05-9B87-F5240EC18DD6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AB5EEA7-94E9-4A3A-98AD-88EE37F7D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4C89A86-69C1-4EB9-A14A-B4181A368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3650-4244-4942-A8A4-D77D901B20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6176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980CD1-0602-471E-8CE9-0FCB5B3A4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8968"/>
            <a:ext cx="10515600" cy="966370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0408D68-C1B9-4DA4-BD87-44112B26ED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285047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0CF8E85-4B6A-40EF-86EC-9C7431754D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08959"/>
            <a:ext cx="5157787" cy="30807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EAEB49B-0320-4F68-A5E1-E196935FC9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6416" y="2273357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1188697-9FF6-44D2-A37F-126239C2B4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097269"/>
            <a:ext cx="5183188" cy="3092393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FCDB0E3-61EF-4E7D-8577-E6FA037F9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A7CB-CE4E-4C05-9B87-F5240EC18DD6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EB4473B-BAA3-4912-94E5-86661FA1A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F86E945-2222-4885-8A8B-E4A56646E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3650-4244-4942-A8A4-D77D901B20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569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27E970-7BC1-4314-A63D-D00B4412F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8967"/>
            <a:ext cx="10515600" cy="1047403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4456282-39DE-4574-8E04-B1A895F37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A7CB-CE4E-4C05-9B87-F5240EC18DD6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D16EA74-1AAA-451D-B2D5-C2EFC79C8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03AFF83-B2B0-4587-84C3-CC5159303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3650-4244-4942-A8A4-D77D901B20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7412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3E346D9-93AD-483B-AC2B-B54E43926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A7CB-CE4E-4C05-9B87-F5240EC18DD6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2A8F4FE-79B4-4BA4-BE86-5494F905E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D1F3492-D83F-449E-8281-254DF3906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3650-4244-4942-A8A4-D77D901B20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441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271F5F-62C9-4BC7-9176-B0461E9EB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155470"/>
            <a:ext cx="3932237" cy="155448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0A66995-B88A-4FD3-AB36-4BE70DD26F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762298"/>
            <a:ext cx="6172200" cy="4098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149541B-220F-4E1E-905C-A8FB1FF16E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09950"/>
            <a:ext cx="3932237" cy="315903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0AF034A-38A9-4542-BB1D-C4E3905DB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A7CB-CE4E-4C05-9B87-F5240EC18DD6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798CF99-3034-4327-B683-93985865A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00BB3D9-F8F2-4674-A883-111237C82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3650-4244-4942-A8A4-D77D901B20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2678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25891B-CFE1-4CEB-A03F-AA91589791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64028"/>
            <a:ext cx="3932237" cy="1654234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665AF34-7844-4788-B507-8077B231D6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4028"/>
            <a:ext cx="6172200" cy="479702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8719772-37FD-41A5-B5BC-AE7E6BA358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18262"/>
            <a:ext cx="3932237" cy="31507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DD1E1BF-5215-4DFF-857C-295294442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A7CB-CE4E-4C05-9B87-F5240EC18DD6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BADAAE3-5199-48BA-87A6-1E03CB89E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3FBD0F9-290C-4A77-BDC0-9577A63CA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3650-4244-4942-A8A4-D77D901B20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0159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67ADCFDB-94A6-4402-80F8-6C6E4C5E18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B256C79-A29E-42E9-B886-0208B7D529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AA7CB-CE4E-4C05-9B87-F5240EC18DD6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BEEAD85-98A0-4889-A58D-FAC879C54C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9FFF44E-8532-4223-91E1-6A053F285A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D63650-4244-4942-A8A4-D77D901B20D4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61F8E4A3-07FD-434C-B4F0-210B9F7BC541}"/>
              </a:ext>
            </a:extLst>
          </p:cNvPr>
          <p:cNvSpPr txBox="1">
            <a:spLocks/>
          </p:cNvSpPr>
          <p:nvPr userDrawn="1"/>
        </p:nvSpPr>
        <p:spPr>
          <a:xfrm>
            <a:off x="1659136" y="221066"/>
            <a:ext cx="9926728" cy="78555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ts val="2000"/>
              </a:lnSpc>
            </a:pPr>
            <a:r>
              <a:rPr lang="ru-RU" sz="2000" b="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Государственное бюджетное учреждение Пермского края </a:t>
            </a:r>
            <a:br>
              <a:rPr lang="ru-RU" sz="2000" b="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2000" b="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«Центр психолого-педагогической, медицинской и социальной помощи»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B4F945A7-4E7A-41B1-8488-DBC4D7CE53BE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0501" y="189999"/>
            <a:ext cx="931026" cy="861887"/>
          </a:xfrm>
          <a:prstGeom prst="rect">
            <a:avLst/>
          </a:prstGeom>
        </p:spPr>
      </p:pic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2A866CF7-2909-4FD4-82A6-EAA1EE565348}"/>
              </a:ext>
            </a:extLst>
          </p:cNvPr>
          <p:cNvCxnSpPr>
            <a:cxnSpLocks/>
          </p:cNvCxnSpPr>
          <p:nvPr userDrawn="1"/>
        </p:nvCxnSpPr>
        <p:spPr>
          <a:xfrm>
            <a:off x="1378527" y="975552"/>
            <a:ext cx="9434946" cy="0"/>
          </a:xfrm>
          <a:prstGeom prst="line">
            <a:avLst/>
          </a:prstGeom>
          <a:ln>
            <a:solidFill>
              <a:srgbClr val="2E508E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1735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pmpk.ru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33EEAE-2896-4DB2-8639-FBB2955412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992437"/>
          </a:xfrm>
        </p:spPr>
        <p:txBody>
          <a:bodyPr/>
          <a:lstStyle/>
          <a:p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Социально-психологическое тестирование на территории Пермского края  в 2023-2024 учебном году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F66A859-BC7A-475E-822A-415C667644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86940"/>
            <a:ext cx="9144000" cy="77086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3200" dirty="0"/>
              <a:t>Информация для родителей </a:t>
            </a:r>
          </a:p>
          <a:p>
            <a:pPr>
              <a:spcBef>
                <a:spcPts val="0"/>
              </a:spcBef>
            </a:pPr>
            <a:r>
              <a:rPr lang="ru-RU" sz="3200" dirty="0"/>
              <a:t>(законных представителей)</a:t>
            </a:r>
          </a:p>
        </p:txBody>
      </p:sp>
    </p:spTree>
    <p:extLst>
      <p:ext uri="{BB962C8B-B14F-4D97-AF65-F5344CB8AC3E}">
        <p14:creationId xmlns:p14="http://schemas.microsoft.com/office/powerpoint/2010/main" val="13951020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074190"/>
            <a:ext cx="6689436" cy="653011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sz="3600" b="1" dirty="0">
                <a:solidFill>
                  <a:srgbClr val="FF0000"/>
                </a:solidFill>
              </a:rPr>
              <a:t>Тестирование необходимо, чтобы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1890" y="2041236"/>
            <a:ext cx="10771909" cy="4442691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3200" dirty="0"/>
              <a:t>понять какие факторы затрудняют </a:t>
            </a:r>
            <a:r>
              <a:rPr lang="ru-RU" sz="3200" b="1" dirty="0"/>
              <a:t>развитие личности </a:t>
            </a:r>
            <a:r>
              <a:rPr lang="ru-RU" sz="3200" dirty="0"/>
              <a:t>подростка, оказать индивидуальную профилактическую помощь, развить механизмы психологической защиты. </a:t>
            </a:r>
          </a:p>
          <a:p>
            <a:pPr marL="0" indent="0">
              <a:buNone/>
            </a:pPr>
            <a:endParaRPr lang="ru-RU" sz="1000" dirty="0"/>
          </a:p>
          <a:p>
            <a:r>
              <a:rPr lang="ru-RU" sz="3200" dirty="0"/>
              <a:t>создать </a:t>
            </a:r>
            <a:r>
              <a:rPr lang="ru-RU" sz="3200" b="1" dirty="0"/>
              <a:t>безопасную среду </a:t>
            </a:r>
            <a:r>
              <a:rPr lang="ru-RU" sz="3200" dirty="0"/>
              <a:t>для вашего ребенка. </a:t>
            </a:r>
          </a:p>
          <a:p>
            <a:endParaRPr lang="ru-RU" sz="1000" dirty="0"/>
          </a:p>
          <a:p>
            <a:r>
              <a:rPr lang="ru-RU" sz="3200" dirty="0"/>
              <a:t>работа специалистов была направлена именно на то, что необходимо Вашему ребенку </a:t>
            </a:r>
            <a:r>
              <a:rPr lang="ru-RU" sz="3200" b="1" dirty="0"/>
              <a:t>для развития и успешной адаптации в обществе</a:t>
            </a:r>
            <a:r>
              <a:rPr lang="ru-RU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644308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sz="3600" b="1" dirty="0"/>
              <a:t>По результатам социально-психологического тестирования Ваши дети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67344" y="2394065"/>
            <a:ext cx="9799783" cy="3782898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  <a:p>
            <a:pPr>
              <a:spcBef>
                <a:spcPts val="3000"/>
              </a:spcBef>
            </a:pPr>
            <a:r>
              <a:rPr lang="ru-RU" sz="3600" dirty="0"/>
              <a:t>могут обратиться за консультацией к психологу </a:t>
            </a:r>
          </a:p>
          <a:p>
            <a:pPr>
              <a:spcBef>
                <a:spcPts val="3000"/>
              </a:spcBef>
            </a:pPr>
            <a:r>
              <a:rPr lang="ru-RU" sz="3600" dirty="0"/>
              <a:t>принять участие в психологических программах или мероприятиях</a:t>
            </a:r>
          </a:p>
          <a:p>
            <a:pPr>
              <a:spcBef>
                <a:spcPts val="3000"/>
              </a:spcBef>
            </a:pPr>
            <a:r>
              <a:rPr lang="ru-RU" sz="3600" dirty="0"/>
              <a:t>узнать больше о самом себе</a:t>
            </a:r>
          </a:p>
          <a:p>
            <a:pPr>
              <a:spcBef>
                <a:spcPts val="3000"/>
              </a:spcBef>
            </a:pPr>
            <a:endParaRPr lang="ru-RU" dirty="0"/>
          </a:p>
        </p:txBody>
      </p:sp>
      <p:sp>
        <p:nvSpPr>
          <p:cNvPr id="4" name="Стрелка вправо 3"/>
          <p:cNvSpPr/>
          <p:nvPr/>
        </p:nvSpPr>
        <p:spPr>
          <a:xfrm>
            <a:off x="415636" y="3177309"/>
            <a:ext cx="1330037" cy="526473"/>
          </a:xfrm>
          <a:prstGeom prst="rightArrow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право 4"/>
          <p:cNvSpPr/>
          <p:nvPr/>
        </p:nvSpPr>
        <p:spPr>
          <a:xfrm>
            <a:off x="415634" y="4059381"/>
            <a:ext cx="1330037" cy="526473"/>
          </a:xfrm>
          <a:prstGeom prst="rightArrow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>
            <a:off x="415635" y="5467928"/>
            <a:ext cx="1330037" cy="526473"/>
          </a:xfrm>
          <a:prstGeom prst="rightArrow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66496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717964"/>
            <a:ext cx="10515600" cy="4458999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4400" b="1" i="1" dirty="0"/>
          </a:p>
          <a:p>
            <a:pPr marL="0" indent="0" algn="ctr">
              <a:buNone/>
            </a:pPr>
            <a:endParaRPr lang="ru-RU" sz="4400" b="1" i="1" dirty="0"/>
          </a:p>
          <a:p>
            <a:pPr marL="0" indent="0" algn="ctr">
              <a:buNone/>
            </a:pPr>
            <a:r>
              <a:rPr lang="ru-RU" sz="4400" b="1" i="1" dirty="0"/>
              <a:t>Проблему легче предотвратить, чем справиться с ней!!!</a:t>
            </a:r>
          </a:p>
        </p:txBody>
      </p:sp>
    </p:spTree>
    <p:extLst>
      <p:ext uri="{BB962C8B-B14F-4D97-AF65-F5344CB8AC3E}">
        <p14:creationId xmlns:p14="http://schemas.microsoft.com/office/powerpoint/2010/main" val="1444244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1138843"/>
            <a:ext cx="10781145" cy="1075835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sz="3600" b="1" dirty="0"/>
              <a:t>Вы можете получить подробную консультацию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8" y="2551084"/>
            <a:ext cx="10781145" cy="3782898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="1" dirty="0"/>
              <a:t>Региональный оператор социально-психологического тестирования </a:t>
            </a:r>
          </a:p>
          <a:p>
            <a:pPr marL="0" indent="0">
              <a:buNone/>
            </a:pPr>
            <a:r>
              <a:rPr lang="ru-RU" sz="3200" b="1" dirty="0"/>
              <a:t>Государственное бюджетное учреждение Пермского края «Центр психолого-педагогической, медицинской и социальной помощи»: </a:t>
            </a:r>
          </a:p>
          <a:p>
            <a:pPr marL="0" indent="0">
              <a:buNone/>
            </a:pPr>
            <a:r>
              <a:rPr lang="ru-RU" sz="3200" b="1" dirty="0">
                <a:hlinkClick r:id="rId2"/>
              </a:rPr>
              <a:t>http://www.cpmpk.ru/</a:t>
            </a:r>
            <a:endParaRPr lang="ru-RU" sz="3200" b="1" dirty="0"/>
          </a:p>
          <a:p>
            <a:pPr marL="0" indent="0">
              <a:buNone/>
            </a:pPr>
            <a:r>
              <a:rPr lang="ru-RU" sz="3200" b="1" dirty="0"/>
              <a:t>тел. +7 (342) 262-81-41</a:t>
            </a:r>
          </a:p>
        </p:txBody>
      </p:sp>
    </p:spTree>
    <p:extLst>
      <p:ext uri="{BB962C8B-B14F-4D97-AF65-F5344CB8AC3E}">
        <p14:creationId xmlns:p14="http://schemas.microsoft.com/office/powerpoint/2010/main" val="2405516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1256" y="1898592"/>
            <a:ext cx="10856271" cy="238318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dirty="0">
                <a:solidFill>
                  <a:schemeClr val="tx1"/>
                </a:solidFill>
              </a:rPr>
              <a:t>Ваши дети – самое ценное и важное в жизни.</a:t>
            </a:r>
          </a:p>
          <a:p>
            <a:r>
              <a:rPr lang="ru-RU" sz="3200" dirty="0">
                <a:solidFill>
                  <a:schemeClr val="tx1"/>
                </a:solidFill>
              </a:rPr>
              <a:t>Взросление детей – это очень непростой процесс.</a:t>
            </a:r>
          </a:p>
          <a:p>
            <a:r>
              <a:rPr lang="ru-RU" sz="3200" dirty="0">
                <a:solidFill>
                  <a:schemeClr val="tx1"/>
                </a:solidFill>
              </a:rPr>
              <a:t>Стремясь повзрослеть, подростки могут рисковать своей жизнью и здоровьем.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776229"/>
          </a:xfrm>
        </p:spPr>
        <p:txBody>
          <a:bodyPr/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Уважаемые родители!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681018" y="4461164"/>
            <a:ext cx="10046694" cy="199505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600" dirty="0">
                <a:solidFill>
                  <a:schemeClr val="tx1"/>
                </a:solidFill>
              </a:rPr>
              <a:t>Задача родителей позаботиться о безопасных условиях для взросления ребенка. 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52B781A1-0913-4901-AD74-EDDA3D4A0A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99" y="4842981"/>
            <a:ext cx="1231419" cy="1231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68701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31900" y="1021312"/>
            <a:ext cx="9728200" cy="1075835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ru-RU" sz="3600" b="1" dirty="0"/>
              <a:t>Ежегодно во всех образовательных организациях Российской Федерации 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62617" y="2394065"/>
            <a:ext cx="4839855" cy="3782898"/>
          </a:xfrm>
        </p:spPr>
        <p:txBody>
          <a:bodyPr>
            <a:normAutofit lnSpcReduction="10000"/>
          </a:bodyPr>
          <a:lstStyle/>
          <a:p>
            <a:r>
              <a:rPr lang="ru-RU" sz="3200" b="1" dirty="0"/>
              <a:t>социально-психологическое тестирование обучающихся </a:t>
            </a:r>
          </a:p>
          <a:p>
            <a:endParaRPr lang="ru-RU" sz="3200" b="1" dirty="0"/>
          </a:p>
          <a:p>
            <a:r>
              <a:rPr lang="ru-RU" sz="3200" b="1" dirty="0"/>
              <a:t>профилактические медицинские осмотры обучающихся</a:t>
            </a:r>
          </a:p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48672" y="2244435"/>
            <a:ext cx="6052129" cy="4498109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на основании Федерального закона № 120-ФЗ «О внесении изменений в отдельные законодательные акты Российской Федерации по вопросам профилактики незаконного потребления наркотических средств и психотропных веществ» проводятся:</a:t>
            </a:r>
          </a:p>
        </p:txBody>
      </p:sp>
    </p:spTree>
    <p:extLst>
      <p:ext uri="{BB962C8B-B14F-4D97-AF65-F5344CB8AC3E}">
        <p14:creationId xmlns:p14="http://schemas.microsoft.com/office/powerpoint/2010/main" val="1306517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353127" y="1334798"/>
            <a:ext cx="9670472" cy="817274"/>
          </a:xfrm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r>
              <a:rPr lang="ru-RU" sz="4000" b="1" dirty="0"/>
              <a:t>Социально-психологическое тестирование</a:t>
            </a: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616363" y="2495599"/>
            <a:ext cx="9144000" cy="3703782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3600" dirty="0"/>
              <a:t>это обследование, позволяющее выявлять </a:t>
            </a:r>
            <a:r>
              <a:rPr lang="ru-RU" sz="3600" b="1" i="1" dirty="0"/>
              <a:t>исключительно психологические факторы риска </a:t>
            </a:r>
            <a:r>
              <a:rPr lang="ru-RU" sz="3600" dirty="0"/>
              <a:t>возможного вовлечения в зависимое поведение, связанные с </a:t>
            </a:r>
            <a:r>
              <a:rPr lang="ru-RU" sz="3600" b="1" i="1" dirty="0"/>
              <a:t>дефицитом ресурсов психологической устойчивости личности</a:t>
            </a:r>
          </a:p>
        </p:txBody>
      </p:sp>
    </p:spTree>
    <p:extLst>
      <p:ext uri="{BB962C8B-B14F-4D97-AF65-F5344CB8AC3E}">
        <p14:creationId xmlns:p14="http://schemas.microsoft.com/office/powerpoint/2010/main" val="3730368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1964" y="1016001"/>
            <a:ext cx="10651836" cy="1198678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ru-RU" sz="3600" b="1" i="1" dirty="0"/>
              <a:t>Для чего проводят социально-психологическое тестирование?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4183" y="2394064"/>
            <a:ext cx="11194472" cy="4154517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="1" dirty="0"/>
              <a:t>Основные задачи социально-психологического тестирования:</a:t>
            </a:r>
          </a:p>
          <a:p>
            <a:r>
              <a:rPr lang="ru-RU" dirty="0"/>
              <a:t>-выявление у обучающихся </a:t>
            </a:r>
            <a:r>
              <a:rPr lang="ru-RU" dirty="0">
                <a:solidFill>
                  <a:srgbClr val="C00000"/>
                </a:solidFill>
              </a:rPr>
              <a:t>психологических</a:t>
            </a:r>
            <a:r>
              <a:rPr lang="ru-RU" dirty="0"/>
              <a:t> «факторов риска» для психологической коррекции;</a:t>
            </a:r>
          </a:p>
          <a:p>
            <a:r>
              <a:rPr lang="ru-RU" dirty="0"/>
              <a:t> организация адресной и системной работы с обучающимися, направленной </a:t>
            </a:r>
            <a:r>
              <a:rPr lang="ru-RU" dirty="0">
                <a:solidFill>
                  <a:srgbClr val="C00000"/>
                </a:solidFill>
              </a:rPr>
              <a:t>на профилактику вовлечения </a:t>
            </a:r>
            <a:r>
              <a:rPr lang="ru-RU" dirty="0"/>
              <a:t>в потребление наркотических средств и психотропных веществ; </a:t>
            </a:r>
          </a:p>
          <a:p>
            <a:r>
              <a:rPr lang="ru-RU" dirty="0"/>
              <a:t>-подготовка </a:t>
            </a:r>
            <a:r>
              <a:rPr lang="ru-RU" dirty="0">
                <a:solidFill>
                  <a:srgbClr val="C00000"/>
                </a:solidFill>
              </a:rPr>
              <a:t>статистической информации.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01224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709" y="1138843"/>
            <a:ext cx="10818091" cy="1075835"/>
          </a:xfrm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ru-RU" sz="3600" b="1" i="1" dirty="0"/>
              <a:t>Кто участвует в социально-психологическом тестировании?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5787" y="2385676"/>
            <a:ext cx="10575637" cy="4145280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dirty="0"/>
              <a:t>В социально-психологическом тестировании принимают участие обучающиеся, достигшие 13 лет (с 7 класса) </a:t>
            </a:r>
            <a:r>
              <a:rPr lang="ru-RU" b="1" dirty="0"/>
              <a:t>исключительно</a:t>
            </a:r>
            <a:r>
              <a:rPr lang="ru-RU" dirty="0"/>
              <a:t> </a:t>
            </a:r>
            <a:r>
              <a:rPr lang="ru-RU" b="1" dirty="0"/>
              <a:t>при наличии письменного добровольного информированного согласия одного из родителей</a:t>
            </a:r>
            <a:r>
              <a:rPr lang="ru-RU" dirty="0"/>
              <a:t> (законного представителя). </a:t>
            </a:r>
          </a:p>
          <a:p>
            <a:endParaRPr lang="ru-RU" dirty="0"/>
          </a:p>
          <a:p>
            <a:r>
              <a:rPr lang="ru-RU" b="1" dirty="0"/>
              <a:t>Обучающиеся в возрасте 15 лет и старше дают добровольное информированное согласие</a:t>
            </a:r>
            <a:r>
              <a:rPr lang="ru-RU" dirty="0"/>
              <a:t> на участие в тестировании </a:t>
            </a:r>
            <a:r>
              <a:rPr lang="ru-RU" b="1" dirty="0"/>
              <a:t>самостоятельно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821651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5492" y="1037244"/>
            <a:ext cx="10686472" cy="671484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ru-RU" sz="3200" b="1" i="1" dirty="0"/>
              <a:t>Как проводится социально-психологическое тестирование?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8836" y="3435927"/>
            <a:ext cx="11055928" cy="3131127"/>
          </a:xfrm>
        </p:spPr>
        <p:txBody>
          <a:bodyPr>
            <a:normAutofit/>
          </a:bodyPr>
          <a:lstStyle/>
          <a:p>
            <a:r>
              <a:rPr lang="ru-RU" dirty="0"/>
              <a:t>Вопросы Единой методики </a:t>
            </a:r>
            <a:r>
              <a:rPr lang="ru-RU" b="1" dirty="0"/>
              <a:t>не содержат информацию о каких-либо наркотических средствах и психотропных веществах или их употреблении</a:t>
            </a:r>
            <a:r>
              <a:rPr lang="ru-RU" dirty="0"/>
              <a:t>.  </a:t>
            </a:r>
          </a:p>
          <a:p>
            <a:r>
              <a:rPr lang="ru-RU" dirty="0"/>
              <a:t>Методика </a:t>
            </a:r>
            <a:r>
              <a:rPr lang="ru-RU" b="1" dirty="0"/>
              <a:t>изучает </a:t>
            </a:r>
            <a:r>
              <a:rPr lang="ru-RU" b="1" dirty="0" err="1"/>
              <a:t>рискогенность</a:t>
            </a:r>
            <a:r>
              <a:rPr lang="ru-RU" b="1" dirty="0"/>
              <a:t> социально-психологических условий и возможности психологической защиты </a:t>
            </a:r>
            <a:r>
              <a:rPr lang="ru-RU" dirty="0"/>
              <a:t>от этих рисков. </a:t>
            </a:r>
          </a:p>
          <a:p>
            <a:r>
              <a:rPr lang="ru-RU" dirty="0"/>
              <a:t>Методика </a:t>
            </a:r>
            <a:r>
              <a:rPr lang="ru-RU" b="1" dirty="0"/>
              <a:t>оценивает психологическую устойчивость ребенка</a:t>
            </a:r>
            <a:r>
              <a:rPr lang="ru-RU" dirty="0"/>
              <a:t> к провоцирующим условиям.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89528" y="1865746"/>
            <a:ext cx="11416146" cy="1413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С 2019 года социально-психологическое тестирование проводится по Единой методике, </a:t>
            </a:r>
            <a:r>
              <a:rPr lang="ru-RU" sz="2800" dirty="0"/>
              <a:t>разработанной Департаментом государственной политики в сфере защиты прав детей Министерства просвещения РФ. </a:t>
            </a:r>
          </a:p>
        </p:txBody>
      </p:sp>
    </p:spTree>
    <p:extLst>
      <p:ext uri="{BB962C8B-B14F-4D97-AF65-F5344CB8AC3E}">
        <p14:creationId xmlns:p14="http://schemas.microsoft.com/office/powerpoint/2010/main" val="16517981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4832" y="980978"/>
            <a:ext cx="8820070" cy="532939"/>
          </a:xfrm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ru-RU" sz="3200" b="1" u="sng" dirty="0"/>
              <a:t>Тестирование основано на следующих принципах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5563" y="1607126"/>
            <a:ext cx="11628581" cy="5135419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b="1" dirty="0"/>
              <a:t>Принцип добровольности</a:t>
            </a:r>
            <a:r>
              <a:rPr lang="ru-RU" dirty="0"/>
              <a:t> – никто не может заставить Вас или ребенка дать согласие на тестирование;</a:t>
            </a:r>
          </a:p>
          <a:p>
            <a:pPr>
              <a:spcBef>
                <a:spcPts val="600"/>
              </a:spcBef>
            </a:pPr>
            <a:endParaRPr lang="ru-RU" sz="1000" dirty="0"/>
          </a:p>
          <a:p>
            <a:r>
              <a:rPr lang="ru-RU" b="1" dirty="0"/>
              <a:t>Принцип конфиденциальности</a:t>
            </a:r>
            <a:r>
              <a:rPr lang="ru-RU" dirty="0"/>
              <a:t> – индивидуальные результаты тестирования не подлежат разглашению и передаче в третьи руки. </a:t>
            </a:r>
          </a:p>
          <a:p>
            <a:pPr marL="0" indent="0" algn="r">
              <a:buNone/>
            </a:pPr>
            <a:r>
              <a:rPr lang="ru-RU" dirty="0"/>
              <a:t>               </a:t>
            </a:r>
            <a:r>
              <a:rPr lang="ru-RU" b="1" dirty="0">
                <a:solidFill>
                  <a:srgbClr val="FF0000"/>
                </a:solidFill>
              </a:rPr>
              <a:t>! Результаты тестирования будут знать только родители, сами обучающиеся и психолог.</a:t>
            </a:r>
          </a:p>
          <a:p>
            <a:pPr>
              <a:spcBef>
                <a:spcPts val="600"/>
              </a:spcBef>
            </a:pPr>
            <a:endParaRPr lang="ru-RU" sz="1000" dirty="0"/>
          </a:p>
          <a:p>
            <a:r>
              <a:rPr lang="ru-RU" b="1" dirty="0"/>
              <a:t>Принцип ненаказуемости</a:t>
            </a:r>
            <a:r>
              <a:rPr lang="ru-RU" dirty="0"/>
              <a:t> – результаты тестирования не являются основанием для каких-либо санкций;</a:t>
            </a:r>
          </a:p>
          <a:p>
            <a:pPr>
              <a:spcBef>
                <a:spcPts val="600"/>
              </a:spcBef>
            </a:pPr>
            <a:endParaRPr lang="ru-RU" sz="1000" dirty="0"/>
          </a:p>
          <a:p>
            <a:r>
              <a:rPr lang="ru-RU" b="1" dirty="0"/>
              <a:t>Принцип помощи</a:t>
            </a:r>
            <a:r>
              <a:rPr lang="ru-RU" dirty="0"/>
              <a:t> – по результатам тестирования можно обратиться за помощью к психологу.</a:t>
            </a:r>
          </a:p>
        </p:txBody>
      </p:sp>
    </p:spTree>
    <p:extLst>
      <p:ext uri="{BB962C8B-B14F-4D97-AF65-F5344CB8AC3E}">
        <p14:creationId xmlns:p14="http://schemas.microsoft.com/office/powerpoint/2010/main" val="37265244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4382" y="972588"/>
            <a:ext cx="4223327" cy="579121"/>
          </a:xfrm>
        </p:spPr>
        <p:txBody>
          <a:bodyPr/>
          <a:lstStyle/>
          <a:p>
            <a:r>
              <a:rPr lang="ru-RU" sz="3600" b="1" dirty="0">
                <a:solidFill>
                  <a:srgbClr val="FF0000"/>
                </a:solidFill>
              </a:rPr>
              <a:t>Обратите внимание!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84382" y="1551708"/>
            <a:ext cx="11076709" cy="5153892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>
              <a:spcBef>
                <a:spcPts val="1800"/>
              </a:spcBef>
            </a:pPr>
            <a:r>
              <a:rPr lang="ru-RU" b="1" dirty="0"/>
              <a:t>Методика изучает не личность ребенка, а условиях в которых он оказался.</a:t>
            </a:r>
          </a:p>
          <a:p>
            <a:pPr>
              <a:spcBef>
                <a:spcPts val="1800"/>
              </a:spcBef>
            </a:pPr>
            <a:r>
              <a:rPr lang="ru-RU" dirty="0"/>
              <a:t>При проведении тестирования </a:t>
            </a:r>
            <a:r>
              <a:rPr lang="ru-RU" b="1" dirty="0"/>
              <a:t>в качестве наблюдателей могут присутствовать родители</a:t>
            </a:r>
            <a:r>
              <a:rPr lang="ru-RU" dirty="0"/>
              <a:t> (законные представители) обучающихся, участвующих в тестировании.  </a:t>
            </a:r>
          </a:p>
          <a:p>
            <a:pPr>
              <a:spcBef>
                <a:spcPts val="1800"/>
              </a:spcBef>
            </a:pPr>
            <a:r>
              <a:rPr lang="ru-RU" dirty="0"/>
              <a:t>Каждый родитель имеет право на </a:t>
            </a:r>
            <a:r>
              <a:rPr lang="ru-RU" b="1" dirty="0"/>
              <a:t>получение информации </a:t>
            </a:r>
            <a:r>
              <a:rPr lang="ru-RU" dirty="0"/>
              <a:t>о результатах СПТ своего ребенка, не достигшего 15 лет. Дети с 15 лет могут обратиться за результатами теста самостоятельно. </a:t>
            </a:r>
          </a:p>
          <a:p>
            <a:pPr>
              <a:spcBef>
                <a:spcPts val="1800"/>
              </a:spcBef>
            </a:pPr>
            <a:r>
              <a:rPr lang="ru-RU" b="1" dirty="0"/>
              <a:t>Результаты СПТ не являются основанием для применения каких-либо мер дисциплинарного наказания и постановки на какой-либо вид учета!</a:t>
            </a:r>
            <a:endParaRPr lang="ru-RU" dirty="0"/>
          </a:p>
          <a:p>
            <a:pPr>
              <a:spcBef>
                <a:spcPts val="1800"/>
              </a:spcBef>
            </a:pPr>
            <a:r>
              <a:rPr lang="ru-RU" dirty="0"/>
              <a:t>СПТ </a:t>
            </a:r>
            <a:r>
              <a:rPr lang="ru-RU" b="1" u="sng" dirty="0"/>
              <a:t>не выявляет</a:t>
            </a:r>
            <a:r>
              <a:rPr lang="ru-RU" dirty="0"/>
              <a:t> конкретных подростков, употребляющих наркотические и психоактивные вещества, </a:t>
            </a:r>
            <a:r>
              <a:rPr lang="ru-RU" b="1" dirty="0"/>
              <a:t>не является основанием для постановки какого-либо диагноза Вашему ребенку.</a:t>
            </a:r>
            <a:endParaRPr lang="ru-RU" dirty="0"/>
          </a:p>
          <a:p>
            <a:pPr>
              <a:spcBef>
                <a:spcPts val="1800"/>
              </a:spcBef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35780" r="35202"/>
          <a:stretch/>
        </p:blipFill>
        <p:spPr>
          <a:xfrm>
            <a:off x="471055" y="1551708"/>
            <a:ext cx="283243" cy="667151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/>
          <a:srcRect l="35780" r="35202"/>
          <a:stretch/>
        </p:blipFill>
        <p:spPr>
          <a:xfrm>
            <a:off x="471055" y="3669144"/>
            <a:ext cx="286585" cy="64654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/>
          <a:srcRect l="35780" r="35202"/>
          <a:stretch/>
        </p:blipFill>
        <p:spPr>
          <a:xfrm>
            <a:off x="471055" y="4599708"/>
            <a:ext cx="277263" cy="646547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/>
          <a:srcRect l="35780" r="35202"/>
          <a:stretch/>
        </p:blipFill>
        <p:spPr>
          <a:xfrm>
            <a:off x="471055" y="5786581"/>
            <a:ext cx="277263" cy="646547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2"/>
          <a:srcRect l="35780" r="35202"/>
          <a:stretch/>
        </p:blipFill>
        <p:spPr>
          <a:xfrm>
            <a:off x="471055" y="2482272"/>
            <a:ext cx="286585" cy="646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716575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1048</TotalTime>
  <Words>594</Words>
  <Application>Microsoft Office PowerPoint</Application>
  <PresentationFormat>Широкоэкранный</PresentationFormat>
  <Paragraphs>63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Тема Office</vt:lpstr>
      <vt:lpstr>Социально-психологическое тестирование на территории Пермского края  в 2023-2024 учебном году</vt:lpstr>
      <vt:lpstr>Уважаемые родители!</vt:lpstr>
      <vt:lpstr>Ежегодно во всех образовательных организациях Российской Федерации </vt:lpstr>
      <vt:lpstr>Социально-психологическое тестирование</vt:lpstr>
      <vt:lpstr>Для чего проводят социально-психологическое тестирование?</vt:lpstr>
      <vt:lpstr>Кто участвует в социально-психологическом тестировании?</vt:lpstr>
      <vt:lpstr>Как проводится социально-психологическое тестирование?</vt:lpstr>
      <vt:lpstr>Тестирование основано на следующих принципах</vt:lpstr>
      <vt:lpstr>Обратите внимание!</vt:lpstr>
      <vt:lpstr>Тестирование необходимо, чтобы</vt:lpstr>
      <vt:lpstr>По результатам социально-психологического тестирования Ваши дети</vt:lpstr>
      <vt:lpstr>Презентация PowerPoint</vt:lpstr>
      <vt:lpstr>Вы можете получить подробную консультацию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Государственное бюджетное учреждение  Пермского края  «Центр психолого-педагогической,  медицинской и социальной помощи»</dc:title>
  <dc:creator>Малова Ксения Андеевна</dc:creator>
  <cp:lastModifiedBy>Кадочникова Анастасия Евгеньевна</cp:lastModifiedBy>
  <cp:revision>122</cp:revision>
  <cp:lastPrinted>2020-08-14T06:22:05Z</cp:lastPrinted>
  <dcterms:created xsi:type="dcterms:W3CDTF">2019-12-18T10:46:11Z</dcterms:created>
  <dcterms:modified xsi:type="dcterms:W3CDTF">2024-09-02T08:16:41Z</dcterms:modified>
</cp:coreProperties>
</file>