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88" r:id="rId3"/>
    <p:sldId id="257" r:id="rId4"/>
    <p:sldId id="258" r:id="rId5"/>
    <p:sldId id="282" r:id="rId6"/>
    <p:sldId id="261" r:id="rId7"/>
    <p:sldId id="262" r:id="rId8"/>
    <p:sldId id="263" r:id="rId9"/>
    <p:sldId id="281" r:id="rId10"/>
    <p:sldId id="283" r:id="rId11"/>
    <p:sldId id="265" r:id="rId12"/>
    <p:sldId id="266" r:id="rId13"/>
    <p:sldId id="268" r:id="rId14"/>
    <p:sldId id="270" r:id="rId15"/>
    <p:sldId id="271" r:id="rId16"/>
    <p:sldId id="272" r:id="rId17"/>
    <p:sldId id="279" r:id="rId18"/>
    <p:sldId id="289" r:id="rId19"/>
    <p:sldId id="284" r:id="rId20"/>
    <p:sldId id="290" r:id="rId21"/>
    <p:sldId id="291" r:id="rId22"/>
    <p:sldId id="292" r:id="rId23"/>
    <p:sldId id="286" r:id="rId24"/>
    <p:sldId id="287" r:id="rId25"/>
    <p:sldId id="285" r:id="rId26"/>
    <p:sldId id="276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Школо69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Полилиния 4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CF8917-0B44-451B-9889-F3580540450F}" type="datetimeFigureOut">
              <a:rPr lang="ru-RU"/>
              <a:pPr>
                <a:defRPr/>
              </a:pPr>
              <a:t>02.03.2017</a:t>
            </a:fld>
            <a:endParaRPr lang="ru-RU"/>
          </a:p>
        </p:txBody>
      </p:sp>
      <p:sp>
        <p:nvSpPr>
          <p:cNvPr id="7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F525B7-83BF-46CB-B67F-D283FA803D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348F0F-332F-4BE6-97BC-0BA1310AC013}" type="datetimeFigureOut">
              <a:rPr lang="ru-RU"/>
              <a:pPr>
                <a:defRPr/>
              </a:pPr>
              <a:t>02.03.2017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262C2-508C-4947-991D-965CFD2783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4887B4-6752-4A4A-9AEA-62A1AF97B046}" type="datetimeFigureOut">
              <a:rPr lang="ru-RU"/>
              <a:pPr>
                <a:defRPr/>
              </a:pPr>
              <a:t>02.03.2017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31066A-C197-4EBC-B00C-2B51BCC6FF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EF2EC5-7510-4298-A876-45F8F4DEE484}" type="datetimeFigureOut">
              <a:rPr lang="ru-RU"/>
              <a:pPr>
                <a:defRPr/>
              </a:pPr>
              <a:t>02.03.2017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D1498B-8D1B-4F59-9BAE-8EAA25014E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Полилиния 4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F6262F-F77A-41B9-84B0-2BD64E6A1AD3}" type="datetimeFigureOut">
              <a:rPr lang="ru-RU"/>
              <a:pPr>
                <a:defRPr/>
              </a:pPr>
              <a:t>02.03.2017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055AB2-2B36-44BD-BCB7-786B466620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9AB092-DD75-43F8-B619-AAFA56FE7CD9}" type="datetimeFigureOut">
              <a:rPr lang="ru-RU"/>
              <a:pPr>
                <a:defRPr/>
              </a:pPr>
              <a:t>02.03.2017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710802-86F7-4513-BD5F-84A32BAB2F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12D1A-6834-43D3-93A8-F06CCED7FF98}" type="datetimeFigureOut">
              <a:rPr lang="ru-RU"/>
              <a:pPr>
                <a:defRPr/>
              </a:pPr>
              <a:t>02.03.2017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2DEC54-1E61-4EC0-938C-DEB0CA843A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/>
          <a:lstStyle>
            <a:lvl1pPr algn="l">
              <a:defRPr sz="46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75FFC2-DC33-4768-BC2F-7C018D8F4650}" type="datetimeFigureOut">
              <a:rPr lang="ru-RU"/>
              <a:pPr>
                <a:defRPr/>
              </a:pPr>
              <a:t>02.03.2017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AC3CF4-F0DE-4B20-BC54-F28AF1632A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F990E4-56C5-488F-9205-6E264C22AA20}" type="datetimeFigureOut">
              <a:rPr lang="ru-RU"/>
              <a:pPr>
                <a:defRPr/>
              </a:pPr>
              <a:t>02.03.2017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D3904D-26D0-4AB2-8AF4-9E11EA52C1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DE6781-D1B4-41A8-80F3-0F2AF755F7F5}" type="datetimeFigureOut">
              <a:rPr lang="ru-RU"/>
              <a:pPr>
                <a:defRPr/>
              </a:pPr>
              <a:t>02.03.2017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575" y="6421438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6504ED-2894-46A3-A5B8-8924173AC2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A4B1D0-9BAC-4336-97DE-6E53BA225009}" type="datetimeFigureOut">
              <a:rPr lang="ru-RU"/>
              <a:pPr>
                <a:defRPr/>
              </a:pPr>
              <a:t>02.03.2017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96170-F91D-434D-B196-9A65EF5ED3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1438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9A30555-9609-413D-A7A1-37BD4D6A6832}" type="datetimeFigureOut">
              <a:rPr lang="ru-RU"/>
              <a:pPr>
                <a:defRPr/>
              </a:pPr>
              <a:t>02.03.2017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1438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1438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7AAABAB-8D6C-47C3-9EAE-C8260F925A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4" r:id="rId1"/>
    <p:sldLayoutId id="2147483683" r:id="rId2"/>
    <p:sldLayoutId id="2147483685" r:id="rId3"/>
    <p:sldLayoutId id="2147483682" r:id="rId4"/>
    <p:sldLayoutId id="2147483686" r:id="rId5"/>
    <p:sldLayoutId id="2147483681" r:id="rId6"/>
    <p:sldLayoutId id="2147483680" r:id="rId7"/>
    <p:sldLayoutId id="2147483687" r:id="rId8"/>
    <p:sldLayoutId id="2147483688" r:id="rId9"/>
    <p:sldLayoutId id="2147483679" r:id="rId10"/>
    <p:sldLayoutId id="214748367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9pPr>
    </p:titleStyle>
    <p:bodyStyle>
      <a:lvl1pPr marL="419100" indent="-3825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1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555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 charset="0"/>
        <a:buChar char="○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36538" algn="l" rtl="0" eaLnBrk="0" fontAlgn="base" hangingPunct="0">
        <a:spcBef>
          <a:spcPct val="20000"/>
        </a:spcBef>
        <a:spcAft>
          <a:spcPct val="0"/>
        </a:spcAft>
        <a:buClr>
          <a:srgbClr val="526DB0"/>
        </a:buClr>
        <a:buSzPct val="9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89075" indent="-182563" algn="l" rtl="0" eaLnBrk="0" fontAlgn="base" hangingPunct="0">
        <a:spcBef>
          <a:spcPct val="20000"/>
        </a:spcBef>
        <a:spcAft>
          <a:spcPct val="0"/>
        </a:spcAft>
        <a:buClr>
          <a:srgbClr val="989AAC"/>
        </a:buClr>
        <a:buSzPct val="100000"/>
        <a:buFont typeface="Arial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extLst/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9600" smtClean="0">
                <a:latin typeface="Times New Roman" pitchFamily="18" charset="0"/>
                <a:cs typeface="Times New Roman" pitchFamily="18" charset="0"/>
              </a:rPr>
              <a:t>С У И Ц И Д</a:t>
            </a:r>
            <a:endParaRPr lang="ru-RU" sz="9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3388" y="1544638"/>
            <a:ext cx="6480175" cy="1752600"/>
          </a:xfrm>
        </p:spPr>
        <p:txBody>
          <a:bodyPr/>
          <a:lstStyle/>
          <a:p>
            <a:pPr eaLnBrk="1" hangingPunct="1"/>
            <a:r>
              <a:rPr lang="ru-RU" sz="6000" b="1" smtClean="0">
                <a:latin typeface="Times New Roman" pitchFamily="18" charset="0"/>
                <a:cs typeface="Times New Roman" pitchFamily="18" charset="0"/>
              </a:rPr>
              <a:t>Подростки и</a:t>
            </a:r>
            <a:r>
              <a:rPr lang="ru-RU" sz="600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9064" y="2780928"/>
            <a:ext cx="6480048" cy="2857872"/>
          </a:xfrm>
          <a:extLst>
            <a:ext uri="{909E8E84-426E-40DD-AFC4-6F175D3DCCD1}"/>
            <a:ext uri="{91240B29-F687-4F45-9708-019B960494DF}"/>
          </a:extLst>
        </p:spPr>
        <p:txBody>
          <a:bodyPr/>
          <a:lstStyle/>
          <a:p>
            <a:pPr>
              <a:defRPr/>
            </a:pPr>
            <a:r>
              <a:rPr lang="ru-RU" sz="4800" smtClean="0">
                <a:latin typeface="Times New Roman" pitchFamily="18" charset="0"/>
                <a:cs typeface="Times New Roman" pitchFamily="18" charset="0"/>
              </a:rPr>
              <a:t>ПОДРОСТКОВЫЙ СУИЦИД ДЕЛИТСЯ НА ТРИ ГРУППЫ:</a:t>
            </a:r>
            <a:endParaRPr lang="ru-RU" sz="4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3388" y="1544638"/>
            <a:ext cx="6480175" cy="1752600"/>
          </a:xfrm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ПЕРВЫЙ ТИП:</a:t>
            </a:r>
            <a:endParaRPr lang="ru-RU" b="1" dirty="0">
              <a:solidFill>
                <a:schemeClr val="bg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0" name="Объект 2"/>
          <p:cNvSpPr>
            <a:spLocks noGrp="1"/>
          </p:cNvSpPr>
          <p:nvPr>
            <p:ph idx="1"/>
          </p:nvPr>
        </p:nvSpPr>
        <p:spPr>
          <a:xfrm>
            <a:off x="457200" y="1196975"/>
            <a:ext cx="7467600" cy="4929188"/>
          </a:xfrm>
        </p:spPr>
        <p:txBody>
          <a:bodyPr/>
          <a:lstStyle/>
          <a:p>
            <a:pPr marL="36513" indent="0" eaLnBrk="1" hangingPunct="1">
              <a:buFont typeface="Wingdings 2" pitchFamily="18" charset="2"/>
              <a:buNone/>
            </a:pPr>
            <a:r>
              <a:rPr lang="ru-RU" sz="3600" b="1" smtClean="0">
                <a:latin typeface="Times New Roman" pitchFamily="18" charset="0"/>
                <a:cs typeface="Times New Roman" pitchFamily="18" charset="0"/>
              </a:rPr>
              <a:t>Истинный подростковый суицид</a:t>
            </a:r>
            <a:endParaRPr lang="ru-RU" sz="360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1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713" y="1819275"/>
            <a:ext cx="5113337" cy="488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2950" cy="56197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ИСТИНЫЙ ПОДРОСТКОВЫЙ СУИЦИД</a:t>
            </a:r>
            <a:endParaRPr lang="ru-RU" sz="3600" b="1" dirty="0">
              <a:solidFill>
                <a:schemeClr val="bg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4" name="Объект 2"/>
          <p:cNvSpPr>
            <a:spLocks noGrp="1"/>
          </p:cNvSpPr>
          <p:nvPr>
            <p:ph idx="1"/>
          </p:nvPr>
        </p:nvSpPr>
        <p:spPr>
          <a:xfrm>
            <a:off x="457200" y="836613"/>
            <a:ext cx="8218488" cy="5289550"/>
          </a:xfrm>
        </p:spPr>
        <p:txBody>
          <a:bodyPr/>
          <a:lstStyle/>
          <a:p>
            <a:pPr marL="36513" indent="0" algn="just" eaLnBrk="1" hangingPunct="1">
              <a:buFont typeface="Wingdings 2" pitchFamily="18" charset="2"/>
              <a:buNone/>
            </a:pP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Подросток действительно имеет твердое намерение покончить с жизнью и обычно тщательно все планирует. Если попытка оказывается </a:t>
            </a:r>
          </a:p>
          <a:p>
            <a:pPr marL="36513" indent="0" algn="just" eaLnBrk="1" hangingPunct="1">
              <a:buFont typeface="Wingdings 2" pitchFamily="18" charset="2"/>
              <a:buNone/>
            </a:pP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неудачной, </a:t>
            </a:r>
          </a:p>
          <a:p>
            <a:pPr marL="36513" indent="0" algn="just" eaLnBrk="1" hangingPunct="1">
              <a:buFont typeface="Wingdings 2" pitchFamily="18" charset="2"/>
              <a:buNone/>
            </a:pP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он со временем </a:t>
            </a:r>
          </a:p>
          <a:p>
            <a:pPr marL="36513" indent="0" algn="just" eaLnBrk="1" hangingPunct="1">
              <a:buFont typeface="Wingdings 2" pitchFamily="18" charset="2"/>
              <a:buNone/>
            </a:pP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повторяет ее.</a:t>
            </a:r>
          </a:p>
          <a:p>
            <a:pPr marL="36513" indent="0" algn="just" eaLnBrk="1" hangingPunct="1">
              <a:buFont typeface="Wingdings 2" pitchFamily="18" charset="2"/>
              <a:buNone/>
            </a:pPr>
            <a:endParaRPr lang="ru-RU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5" name="Picture 6" descr="132370194224184169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48038" y="2420938"/>
            <a:ext cx="5616575" cy="422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9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ВТОРОЙ ТИП:</a:t>
            </a:r>
            <a:endParaRPr lang="ru-RU" b="1" dirty="0">
              <a:solidFill>
                <a:schemeClr val="bg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Объект 2"/>
          <p:cNvSpPr>
            <a:spLocks noGrp="1"/>
          </p:cNvSpPr>
          <p:nvPr>
            <p:ph idx="1"/>
          </p:nvPr>
        </p:nvSpPr>
        <p:spPr>
          <a:xfrm>
            <a:off x="457200" y="1125538"/>
            <a:ext cx="8291513" cy="5000625"/>
          </a:xfrm>
        </p:spPr>
        <p:txBody>
          <a:bodyPr/>
          <a:lstStyle/>
          <a:p>
            <a:pPr marL="36513" indent="0" eaLnBrk="1" hangingPunct="1">
              <a:buFont typeface="Wingdings 2" pitchFamily="18" charset="2"/>
              <a:buNone/>
            </a:pPr>
            <a:r>
              <a:rPr lang="ru-RU" sz="3600" b="1" smtClean="0">
                <a:latin typeface="Times New Roman" pitchFamily="18" charset="0"/>
                <a:cs typeface="Times New Roman" pitchFamily="18" charset="0"/>
              </a:rPr>
              <a:t>Аффективный (чувствительный) подростковый суицид</a:t>
            </a:r>
            <a:endParaRPr lang="ru-RU" sz="360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9" name="Picture 6" descr="deti_suitsi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2349500"/>
            <a:ext cx="5759450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513" cy="1143000"/>
          </a:xfrm>
        </p:spPr>
        <p:txBody>
          <a:bodyPr>
            <a:noAutofit/>
          </a:bodyPr>
          <a:lstStyle/>
          <a:p>
            <a:pPr marL="36576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АФФЕКТИВНЫ</a:t>
            </a:r>
            <a:r>
              <a:rPr lang="ru-RU" sz="3600" b="1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(ЧУВСТВИТЕЛЬНЫЙ) </a:t>
            </a:r>
            <a:r>
              <a:rPr lang="ru-RU" sz="36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подростковый суицид</a:t>
            </a:r>
            <a:endParaRPr lang="ru-RU" sz="3600" dirty="0">
              <a:solidFill>
                <a:schemeClr val="bg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2" name="Объект 2"/>
          <p:cNvSpPr>
            <a:spLocks noGrp="1"/>
          </p:cNvSpPr>
          <p:nvPr>
            <p:ph idx="1"/>
          </p:nvPr>
        </p:nvSpPr>
        <p:spPr>
          <a:xfrm>
            <a:off x="468313" y="1600200"/>
            <a:ext cx="8496300" cy="4525963"/>
          </a:xfrm>
        </p:spPr>
        <p:txBody>
          <a:bodyPr/>
          <a:lstStyle/>
          <a:p>
            <a:pPr marL="36513" indent="0" eaLnBrk="1" hangingPunct="1">
              <a:buFont typeface="Wingdings 2" pitchFamily="18" charset="2"/>
              <a:buNone/>
            </a:pP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Совершается в состоянии аффекта, под влиянием сильных, но сиюминутных чувств. Если попытка самоубийства неудачна, подросток, </a:t>
            </a:r>
          </a:p>
          <a:p>
            <a:pPr marL="36513" indent="0" eaLnBrk="1" hangingPunct="1">
              <a:buFont typeface="Wingdings 2" pitchFamily="18" charset="2"/>
              <a:buNone/>
            </a:pP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скорее всего, </a:t>
            </a:r>
          </a:p>
          <a:p>
            <a:pPr marL="36513" indent="0" eaLnBrk="1" hangingPunct="1">
              <a:buFont typeface="Wingdings 2" pitchFamily="18" charset="2"/>
              <a:buNone/>
            </a:pP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не будет ее </a:t>
            </a:r>
          </a:p>
          <a:p>
            <a:pPr marL="36513" indent="0" eaLnBrk="1" hangingPunct="1">
              <a:buFont typeface="Wingdings 2" pitchFamily="18" charset="2"/>
              <a:buNone/>
            </a:pP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повторять. </a:t>
            </a:r>
          </a:p>
        </p:txBody>
      </p:sp>
      <p:pic>
        <p:nvPicPr>
          <p:cNvPr id="25603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79838" y="2976563"/>
            <a:ext cx="5040312" cy="378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ТРЕТИЙ ТИП:</a:t>
            </a:r>
            <a:endParaRPr lang="ru-RU" b="1" dirty="0">
              <a:solidFill>
                <a:schemeClr val="bg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6" name="Объект 2"/>
          <p:cNvSpPr>
            <a:spLocks noGrp="1"/>
          </p:cNvSpPr>
          <p:nvPr>
            <p:ph idx="1"/>
          </p:nvPr>
        </p:nvSpPr>
        <p:spPr>
          <a:xfrm>
            <a:off x="457200" y="1125538"/>
            <a:ext cx="7467600" cy="5000625"/>
          </a:xfrm>
        </p:spPr>
        <p:txBody>
          <a:bodyPr/>
          <a:lstStyle/>
          <a:p>
            <a:pPr marL="36513" indent="0" eaLnBrk="1" hangingPunct="1">
              <a:buFont typeface="Wingdings 2" pitchFamily="18" charset="2"/>
              <a:buNone/>
            </a:pPr>
            <a:r>
              <a:rPr lang="ru-RU" sz="3600" b="1" smtClean="0">
                <a:latin typeface="Times New Roman" pitchFamily="18" charset="0"/>
                <a:cs typeface="Times New Roman" pitchFamily="18" charset="0"/>
              </a:rPr>
              <a:t>Демонстративный суицид</a:t>
            </a:r>
            <a:r>
              <a:rPr lang="ru-RU" sz="3600" smtClean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pic>
        <p:nvPicPr>
          <p:cNvPr id="26627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1773238"/>
            <a:ext cx="7272338" cy="484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36576"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ДЕМОНСТРАТИВНЫЙ СУИЦИД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27650" name="Объект 2"/>
          <p:cNvSpPr>
            <a:spLocks noGrp="1"/>
          </p:cNvSpPr>
          <p:nvPr>
            <p:ph idx="1"/>
          </p:nvPr>
        </p:nvSpPr>
        <p:spPr>
          <a:xfrm>
            <a:off x="457200" y="1196975"/>
            <a:ext cx="8362950" cy="4929188"/>
          </a:xfrm>
        </p:spPr>
        <p:txBody>
          <a:bodyPr/>
          <a:lstStyle/>
          <a:p>
            <a:pPr marL="36513" indent="0" eaLnBrk="1" hangingPunct="1">
              <a:buFont typeface="Wingdings 2" pitchFamily="18" charset="2"/>
              <a:buNone/>
            </a:pP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В этом случае подросток не собирается на самом деле убивать себя, его цель — стать замеченным.</a:t>
            </a:r>
            <a:r>
              <a:rPr lang="ru-RU" smtClean="0"/>
              <a:t> 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Попытки самоубийства обычно многократные, </a:t>
            </a:r>
          </a:p>
          <a:p>
            <a:pPr marL="36513" indent="0" eaLnBrk="1" hangingPunct="1">
              <a:buFont typeface="Wingdings 2" pitchFamily="18" charset="2"/>
              <a:buNone/>
            </a:pP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но истинным </a:t>
            </a:r>
          </a:p>
          <a:p>
            <a:pPr marL="36513" indent="0" eaLnBrk="1" hangingPunct="1">
              <a:buFont typeface="Wingdings 2" pitchFamily="18" charset="2"/>
              <a:buNone/>
            </a:pP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самоубийством </a:t>
            </a:r>
          </a:p>
          <a:p>
            <a:pPr marL="36513" indent="0" eaLnBrk="1" hangingPunct="1">
              <a:buFont typeface="Wingdings 2" pitchFamily="18" charset="2"/>
              <a:buNone/>
            </a:pP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они заканчиваются </a:t>
            </a:r>
          </a:p>
          <a:p>
            <a:pPr marL="36513" indent="0" eaLnBrk="1" hangingPunct="1">
              <a:buFont typeface="Wingdings 2" pitchFamily="18" charset="2"/>
              <a:buNone/>
            </a:pP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случайно. </a:t>
            </a:r>
          </a:p>
        </p:txBody>
      </p:sp>
      <p:pic>
        <p:nvPicPr>
          <p:cNvPr id="27651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7175" y="2852738"/>
            <a:ext cx="4699000" cy="375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435975" cy="63341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3200" b="1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СОВЕТЫ ПСИХОЛОГА ДЛЯ РОДИТЕЛЕЙ:</a:t>
            </a:r>
          </a:p>
        </p:txBody>
      </p:sp>
      <p:sp>
        <p:nvSpPr>
          <p:cNvPr id="28674" name="Объект 2"/>
          <p:cNvSpPr>
            <a:spLocks noGrp="1"/>
          </p:cNvSpPr>
          <p:nvPr>
            <p:ph idx="4294967295"/>
          </p:nvPr>
        </p:nvSpPr>
        <p:spPr>
          <a:xfrm>
            <a:off x="457200" y="1196975"/>
            <a:ext cx="8362950" cy="5400675"/>
          </a:xfrm>
        </p:spPr>
        <p:txBody>
          <a:bodyPr/>
          <a:lstStyle/>
          <a:p>
            <a:pPr algn="just"/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Внимательно выслушайте решившегося на самоубийство подростка. </a:t>
            </a:r>
          </a:p>
          <a:p>
            <a:pPr algn="just"/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Оцените серьезность намерений и чувств ребенка, узнайте его конкретный план совершения самоубийства. </a:t>
            </a:r>
          </a:p>
          <a:p>
            <a:pPr algn="just"/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 Оцените глубину эмоционального кризиса. Подросток может испытывать серьезные трудности, но при этом не помышлять о самоубийстве.</a:t>
            </a:r>
          </a:p>
          <a:p>
            <a:pPr algn="just"/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Внимательно отнеситесь ко всем, даже самым незначительным обидам и жалобам ребенка, не пренебрегайте ничем из всего сказанного им. </a:t>
            </a:r>
          </a:p>
          <a:p>
            <a:pPr algn="just"/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Не бойтесь прямо спросить ребенка, не думает ли он о самоубийстве. </a:t>
            </a:r>
          </a:p>
          <a:p>
            <a:pPr algn="just"/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Постарайтесь акцентировать внимание ребенка на позитивных моментах жизни. </a:t>
            </a:r>
          </a:p>
          <a:p>
            <a:pPr algn="just"/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Придайте уверенность ребенку, объясните ему, что вместе вы обязательно справитесь со своими проблемами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b="1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ontent_IMG_13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422" y="500042"/>
            <a:ext cx="4607733" cy="614364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428596" y="1071546"/>
            <a:ext cx="7643834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open-sans" charset="0"/>
                <a:ea typeface="Times New Roman" pitchFamily="18" charset="0"/>
                <a:cs typeface="Times New Roman" pitchFamily="18" charset="0"/>
              </a:rPr>
              <a:t>В социальных сетях подростки играют в новую игру «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open-sans" charset="0"/>
                <a:ea typeface="Times New Roman" pitchFamily="18" charset="0"/>
                <a:cs typeface="Times New Roman" pitchFamily="18" charset="0"/>
              </a:rPr>
              <a:t>Синий кит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open-sans" charset="0"/>
                <a:ea typeface="Times New Roman" pitchFamily="18" charset="0"/>
                <a:cs typeface="Times New Roman" pitchFamily="18" charset="0"/>
              </a:rPr>
              <a:t>» (еще одно название - «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open-sans" charset="0"/>
                <a:ea typeface="Times New Roman" pitchFamily="18" charset="0"/>
                <a:cs typeface="Times New Roman" pitchFamily="18" charset="0"/>
              </a:rPr>
              <a:t>Тихий дом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open-sans" charset="0"/>
                <a:ea typeface="Times New Roman" pitchFamily="18" charset="0"/>
                <a:cs typeface="Times New Roman" pitchFamily="18" charset="0"/>
              </a:rPr>
              <a:t>»). Сначала подросток просто выполняет разные задания злоумышленников, а в самом конце от него требуют… самоубийства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open-sans" charset="0"/>
                <a:ea typeface="Times New Roman" pitchFamily="18" charset="0"/>
                <a:cs typeface="Times New Roman" pitchFamily="18" charset="0"/>
              </a:rPr>
              <a:t>!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7052016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0125"/>
            <a:ext cx="9144000" cy="6077749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8700"/>
            <a:ext cx="9144000" cy="48006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ontent_001_______05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725" y="785794"/>
            <a:ext cx="7167613" cy="537571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ontent_144974634614626634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76" y="289512"/>
            <a:ext cx="6786610" cy="6213569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428596" y="0"/>
            <a:ext cx="7643834" cy="62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800" b="1" i="1" dirty="0" smtClean="0"/>
              <a:t>Вот несколько признаков, что ваш ребенок уже играет</a:t>
            </a:r>
            <a:r>
              <a:rPr lang="ru-RU" sz="3200" dirty="0" smtClean="0"/>
              <a:t>:</a:t>
            </a:r>
          </a:p>
          <a:p>
            <a:r>
              <a:rPr lang="ru-RU" sz="3200" dirty="0" smtClean="0"/>
              <a:t>1. Подросток не высыпается, даже если рано ложится спать. Проследите, спит ли ваш ребенок в ранние утренние часы.</a:t>
            </a:r>
          </a:p>
          <a:p>
            <a:r>
              <a:rPr lang="ru-RU" sz="3200" dirty="0" smtClean="0"/>
              <a:t>2. Рисует китов, бабочек, единорогов.</a:t>
            </a:r>
          </a:p>
          <a:p>
            <a:r>
              <a:rPr lang="ru-RU" sz="3200" dirty="0" smtClean="0"/>
              <a:t>3. Состоит в группах, содержащих в названии следующее: «Киты плывут вверх», «Разбуди меня в 4.20», f57, f58, «Тихий дом», «</a:t>
            </a:r>
            <a:r>
              <a:rPr lang="ru-RU" sz="3200" dirty="0" err="1" smtClean="0"/>
              <a:t>Рина</a:t>
            </a:r>
            <a:r>
              <a:rPr lang="ru-RU" sz="3200" dirty="0" smtClean="0"/>
              <a:t>», «</a:t>
            </a:r>
            <a:r>
              <a:rPr lang="ru-RU" sz="3200" dirty="0" err="1" smtClean="0"/>
              <a:t>Ня.пока</a:t>
            </a:r>
            <a:r>
              <a:rPr lang="ru-RU" sz="3200" dirty="0" smtClean="0"/>
              <a:t>», «Море китов», «50 дней до моего…».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open-sans" charset="0"/>
                <a:ea typeface="Times New Roman" pitchFamily="18" charset="0"/>
                <a:cs typeface="Times New Roman" pitchFamily="18" charset="0"/>
              </a:rPr>
              <a:t>!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500034" y="1000108"/>
            <a:ext cx="8143932" cy="420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800" dirty="0" smtClean="0"/>
              <a:t>4. Закрыл доступ к подробной информации. В переписке с друзьями (на личной «стене») есть фразы «разбуди меня в 4.20», «я в игре». ОПАСНО, если появляются цифры, начиная от 50 и меньше.</a:t>
            </a:r>
          </a:p>
          <a:p>
            <a:endParaRPr lang="ru-RU" sz="2800" dirty="0" smtClean="0"/>
          </a:p>
          <a:p>
            <a:r>
              <a:rPr lang="ru-RU" sz="2800" dirty="0" smtClean="0"/>
              <a:t>5. Переписывается в </a:t>
            </a:r>
            <a:r>
              <a:rPr lang="ru-RU" sz="2800" dirty="0" err="1" smtClean="0"/>
              <a:t>мессенджерах</a:t>
            </a:r>
            <a:r>
              <a:rPr lang="ru-RU" sz="2800" dirty="0" smtClean="0"/>
              <a:t> с незнакомыми людьми, которые дают странные распоряжения.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open-sans" charset="0"/>
                <a:ea typeface="Times New Roman" pitchFamily="18" charset="0"/>
                <a:cs typeface="Times New Roman" pitchFamily="18" charset="0"/>
              </a:rPr>
              <a:t>!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2071678"/>
            <a:ext cx="878684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4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Шаг дыши два шага не дыши …Корми своим дыханием мертвых».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content_001_______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600" y="673100"/>
            <a:ext cx="7670800" cy="55118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29064" y="836712"/>
            <a:ext cx="8247392" cy="4802088"/>
          </a:xfrm>
          <a:extLst/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7200" smtClean="0">
                <a:latin typeface="Times New Roman" pitchFamily="18" charset="0"/>
                <a:cs typeface="Times New Roman" pitchFamily="18" charset="0"/>
              </a:rPr>
              <a:t>СПАСИБО </a:t>
            </a:r>
            <a:br>
              <a:rPr lang="ru-RU" sz="72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7200" smtClean="0">
                <a:latin typeface="Times New Roman" pitchFamily="18" charset="0"/>
                <a:cs typeface="Times New Roman" pitchFamily="18" charset="0"/>
              </a:rPr>
              <a:t>ЗА</a:t>
            </a:r>
            <a:br>
              <a:rPr lang="ru-RU" sz="72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7200" smtClean="0">
                <a:latin typeface="Times New Roman" pitchFamily="18" charset="0"/>
                <a:cs typeface="Times New Roman" pitchFamily="18" charset="0"/>
              </a:rPr>
              <a:t>ВНИМАНИЕ!!!</a:t>
            </a:r>
            <a:endParaRPr lang="ru-RU" sz="72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Чаще всего оканчивают жизнь самоубийством подростки в возрасте от 10 до 14 лет. </a:t>
            </a:r>
          </a:p>
        </p:txBody>
      </p:sp>
      <p:sp>
        <p:nvSpPr>
          <p:cNvPr id="14338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18488" cy="4525963"/>
          </a:xfrm>
        </p:spPr>
        <p:txBody>
          <a:bodyPr/>
          <a:lstStyle/>
          <a:p>
            <a:pPr marL="36513" indent="0" eaLnBrk="1" hangingPunct="1">
              <a:buFont typeface="Wingdings 2" pitchFamily="18" charset="2"/>
              <a:buNone/>
            </a:pPr>
            <a:r>
              <a:rPr lang="ru-RU" sz="4400" b="1" smtClean="0">
                <a:latin typeface="Times New Roman" pitchFamily="18" charset="0"/>
                <a:cs typeface="Times New Roman" pitchFamily="18" charset="0"/>
              </a:rPr>
              <a:t>СУИЦИД - осознанный акт устранения из жизни под воздействием острых психотравмирующих ситуаций, при котором собственная жизнь теряет для человека смысл. </a:t>
            </a:r>
            <a:br>
              <a:rPr lang="ru-RU" sz="4400" b="1" smtClean="0">
                <a:latin typeface="Times New Roman" pitchFamily="18" charset="0"/>
                <a:cs typeface="Times New Roman" pitchFamily="18" charset="0"/>
              </a:rPr>
            </a:br>
            <a:endParaRPr lang="ru-RU" sz="4400" b="1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ПРИЧИНЫ:</a:t>
            </a:r>
            <a:endParaRPr lang="ru-RU" b="1" dirty="0">
              <a:solidFill>
                <a:schemeClr val="bg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2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513" cy="4525963"/>
          </a:xfrm>
        </p:spPr>
        <p:txBody>
          <a:bodyPr/>
          <a:lstStyle/>
          <a:p>
            <a:pPr marL="36513" indent="0" algn="ctr" eaLnBrk="1" hangingPunct="1">
              <a:buFont typeface="Wingdings 2" pitchFamily="18" charset="2"/>
              <a:buNone/>
            </a:pPr>
            <a:r>
              <a:rPr lang="ru-RU" sz="4000" b="1" smtClean="0">
                <a:latin typeface="Times New Roman" pitchFamily="18" charset="0"/>
                <a:cs typeface="Times New Roman" pitchFamily="18" charset="0"/>
              </a:rPr>
              <a:t>Общей причиной суицида является социально-психологическая дезадаптация, возникающая под влиянием острых психотравмирующих ситуаций, нарушения взаимодействия личности с ее ближайшим окружением.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513" cy="1143000"/>
          </a:xfrm>
        </p:spPr>
        <p:txBody>
          <a:bodyPr/>
          <a:lstStyle/>
          <a:p>
            <a:pPr>
              <a:defRPr/>
            </a:pPr>
            <a:r>
              <a:rPr lang="ru-RU" sz="2800" b="1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МОТИВЫ СУИЦИДАЛЬНОГО ПОВЕДЕНИЯ </a:t>
            </a:r>
            <a:br>
              <a:rPr lang="ru-RU" sz="2800" b="1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ДЕТЕЙ И ПОДРОСТКОВ</a:t>
            </a:r>
            <a:endParaRPr lang="ru-RU" sz="2800" b="1" dirty="0">
              <a:solidFill>
                <a:schemeClr val="bg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18488" cy="5068888"/>
          </a:xfrm>
        </p:spPr>
        <p:txBody>
          <a:bodyPr/>
          <a:lstStyle/>
          <a:p>
            <a:pPr algn="just"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Переживание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обиды, одиночества, отчужденности 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непонимания.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Действительная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или мнимая утрата любви родителей, неразделенное чувство 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ревность.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Переживания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, связанные со смертью, разводом или уходом родителей из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семьи.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Чувства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вины, стыда, оскорбленного самолюбия,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самообвинения.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Боязнь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позора, насмешек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или унижения.</a:t>
            </a:r>
          </a:p>
          <a:p>
            <a:pPr algn="just"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Страх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наказания, нежелание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извиниться.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Любовные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неудачи, сексуальные эксцессы,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беременность.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Чувство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мести, злобы, протеста; угроза или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вымогательство.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Желание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привлечь к себе внимание, вызвать сочувствие, избежать неприятных последствий, уйти от трудной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ситуации.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Сочувствие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или подражание товарищам, героям книг или фильмов.</a:t>
            </a:r>
          </a:p>
          <a:p>
            <a:pPr marL="36512" indent="0">
              <a:buFont typeface="Wingdings 2" pitchFamily="18" charset="2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692275" y="476250"/>
            <a:ext cx="5472113" cy="1081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Признаки намерения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1188" y="2708275"/>
            <a:ext cx="3565525" cy="12969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Словесные признаки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03800" y="2738438"/>
            <a:ext cx="3540125" cy="12969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Поведенческие признаки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6372200" y="1628800"/>
            <a:ext cx="1080120" cy="993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1907704" y="1628800"/>
            <a:ext cx="900447" cy="993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Скругленный прямоугольник 1"/>
          <p:cNvSpPr/>
          <p:nvPr/>
        </p:nvSpPr>
        <p:spPr>
          <a:xfrm>
            <a:off x="2555875" y="4532313"/>
            <a:ext cx="3816350" cy="12969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Ситуационные </a:t>
            </a:r>
          </a:p>
          <a:p>
            <a:pPr algn="ctr">
              <a:defRPr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признаки</a:t>
            </a: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4230688" y="1628800"/>
            <a:ext cx="0" cy="288032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СЛОВЕСНЫЕ ПРИЗНАКИ:</a:t>
            </a:r>
            <a:endParaRPr lang="ru-RU" b="1" dirty="0">
              <a:solidFill>
                <a:schemeClr val="bg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4" name="Объект 2"/>
          <p:cNvSpPr>
            <a:spLocks noGrp="1"/>
          </p:cNvSpPr>
          <p:nvPr>
            <p:ph idx="1"/>
          </p:nvPr>
        </p:nvSpPr>
        <p:spPr>
          <a:xfrm>
            <a:off x="468313" y="1484313"/>
            <a:ext cx="8289925" cy="4525962"/>
          </a:xfrm>
        </p:spPr>
        <p:txBody>
          <a:bodyPr/>
          <a:lstStyle/>
          <a:p>
            <a:pPr algn="just" eaLnBrk="1" hangingPunct="1"/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открытые и прямые высказывания о принятом решении покончить с собой;</a:t>
            </a:r>
          </a:p>
          <a:p>
            <a:pPr algn="just" eaLnBrk="1" hangingPunct="1"/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косвенные намеки на совершение самоубийства;</a:t>
            </a:r>
          </a:p>
          <a:p>
            <a:pPr algn="just" eaLnBrk="1" hangingPunct="1"/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нездоровый интерес к вопросам смерти, увлечение литературой по вопросам жизни и смерти, частые разговоры на эту тему;</a:t>
            </a:r>
          </a:p>
          <a:p>
            <a:pPr algn="just" eaLnBrk="1" hangingPunct="1"/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высказывание своих мыслей по поводу самоубийства в подчеркнуто легкой и шутливой форме.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513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ПОВЕДЕНЧЕСКИЕ ПРИЗНАКИ:</a:t>
            </a:r>
            <a:endParaRPr lang="ru-RU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18488" cy="4525963"/>
          </a:xfrm>
        </p:spPr>
        <p:txBody>
          <a:bodyPr>
            <a:normAutofit fontScale="77500" lnSpcReduction="20000"/>
          </a:bodyPr>
          <a:lstStyle/>
          <a:p>
            <a:pPr marL="420624" indent="-384048" algn="just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sz="3300" b="1" dirty="0">
                <a:latin typeface="Times New Roman" pitchFamily="18" charset="0"/>
                <a:cs typeface="Times New Roman" pitchFamily="18" charset="0"/>
              </a:rPr>
              <a:t>безвозмездная раздача вещей, имеющих для человека высокую значимость;</a:t>
            </a:r>
          </a:p>
          <a:p>
            <a:pPr marL="420624" indent="-384048" algn="just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налаживание </a:t>
            </a:r>
            <a:r>
              <a:rPr lang="ru-RU" sz="3300" b="1" dirty="0">
                <a:latin typeface="Times New Roman" pitchFamily="18" charset="0"/>
                <a:cs typeface="Times New Roman" pitchFamily="18" charset="0"/>
              </a:rPr>
              <a:t>отношений с непримиримыми врагами;</a:t>
            </a:r>
          </a:p>
          <a:p>
            <a:pPr marL="420624" indent="-384048" algn="just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отсутствие </a:t>
            </a:r>
            <a:r>
              <a:rPr lang="ru-RU" sz="3300" b="1" dirty="0">
                <a:latin typeface="Times New Roman" pitchFamily="18" charset="0"/>
                <a:cs typeface="Times New Roman" pitchFamily="18" charset="0"/>
              </a:rPr>
              <a:t>желание ухаживать за собой, запущенный и неряшливый внешний вид;</a:t>
            </a:r>
          </a:p>
          <a:p>
            <a:pPr marL="420624" indent="-384048" algn="just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пропуск </a:t>
            </a:r>
            <a:r>
              <a:rPr lang="ru-RU" sz="3300" b="1" dirty="0">
                <a:latin typeface="Times New Roman" pitchFamily="18" charset="0"/>
                <a:cs typeface="Times New Roman" pitchFamily="18" charset="0"/>
              </a:rPr>
              <a:t>школьных занятий, потеря интереса к привычным для ребен­ка увлечениям, хобби;</a:t>
            </a:r>
          </a:p>
          <a:p>
            <a:pPr marL="420624" indent="-384048" algn="just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отстранение </a:t>
            </a:r>
            <a:r>
              <a:rPr lang="ru-RU" sz="3300" b="1" dirty="0">
                <a:latin typeface="Times New Roman" pitchFamily="18" charset="0"/>
                <a:cs typeface="Times New Roman" pitchFamily="18" charset="0"/>
              </a:rPr>
              <a:t>от друзей и семьи;</a:t>
            </a:r>
          </a:p>
          <a:p>
            <a:pPr marL="420624" indent="-384048" algn="just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частое </a:t>
            </a:r>
            <a:r>
              <a:rPr lang="ru-RU" sz="3300" b="1" dirty="0">
                <a:latin typeface="Times New Roman" pitchFamily="18" charset="0"/>
                <a:cs typeface="Times New Roman" pitchFamily="18" charset="0"/>
              </a:rPr>
              <a:t>уединение, проявление замкнутости и угрюмости;</a:t>
            </a:r>
          </a:p>
          <a:p>
            <a:pPr marL="420624" indent="-384048" algn="just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безразличие </a:t>
            </a:r>
            <a:r>
              <a:rPr lang="ru-RU" sz="3300" b="1" dirty="0">
                <a:latin typeface="Times New Roman" pitchFamily="18" charset="0"/>
                <a:cs typeface="Times New Roman" pitchFamily="18" charset="0"/>
              </a:rPr>
              <a:t>к окружающему миру.</a:t>
            </a:r>
          </a:p>
          <a:p>
            <a:pPr marL="420624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91513" cy="1143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4100" b="1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СИТУАЦИОННЫЕ ПРИЗНАКИ:</a:t>
            </a:r>
            <a:endParaRPr lang="ru-RU" sz="4100" dirty="0" smtClean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482" name="Объект 2"/>
          <p:cNvSpPr>
            <a:spLocks noGrp="1"/>
          </p:cNvSpPr>
          <p:nvPr>
            <p:ph idx="4294967295"/>
          </p:nvPr>
        </p:nvSpPr>
        <p:spPr>
          <a:xfrm>
            <a:off x="457200" y="1600200"/>
            <a:ext cx="8218488" cy="4924425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2400" b="1" smtClean="0">
                <a:latin typeface="Times New Roman" pitchFamily="18" charset="0"/>
              </a:rPr>
              <a:t>Ребенок может решиться на самоубийство, если: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sz="2400" b="1" smtClean="0">
                <a:latin typeface="Times New Roman" pitchFamily="18" charset="0"/>
              </a:rPr>
              <a:t>социально изолирован, чувствует себя отверженным;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sz="2400" b="1" smtClean="0">
                <a:latin typeface="Times New Roman" pitchFamily="18" charset="0"/>
              </a:rPr>
              <a:t>живёт в нестабильном окружении (серьёзный кризис в семье; алкоголизм- личная или семейная проблема);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sz="2400" b="1" smtClean="0">
                <a:latin typeface="Times New Roman" pitchFamily="18" charset="0"/>
              </a:rPr>
              <a:t>ощущает себя жертвой насилия - физического, сексуального или эмоционального;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sz="2400" b="1" smtClean="0">
                <a:latin typeface="Times New Roman" pitchFamily="18" charset="0"/>
              </a:rPr>
              <a:t>предпринимал раньше попытки самоубийства;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sz="2400" b="1" smtClean="0">
                <a:latin typeface="Times New Roman" pitchFamily="18" charset="0"/>
              </a:rPr>
              <a:t>имеет склонность к суициду вследствие того, что он совершился кем-то из друзей, знакомых или членов семьи;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sz="2400" b="1" smtClean="0">
                <a:latin typeface="Times New Roman" pitchFamily="18" charset="0"/>
              </a:rPr>
              <a:t>перенёс тяжёлую потерю (смерть кого-то из близких, развод родителей);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sz="2400" b="1" smtClean="0">
                <a:latin typeface="Times New Roman" pitchFamily="18" charset="0"/>
              </a:rPr>
              <a:t>слишком критически относится к себе.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хническ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895</TotalTime>
  <Words>807</Words>
  <Application>Microsoft Office PowerPoint</Application>
  <PresentationFormat>Экран (4:3)</PresentationFormat>
  <Paragraphs>87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Техническая</vt:lpstr>
      <vt:lpstr>С У И Ц И Д</vt:lpstr>
      <vt:lpstr>Слайд 2</vt:lpstr>
      <vt:lpstr>Чаще всего оканчивают жизнь самоубийством подростки в возрасте от 10 до 14 лет. </vt:lpstr>
      <vt:lpstr>ПРИЧИНЫ:</vt:lpstr>
      <vt:lpstr>МОТИВЫ СУИЦИДАЛЬНОГО ПОВЕДЕНИЯ  ДЕТЕЙ И ПОДРОСТКОВ</vt:lpstr>
      <vt:lpstr>Слайд 6</vt:lpstr>
      <vt:lpstr>СЛОВЕСНЫЕ ПРИЗНАКИ:</vt:lpstr>
      <vt:lpstr>ПОВЕДЕНЧЕСКИЕ ПРИЗНАКИ:</vt:lpstr>
      <vt:lpstr>СИТУАЦИОННЫЕ ПРИЗНАКИ:</vt:lpstr>
      <vt:lpstr>ПОДРОСТКОВЫЙ СУИЦИД ДЕЛИТСЯ НА ТРИ ГРУППЫ:</vt:lpstr>
      <vt:lpstr>ПЕРВЫЙ ТИП:</vt:lpstr>
      <vt:lpstr>ИСТИНЫЙ ПОДРОСТКОВЫЙ СУИЦИД</vt:lpstr>
      <vt:lpstr>ВТОРОЙ ТИП:</vt:lpstr>
      <vt:lpstr>АФФЕКТИВНЫ (ЧУВСТВИТЕЛЬНЫЙ) подростковый суицид</vt:lpstr>
      <vt:lpstr>ТРЕТИЙ ТИП:</vt:lpstr>
      <vt:lpstr>ДЕМОНСТРАТИВНЫЙ СУИЦИД </vt:lpstr>
      <vt:lpstr>СОВЕТЫ ПСИХОЛОГА ДЛЯ РОДИТЕЛЕЙ: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СПАСИБО  ЗА ВНИМАНИЕ!!!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 У И Ц И Д</dc:title>
  <dc:creator>школа №69</dc:creator>
  <cp:lastModifiedBy>Марианна</cp:lastModifiedBy>
  <cp:revision>24</cp:revision>
  <dcterms:created xsi:type="dcterms:W3CDTF">2012-02-24T08:12:40Z</dcterms:created>
  <dcterms:modified xsi:type="dcterms:W3CDTF">2017-03-02T12:42:56Z</dcterms:modified>
</cp:coreProperties>
</file>