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73" r:id="rId4"/>
    <p:sldId id="275" r:id="rId5"/>
    <p:sldId id="274" r:id="rId6"/>
    <p:sldId id="271" r:id="rId7"/>
    <p:sldId id="276" r:id="rId8"/>
    <p:sldId id="270" r:id="rId9"/>
    <p:sldId id="269" r:id="rId10"/>
    <p:sldId id="268" r:id="rId11"/>
    <p:sldId id="266" r:id="rId12"/>
    <p:sldId id="278" r:id="rId13"/>
    <p:sldId id="277" r:id="rId14"/>
    <p:sldId id="280" r:id="rId15"/>
    <p:sldId id="279" r:id="rId16"/>
    <p:sldId id="265" r:id="rId17"/>
    <p:sldId id="281" r:id="rId18"/>
    <p:sldId id="263" r:id="rId19"/>
    <p:sldId id="262" r:id="rId20"/>
    <p:sldId id="289" r:id="rId21"/>
    <p:sldId id="288" r:id="rId22"/>
    <p:sldId id="291" r:id="rId23"/>
    <p:sldId id="287" r:id="rId24"/>
    <p:sldId id="293" r:id="rId25"/>
    <p:sldId id="292" r:id="rId26"/>
    <p:sldId id="286" r:id="rId27"/>
    <p:sldId id="285" r:id="rId28"/>
    <p:sldId id="284" r:id="rId29"/>
    <p:sldId id="283" r:id="rId30"/>
    <p:sldId id="282" r:id="rId31"/>
    <p:sldId id="260" r:id="rId32"/>
    <p:sldId id="296" r:id="rId33"/>
    <p:sldId id="261" r:id="rId34"/>
    <p:sldId id="295" r:id="rId35"/>
    <p:sldId id="294" r:id="rId36"/>
    <p:sldId id="259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0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6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2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1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5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0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0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3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6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0ADC-C47C-46F5-BCDE-2CEE6116B8D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AD04-46EE-472F-9A8F-2D54D595F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0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ostanovlenie-glavnogo-gosudarstvennogo-sanitarnogo-vracha-rf-ot-28092020-n/#10050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hyperlink" Target="https://legalacts.ru/doc/273_FZ-ob-obrazovanii/glava-4/statja-43/#10059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ostanovlenie-glavnogo-gosudarstvennogo-sanitarnogo-vracha-rf-ot-28092020-n/#10051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ostanovlenie-glavnogo-gosudarstvennogo-sanitarnogo-vracha-rf-ot-28092020-n/#10050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ostanovlenie-glavnogo-gosudarstvennogo-sanitarnogo-vracha-rf-ot-28092020-n/#10051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minprosveshchenija-rossii-n-634-mintsifry-rossii-n-925/#10017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mr-240330-23-24-gigiena-detei-i-podrostkov-metodicheskie-rekomendatsii/#10032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293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8743" y="377371"/>
            <a:ext cx="7373256" cy="404948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ГИГИЕНА ДЕТЕЙ И ПОДРОСТКОВ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САНИТАРНО-ЭПИДЕМИОЛОГИЧЕСКИХ ТРЕБОВАНИЙ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ОБРАЗОВАТЕЛЬНЫХ ПРОГРАММ С ПРИМЕНЕНИЕМ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ОБУЧЕНИЯ И ДИСТАНЦИОННЫХ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ТЕХНОЛОГИЙ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 2.4.0330-23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6856" y="5024438"/>
            <a:ext cx="5225143" cy="165576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пециалисты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Североуральского отдела Управления Роспотребнадзора и ФФБУЗ «ЦГиЭ»- отдел за  условиями воспитания и обучения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23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0700" y="1489839"/>
            <a:ext cx="1150620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помещения зависит от параметров доски, в том числе ее ширины. Расстояние от ИД (ИП) до последнего ряда столов рассчитывается в соответствии с санитарно-эпидемиологическими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&lt;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Таблица 6.2 главы VI СанПиН 1.2.3685-21.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учебном помещении, оснащенном ЭСО коллективного использования, рекомендуется рассчитывать количество рабочих мест, на которых возможно искажение изображения (зона II) и трудности восприятия (зона III) с целью их возможного сокращения.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2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" y="315943"/>
            <a:ext cx="11163300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размещения ИД (ИП) по центру фронтальной стены учебного помещения рекомендуется использовать доски с рельсовой раздвижной системой в центральной части, объединяющей в комплексе разные виды учебных досок, либо рельсовую систему, обеспечивающую смену досок разного вида.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организациях, недостаточно оснащенных ЭСО коллективного использования, для повышения доступности работы с ИД (ИП) на занятиях по разным учебным предметам может использоваться мобильная стойка для ИД (ИП). ИД (ИП) на мобильной стойке размещают по центру фронтальной стены учебного помещения на высоте 70 - 90 см от пола до нижнего края доски, соблюдая нормируемое расстояние до первого ряда столов (240 см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Таблица 6.2 главы VI СанПиН 1.2.3685-21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  <a:endParaRPr lang="ru-RU" sz="2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6"/>
          <a:stretch/>
        </p:blipFill>
        <p:spPr>
          <a:xfrm>
            <a:off x="2108200" y="3164875"/>
            <a:ext cx="7620000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8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300" y="1829832"/>
            <a:ext cx="4876800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2.8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целью обеспечения удобочитаемости рекомендуется использовать монитор ЭСО индивидуального использования с диагональю 21 - 24 дюйма, но не менее размеров, установленных санитарно-эпидемиологическими требованиями </a:t>
            </a:r>
            <a:endParaRPr lang="ru-RU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6.3 главы VI СанПиН 1.2.3685-21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  <a:endParaRPr lang="ru-RU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11111" r="11250" b="12593"/>
          <a:stretch/>
        </p:blipFill>
        <p:spPr>
          <a:xfrm>
            <a:off x="5454650" y="941527"/>
            <a:ext cx="62611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9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4500" y="799236"/>
            <a:ext cx="562610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средства связи не используются для образовательных целей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 3.5.3 главы III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СП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2.4.3648-20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 средств в образовательной организации допускается для личного использования в соответствии с правилами внутреннего распорядка </a:t>
            </a:r>
            <a:endParaRPr lang="ru-RU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Статья 43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Федерального закона от 29.12.2012 N 273-ФЗ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образовательной организации.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17" y="2725073"/>
            <a:ext cx="5071165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300" y="1582341"/>
            <a:ext cx="537210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2.9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реализации электронного обучения и дистанционных образовательных технологий, в том числе при выполнении домашних заданий, проектной деятельности, обучающимся рекомендуется использовать ПК. </a:t>
            </a:r>
            <a:endParaRPr lang="ru-RU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ноутбука рекомендуется устанавливать его на подставку, которая обеспечит размещение монитора на уровне глаз, или подключать к ноутбуку дополнительный монитор и использовать дополнительную клавиатуру </a:t>
            </a:r>
            <a:endParaRPr lang="ru-RU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u="sng" dirty="0" smtClean="0">
                <a:solidFill>
                  <a:srgbClr val="4272D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 3.5.4 главы III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СП 2.4.3648-20; пункт 189 главы VI СанПиН 1.2.3685-21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  <a:endParaRPr lang="ru-RU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153591"/>
            <a:ext cx="400050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47" y="3277052"/>
            <a:ext cx="4221054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5500" y="881152"/>
            <a:ext cx="6096000" cy="372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2.10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работы с ЭСО индивидуального использования рекомендуется использовать мониторы, регулируемые по высоте и углу наклона, имеющие матовое покрытие, автоматическую настройку яркости в зависимости от внешнего освещения, с типом матрицы, обеспечивающим максимальный угол видимости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детей с ЭСО индивидуального использования, в том числе для дистанционного обучения, выполнения домашних заданий, не рекомендуется использовать мониторы на основе электронно-лучевых трубок. В образовательной организации данные типы мониторов не используются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 3.5.1 главы III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СП 2.4.3648-20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08" y="1739900"/>
            <a:ext cx="3913632" cy="40767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467600" y="1778000"/>
            <a:ext cx="378460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391908" y="1739900"/>
            <a:ext cx="3860292" cy="40005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9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32000" y="865523"/>
            <a:ext cx="85852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рациональной организации рабочего места рекомендуется использовать беспроводные клавиатуру и мышь.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66" y="2438932"/>
            <a:ext cx="7061200" cy="3404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958201"/>
            <a:ext cx="2629932" cy="3899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1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9900" y="570637"/>
            <a:ext cx="10807700" cy="1261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2.11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Оконные проемы в помещениях, где используются ЭСО, оборудуются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светорегулируемыми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устройствами в соответствии с санитарно-эпидемиологическими требованиями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 3.5.5 главы III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СП 2.4.3648-20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 </a:t>
            </a:r>
          </a:p>
          <a:p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ИД (ИП) ближайший от них оконный проем рекомендуется закрывать.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44" y="2332310"/>
            <a:ext cx="7157156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450" y="404336"/>
            <a:ext cx="7120504" cy="6124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2.12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случае использования ноутбуков и (или) планшетов, в том числе тележки-хранилища для ноутбуков/планшетных компьютеров с системой подзарядки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России/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Минцифры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N 634/925 от 08.09.2021 "Об утверждении стандарта оснащения государственных и муниципальных общеобразовательных организаций, осуществляющих образовательную деятельность в субъектах Российской Федерации, на территории которых проводится эксперимент по внедрению цифровой образовательной среды, компьютерным, мультимедийным, презентационным оборудованием и программным обеспечением" (зарегистрирован Минюстом России 16.12.2021, регистрационный N 66360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заряжать ЭСО при отсутствии в помещении детей во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время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79" y="1422400"/>
            <a:ext cx="4017396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800" y="1742639"/>
            <a:ext cx="609600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2.14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оборудования рабочего места обучающегося при работе с ЭСО индивидуального использования рекомендуется использовать стол с глубиной столешницы не менее 75 см, что позволит размещать на ней ЭСО, учебные принадлежности, перемещать их (например, при работе с учебником или тетрадью переместить их в основную рабочую зону, а клавиатуру переместить в дополнительную рабочую зону и наоборот).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23" y="1265655"/>
            <a:ext cx="4792354" cy="40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4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21841" y="308127"/>
            <a:ext cx="6636657" cy="73796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 и общие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7999" y="1720840"/>
            <a:ext cx="8984343" cy="4093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п. 1. Настоящие методические рекомендации (далее - МР) содержат комплекс предложений по созданию условий: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внедрения цифровой образовательной среды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(далее - ЦОС).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осваивающих образовательные программы дошкольного (для детей 5 лет и старше),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общего, основного общего, среднего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среднего профессионального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</a:p>
          <a:p>
            <a:endParaRPr lang="ru-RU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применением электронного обучения и дистанционных образовательных технологий с учетом санитарно-эпидемиологических требований &lt;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9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7200" y="353536"/>
            <a:ext cx="84328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размеры мебели в образовательной организации определены санитарно-эпидемиологическими требованиями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6.2 главы VI СанПиН 1.2.3685-21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подобранный с учетом роста обучающегося стул (кресло) обеспечивает следующие условия: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ф\Pictures\demi_text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428624" cy="38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29026" y="2969736"/>
            <a:ext cx="3187700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-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свободно размещаются под столом;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стопы имеют опору на полу или на подставке для ног;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коленные суставы согнуты под углом не менее 90°.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стул (кресло), спинка которого имеет поясничный упор.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4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мебели и 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836982"/>
              </p:ext>
            </p:extLst>
          </p:nvPr>
        </p:nvGraphicFramePr>
        <p:xfrm>
          <a:off x="1549400" y="1255688"/>
          <a:ext cx="9258301" cy="54559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/>
                <a:gridCol w="2187244"/>
                <a:gridCol w="2071593"/>
                <a:gridCol w="1851660"/>
                <a:gridCol w="18516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Номера  мебели по ГОСТам</a:t>
                      </a:r>
                    </a:p>
                    <a:p>
                      <a:pPr algn="ctr"/>
                      <a:r>
                        <a:rPr lang="ru-RU" sz="2000" dirty="0" smtClean="0"/>
                        <a:t>11015-93</a:t>
                      </a:r>
                    </a:p>
                    <a:p>
                      <a:pPr algn="ctr"/>
                      <a:r>
                        <a:rPr lang="ru-RU" sz="2000" dirty="0" smtClean="0"/>
                        <a:t>11016-93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Группа роста</a:t>
                      </a:r>
                    </a:p>
                    <a:p>
                      <a:pPr algn="ctr"/>
                      <a:r>
                        <a:rPr lang="ru-RU" sz="2000" dirty="0" smtClean="0"/>
                        <a:t>(в мм.)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Высота над полом крышки края стола,</a:t>
                      </a:r>
                    </a:p>
                    <a:p>
                      <a:pPr algn="ctr"/>
                      <a:r>
                        <a:rPr lang="ru-RU" sz="2000" dirty="0" smtClean="0"/>
                        <a:t>обращенного к ученику, по ГОСТу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11015-93</a:t>
                      </a:r>
                    </a:p>
                    <a:p>
                      <a:pPr algn="ctr"/>
                      <a:r>
                        <a:rPr lang="ru-RU" sz="2000" dirty="0" smtClean="0"/>
                        <a:t>(в мм.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Цвет</a:t>
                      </a:r>
                      <a:r>
                        <a:rPr lang="ru-RU" sz="2000" baseline="0" dirty="0" smtClean="0"/>
                        <a:t> маркировки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Высота над полом переднего края сиденья</a:t>
                      </a:r>
                      <a:r>
                        <a:rPr lang="ru-RU" sz="2000" baseline="0" dirty="0" smtClean="0"/>
                        <a:t> по ГОСТу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11016-93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dirty="0" smtClean="0"/>
                        <a:t>(в мм).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1000 - 1150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460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Оранжевый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260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1150 - 1300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520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Фиолетовый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300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3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1300 -1450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580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Желтый 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340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1450 – 1600.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640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Красный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380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673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мебели и 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783963"/>
              </p:ext>
            </p:extLst>
          </p:nvPr>
        </p:nvGraphicFramePr>
        <p:xfrm>
          <a:off x="2139752" y="1383060"/>
          <a:ext cx="8229600" cy="495828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52128"/>
                <a:gridCol w="1440160"/>
                <a:gridCol w="2232248"/>
                <a:gridCol w="1759144"/>
                <a:gridCol w="1645920"/>
              </a:tblGrid>
              <a:tr h="32108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Номера  мебели по ГОСТам</a:t>
                      </a:r>
                    </a:p>
                    <a:p>
                      <a:pPr algn="ctr"/>
                      <a:r>
                        <a:rPr lang="ru-RU" sz="2000" dirty="0" smtClean="0"/>
                        <a:t>11015-93</a:t>
                      </a:r>
                    </a:p>
                    <a:p>
                      <a:pPr algn="ctr"/>
                      <a:r>
                        <a:rPr lang="ru-RU" sz="2000" dirty="0" smtClean="0"/>
                        <a:t>11016-93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Группа</a:t>
                      </a:r>
                    </a:p>
                    <a:p>
                      <a:pPr algn="ctr"/>
                      <a:r>
                        <a:rPr lang="ru-RU" sz="2000" dirty="0" smtClean="0"/>
                        <a:t> роста</a:t>
                      </a:r>
                    </a:p>
                    <a:p>
                      <a:pPr algn="ctr"/>
                      <a:r>
                        <a:rPr lang="ru-RU" sz="2000" dirty="0" smtClean="0"/>
                        <a:t>(в мм.)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Высота над полом крышки края стола,</a:t>
                      </a:r>
                    </a:p>
                    <a:p>
                      <a:pPr algn="ctr"/>
                      <a:r>
                        <a:rPr lang="ru-RU" sz="2000" dirty="0" smtClean="0"/>
                        <a:t>обращенного к ученику, по ГОСТу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11015-93</a:t>
                      </a:r>
                    </a:p>
                    <a:p>
                      <a:pPr algn="ctr"/>
                      <a:r>
                        <a:rPr lang="ru-RU" sz="2000" dirty="0" smtClean="0"/>
                        <a:t>(в мм.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Цвет</a:t>
                      </a:r>
                      <a:r>
                        <a:rPr lang="ru-RU" sz="2000" baseline="0" dirty="0" smtClean="0"/>
                        <a:t> маркировки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Высота над полом переднего края сиденья</a:t>
                      </a:r>
                      <a:r>
                        <a:rPr lang="ru-RU" sz="2000" baseline="0" dirty="0" smtClean="0"/>
                        <a:t> по ГОСТу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11016-93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dirty="0" smtClean="0"/>
                        <a:t>(в мм).</a:t>
                      </a:r>
                      <a:endParaRPr lang="ru-RU" sz="2000" dirty="0"/>
                    </a:p>
                  </a:txBody>
                  <a:tcPr/>
                </a:tc>
              </a:tr>
              <a:tr h="8737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1600 - 1750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700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Зеленый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420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737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Свыше 1750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760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Голубой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460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46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0700" y="462498"/>
            <a:ext cx="492760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2.15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Оптимальная зрительная дистанция до экрана ПК или ноутбука составляет 60 - 70 см, но не менее 50 см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край монитора рекомендуется размещать на уровне глаз, чтобы исключить запрокидывание или чрезмерный наклон головы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 рекомендуется наклонять на 10 - 20° назад (в зависимости от высоты монитора), чтобы обеспечить одинаковое расстояния от глаз до верхнего и нижнего края монитора.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ф\Pictures\kH9nSluPp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765300"/>
            <a:ext cx="63373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41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24"/>
            <a:ext cx="12293600" cy="69657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640" y="126648"/>
            <a:ext cx="1170632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2.16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Суммарная продолжительность использования ИД (ИП) и непрерывная продолжительность использования ПК, ноутбука и планшета на занятиях рассчитывается в соответствии с санитарно-эпидемиологическими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6.8 главы VI СанПиН 1.2.3685-21.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5300"/>
              </p:ext>
            </p:extLst>
          </p:nvPr>
        </p:nvGraphicFramePr>
        <p:xfrm>
          <a:off x="1059541" y="1239435"/>
          <a:ext cx="10406744" cy="5366974"/>
        </p:xfrm>
        <a:graphic>
          <a:graphicData uri="http://schemas.openxmlformats.org/drawingml/2006/table">
            <a:tbl>
              <a:tblPr firstRow="1" firstCol="1" bandRow="1"/>
              <a:tblGrid>
                <a:gridCol w="2249716"/>
                <a:gridCol w="2656114"/>
                <a:gridCol w="1727200"/>
                <a:gridCol w="1799772"/>
                <a:gridCol w="1973942"/>
              </a:tblGrid>
              <a:tr h="1405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средства обучения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уроке, мин, не более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суммарно в день в школе, мин, не более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суммарно в день дома (включая досуговую деятельность), мин, не более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999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доска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5 - 7 лет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1 - 3 классы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5 - 9 классы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9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10 - 11 классы, 1 - 2 курс ПОО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999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панель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5 - 7 лет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1 - 3 классы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5 - 6 классы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7 - 11 классы, 1 - 2 курс ПОО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286" marR="38286" marT="62987" marB="629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355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59534"/>
              </p:ext>
            </p:extLst>
          </p:nvPr>
        </p:nvGraphicFramePr>
        <p:xfrm>
          <a:off x="1074057" y="290286"/>
          <a:ext cx="10551885" cy="6298519"/>
        </p:xfrm>
        <a:graphic>
          <a:graphicData uri="http://schemas.openxmlformats.org/drawingml/2006/table">
            <a:tbl>
              <a:tblPr firstRow="1" firstCol="1" bandRow="1"/>
              <a:tblGrid>
                <a:gridCol w="1944915"/>
                <a:gridCol w="3705955"/>
                <a:gridCol w="1441715"/>
                <a:gridCol w="1729650"/>
                <a:gridCol w="1729650"/>
              </a:tblGrid>
              <a:tr h="35835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6 - 7 лет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1 - 2 классы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3 - 4 классы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5 - 9 классы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3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10 - 11 классы, 1 - 2 курс ПОО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6 - 7 лет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1 - 2 классы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3 - 4 классы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5 - 9 классы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3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10 - 11 классы, 1 - 2 курс ПОО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Планшет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6 - 7 лет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1 - 2 классы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3 - 4 классы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5 - 9 классы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3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10 - 11 классы, 1 - 2 курс ПОО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3122" marR="33122" marT="54492" marB="544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584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371" y="127951"/>
            <a:ext cx="1204685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2.17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чтения обучающимся всех возрастных групп рекомендуется использовать печатные учебные, книжные и журнальные издания.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Шрифтовое оформление электронных учебных изданий должно соответствовать санитарно-эпидемиологическим требованиям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182 главы VI, пункт 248, таблица 7.12 главы VII СанПиН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1.2.3685-21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371" y="1777163"/>
            <a:ext cx="120468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2.21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началом занятий и каждый час работы учебные помещения проветриваются с учетом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погодно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-климатических условий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157923"/>
              </p:ext>
            </p:extLst>
          </p:nvPr>
        </p:nvGraphicFramePr>
        <p:xfrm>
          <a:off x="1480456" y="3951415"/>
          <a:ext cx="10689772" cy="2759075"/>
        </p:xfrm>
        <a:graphic>
          <a:graphicData uri="http://schemas.openxmlformats.org/drawingml/2006/table">
            <a:tbl>
              <a:tblPr firstRow="1" firstCol="1" bandRow="1"/>
              <a:tblGrid>
                <a:gridCol w="3273655"/>
                <a:gridCol w="3273655"/>
                <a:gridCol w="4142462"/>
              </a:tblGrid>
              <a:tr h="396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наружного воздуха, °C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кабинеты в малые перемены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кабинеты в большие перемены и между сменами/рекреации между учебными занятиями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+10 до +6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4 - 10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25 - 35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+5 до 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20 - 30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 -5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15 - 25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-5 до -10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10 - 15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-10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1 - 1,5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80457" y="2474087"/>
            <a:ext cx="10689771" cy="1477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продолжительности проветривания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учебных помещений и рекреаций в зависимости от температуры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наружного воздуха, мин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6.12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31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6914" y="1667693"/>
            <a:ext cx="9869714" cy="31700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занятий у обучающихся</a:t>
            </a:r>
          </a:p>
          <a:p>
            <a:pPr algn="ctr"/>
            <a:r>
              <a:rPr lang="ru-RU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дистанционных образовательных технологий</a:t>
            </a:r>
          </a:p>
          <a:p>
            <a:pPr algn="ctr"/>
            <a:r>
              <a:rPr lang="ru-RU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</a:t>
            </a:r>
            <a:endParaRPr lang="ru-RU" sz="4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99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01600" y="1048992"/>
            <a:ext cx="3892550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3.2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Рабочее место обучающегося рекомендуется размещать таким образом, чтобы: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естественный свет падал слева, а для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леворуких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- справа;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обучающийся не сидел лицом или спиной к оконному проему.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рекомендуется обеспечивать местным источником света, который располагают слева, для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леворуких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- справа.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освещение, не создающее слепящий эффект и блики на поверхности экрана и клавиатуры.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100837"/>
            <a:ext cx="80962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54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0399" y="1921078"/>
            <a:ext cx="9622971" cy="255454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</a:p>
          <a:p>
            <a:pPr algn="ctr"/>
            <a:r>
              <a:rPr lang="ru-RU" sz="3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РАБОЧИХ МЕСТ ОБУЧАЮЩИХСЯ, ИСПОЛЬЗУЮЩИХ</a:t>
            </a:r>
          </a:p>
          <a:p>
            <a:pPr algn="ctr"/>
            <a:r>
              <a:rPr lang="ru-RU" sz="32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КОМПЬЮТЕРЫ, ПО ОТНОШЕНИЮ К СВЕТОВЫМ </a:t>
            </a:r>
            <a:r>
              <a:rPr lang="ru-RU" sz="3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ПРОЕМАМ.</a:t>
            </a:r>
            <a:endParaRPr lang="ru-RU" sz="3200" b="1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0629" y="116115"/>
            <a:ext cx="11959771" cy="129041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образовательных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с применением электронного обучения и дистанционных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8243" y="1522642"/>
            <a:ext cx="3662524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средства обучения (далее - ЭСО) могут быть:</a:t>
            </a:r>
          </a:p>
          <a:p>
            <a:endParaRPr lang="ru-RU" b="0" i="0" dirty="0" smtClean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ЭСО коллективного использования (например, интерактивная доска, интерактивная панель) </a:t>
            </a:r>
          </a:p>
          <a:p>
            <a:endParaRPr lang="ru-RU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ЭСО индивидуального использования (например, персональный компьютер (далее - ПК), ноутбук, планшет).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11" y="1757526"/>
            <a:ext cx="3159189" cy="3181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1" y="1757525"/>
            <a:ext cx="3987800" cy="318143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890733" y="2353864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676141" y="367131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457" y="5608075"/>
            <a:ext cx="1136468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ЭСО используются в соответствии с инструкцией по эксплуатации и (или) техническим паспортом с соблюдением санитарно-эпидемиологических требований и при наличии документов, подтверждающих их соответствие требованиям безопасности, установленным законодательством Российской Федерации.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57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428" y="485099"/>
            <a:ext cx="6096000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рабочего места по отношению к световым проемам влияет на восприятие изображения на экране мониторов и комфортность данного процесса для обучающегося. В случае нерационального размещения рабочего места возрастает отраженная блескость поверхности монитора и оборудования на рабочем месте, что приводит к ухудшению восприятия изображения на экране и напряжению органа зрения, из-за наличия предметов с высокой яркостью или значительно отличающихся по яркости от иных предметов на рабочем месте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2" y="485099"/>
            <a:ext cx="5038354" cy="48013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63771" y="5472042"/>
            <a:ext cx="6096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располагают по отношению к световым проемам таким образом, чтобы внешний свет падал сбоку. Рекомендуемое размещение рабочих мест представлено на рис. 2.</a:t>
            </a:r>
          </a:p>
        </p:txBody>
      </p:sp>
    </p:spTree>
    <p:extLst>
      <p:ext uri="{BB962C8B-B14F-4D97-AF65-F5344CB8AC3E}">
        <p14:creationId xmlns:p14="http://schemas.microsoft.com/office/powerpoint/2010/main" val="1050119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1771" y="449720"/>
            <a:ext cx="8839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рабочего места относительно электропроводки в помещении.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9519" y="1148447"/>
            <a:ext cx="95939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2.1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рациональные варианты взаимного расположения рабочих мест представлены на рис. 3 - 7.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942815"/>
            <a:ext cx="5183496" cy="2672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1498" y="5096785"/>
            <a:ext cx="518349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3. Рекомендуемый возможный вариант рядного расположения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1942815"/>
            <a:ext cx="5183496" cy="2672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86491" y="4894292"/>
            <a:ext cx="6096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4. Рекомендуемый наилучший вариант рядного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рабочих мест с обеспечением максимального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расстояния от пользователя до оборудования соседнего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места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28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1771" y="449720"/>
            <a:ext cx="8839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рабочего места относительно электропроводки в помещении.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8" y="1454515"/>
            <a:ext cx="6015223" cy="33311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9757" y="5478307"/>
            <a:ext cx="60152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5. Рекомендуемый вариант линейного расположения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6090" y="5339807"/>
            <a:ext cx="5486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6. Рекомендуемый вариант линейного расположения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количества рабочих мест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39" y="1462611"/>
            <a:ext cx="5486400" cy="33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72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98800" y="4752592"/>
            <a:ext cx="6096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7. Рекомендуемый вариант линейного расположения рабочих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при использовании перегородок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6" y="653144"/>
            <a:ext cx="9753600" cy="36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95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5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325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81143" y="5036456"/>
            <a:ext cx="367211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</a:t>
            </a: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ДЛЯ ВКЛЮЧЕНИЯ В ФИЗКУЛЬТУРНЫЕ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МИНУТКИ.</a:t>
            </a:r>
            <a:endParaRPr lang="ru-RU" sz="2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74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9143" y="3109686"/>
            <a:ext cx="455748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1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800" y="390048"/>
            <a:ext cx="60960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2.2. Для создания локальной вычислительной сети, подключения к телекоммуникационной сети "Интернет" (далее - Интернет), подключения периферийных устройств ПК рекомендуется использовать системы проводной передачи данных.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43" y="572368"/>
            <a:ext cx="4891314" cy="54075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800" y="2257424"/>
            <a:ext cx="60960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системы беспроводной передачи данных точки доступа </a:t>
            </a:r>
            <a:r>
              <a:rPr lang="ru-RU" b="0" i="0" dirty="0" err="1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рекомендуется размещать в подпотолочном пространстве учебных кабинетов на фронтальной стене и помещений, где необходимо обеспечить устойчивое покрытие беспроводной сетью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8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575" y="630254"/>
            <a:ext cx="609600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 использование системы беспроводной передачи данных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рекомендуются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помещениях, на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этажах, в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стоящих зданиях для обучающихся начального общего образования, </a:t>
            </a:r>
            <a:endParaRPr lang="ru-RU" sz="20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 для детей в зданиях дошкольных образовательных организаций.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30" y="3649648"/>
            <a:ext cx="4946383" cy="2954352"/>
          </a:xfrm>
          <a:prstGeom prst="rect">
            <a:avLst/>
          </a:prstGeom>
        </p:spPr>
      </p:pic>
      <p:sp>
        <p:nvSpPr>
          <p:cNvPr id="8" name="AutoShape 2" descr="C:\Users\Kotelnikova_AA\Pictures\5v2dL4fpSMDgebMB5B2bfnAfUguwVq7UBeNTpYeaEr3FCFD0uc_WHezej2YKax1NCbGQyWYqaLWFQnTtnNRXRuvs_Dq29EC5nSCjfLQ9l2p4aicH9CfGxXGKWtTmiifMqRBABEFTVo0BJwKnzsLoSG2dhNBWS3DtbPIpWK2dmsb2cXlrEw2R4Bg1Ri2g_Sf-dO4m22xn-q3hI.webp"/>
          <p:cNvSpPr>
            <a:spLocks noChangeAspect="1" noChangeArrowheads="1"/>
          </p:cNvSpPr>
          <p:nvPr/>
        </p:nvSpPr>
        <p:spPr bwMode="auto">
          <a:xfrm>
            <a:off x="155575" y="-1576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30" y="425753"/>
            <a:ext cx="4946383" cy="308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9100" y="305138"/>
            <a:ext cx="112395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п.2.3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выборе ЭСО коллективного использования рекомендуется использовать интерактивные доски (далее - ИД) и интерактивные панели (далее - ИП), имеющие токопроводящие поверхности, передающие информацию 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при непосредственном нажатии на поверхность доски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требующие применения маркеров (резистивная технология).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17" y="2806700"/>
            <a:ext cx="4923267" cy="3695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2806700"/>
            <a:ext cx="3695700" cy="3695700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3396234" y="1771912"/>
            <a:ext cx="807466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775700" y="1771912"/>
            <a:ext cx="822318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9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700" y="1905506"/>
            <a:ext cx="518160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2.4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оборудовании ИД учебных и групповых помещений (далее - учебных помещений)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ИД обратной проекции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(проектор размещен позади ИД), исключающей возможность слепящего эффекта от лампы проектора и появление тени пользователя на проецируемом изображении.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771606"/>
            <a:ext cx="6235700" cy="52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3500" y="402303"/>
            <a:ext cx="9067800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2.5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выборе ИД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проекции (проектор размещен перед ИД) рекомендуется использовать коротко- или ультракороткофокусный проектор, снижающий риск слепящего эффекта для пользователя.</a:t>
            </a:r>
          </a:p>
          <a:p>
            <a:pPr algn="just"/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предотвращения появления бликов на экране ИД (ИП) рекомендуется использовать доски с матовой поверхностью.</a:t>
            </a:r>
            <a:endParaRPr lang="ru-RU" sz="2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217977"/>
            <a:ext cx="9423400" cy="41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0700" y="454857"/>
            <a:ext cx="115062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п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2.6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учебных помещениях рекомендуется использовать ИП с максимальным углом обзора (более 170°) по вертикали и горизонтали, обеспечивающим сохранение контрастности изображения и не искажающим цветопередачу.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1663700"/>
            <a:ext cx="4737100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2.7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Рассаживать детей в учебном помещении относительно ЭСО коллективного использования рекомендуется с учетом зонирования помещения по условиям зрительного восприятия визуальной информации и состояния органа зрения обучающегося </a:t>
            </a:r>
            <a:r>
              <a:rPr lang="ru-RU" u="sng" dirty="0">
                <a:solidFill>
                  <a:srgbClr val="4272D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[12]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(рис. 1). При использовании ИД (ИП) не рекомендуется размещать обучающихся в зоне, в которой может возникнуть трудность восприятия информации (зона III). Детей с нарушением зрения рекомендуется размещать в оптимальной зоне (зона I).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1802108"/>
            <a:ext cx="5242090" cy="26205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64295" y="4846578"/>
            <a:ext cx="62103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1. Зонирование учебных помещений по комфорту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 восприятия от ЭСО коллективного использования.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зона I - оптимальное восприятие изображения;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II - возможно искажение изображения; зона III -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восприятия; зона IV - невозможно использовать</a:t>
            </a:r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97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2018</Words>
  <Application>Microsoft Office PowerPoint</Application>
  <PresentationFormat>Широкоэкранный</PresentationFormat>
  <Paragraphs>297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2.4. ГИГИЕНА ДЕТЕЙ И ПОДРОСТКОВ МЕТОДИЧЕСКИЕ РЕКОМЕНДАЦИИ ПО ОБЕСПЕЧЕНИЮ САНИТАРНО-ЭПИДЕМИОЛОГИЧЕСКИХ ТРЕБОВАНИЙ ПРИ РЕАЛИЗАЦИИ ОБРАЗОВАТЕЛЬНЫХ ПРОГРАММ С ПРИМЕНЕНИЕМ ЭЛЕКТРОННОГО ОБУЧЕНИЯ И ДИСТАНЦИОННЫХ ОБРАЗОВАТЕЛЬНЫХ ТЕХНОЛОГИЙ МЕТОДИЧЕСКИЕ РЕКОМЕНДАЦИИ МР 2.4.0330-23</vt:lpstr>
      <vt:lpstr>Область применения и общие положения.</vt:lpstr>
      <vt:lpstr> Рекомендации по реализации образовательных программ с применением электронного обучения и дистанционных образовательных технологий.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Размеры мебели и ее маркировка.</vt:lpstr>
      <vt:lpstr>Размеры мебели и ее маркировка.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2.4. ГИГИЕНА ДЕТЕЙ И ПОДРОСТКОВ МЕТОДИЧЕСКИЕ РЕКОМЕНДАЦИИ ПО ОБЕСПЕЧЕНИЮ САНИТАРНО-ЭПИДЕМИОЛОГИЧЕСКИХ ТРЕБОВАНИЙ ПРИ РЕАЛИЗАЦИИ ОБРАЗОВАТЕЛЬНЫХ ПРОГРАММ С ПРИМЕНЕНИЕМ ЭЛЕКТРОННОГО ОБУЧЕНИЯ И ДИСТАНЦИОННЫХ ОБРАЗОВАТЕЛЬНЫХ ТЕХНОЛОГИЙ МЕТОДИЧЕСКИЕ РЕКОМЕНДАЦИИ МР 2.4.0330-23</dc:title>
  <dc:creator>Котельникова Анна Андреевна</dc:creator>
  <cp:lastModifiedBy>Котельникова Анна Андреевна</cp:lastModifiedBy>
  <cp:revision>33</cp:revision>
  <dcterms:created xsi:type="dcterms:W3CDTF">2024-02-12T11:48:07Z</dcterms:created>
  <dcterms:modified xsi:type="dcterms:W3CDTF">2024-02-16T12:38:35Z</dcterms:modified>
</cp:coreProperties>
</file>