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Lst>
  <p:sldIdLst>
    <p:sldId id="269" r:id="rId2"/>
    <p:sldId id="257" r:id="rId3"/>
    <p:sldId id="258" r:id="rId4"/>
    <p:sldId id="259" r:id="rId5"/>
    <p:sldId id="260" r:id="rId6"/>
    <p:sldId id="261" r:id="rId7"/>
    <p:sldId id="262" r:id="rId8"/>
    <p:sldId id="263" r:id="rId9"/>
    <p:sldId id="264" r:id="rId10"/>
    <p:sldId id="265" r:id="rId11"/>
    <p:sldId id="266" r:id="rId12"/>
    <p:sldId id="268" r:id="rId13"/>
    <p:sldId id="267" r:id="rId14"/>
    <p:sldId id="270" r:id="rId15"/>
    <p:sldId id="27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71" autoAdjust="0"/>
    <p:restoredTop sz="94660"/>
  </p:normalViewPr>
  <p:slideViewPr>
    <p:cSldViewPr snapToGrid="0">
      <p:cViewPr varScale="1">
        <p:scale>
          <a:sx n="74" d="100"/>
          <a:sy n="74" d="100"/>
        </p:scale>
        <p:origin x="-624"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46818C73-04CB-423A-A8FF-CE5E651336A5}" type="datetimeFigureOut">
              <a:rPr lang="ru-RU" smtClean="0"/>
              <a:pPr/>
              <a:t>11.01.2022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ABCB828-71C0-4830-9558-10FCFD8C2416}" type="slidenum">
              <a:rPr lang="ru-RU" smtClean="0"/>
              <a:pPr/>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24204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6818C73-04CB-423A-A8FF-CE5E651336A5}" type="datetimeFigureOut">
              <a:rPr lang="ru-RU" smtClean="0"/>
              <a:pPr/>
              <a:t>11.01.2022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ABCB828-71C0-4830-9558-10FCFD8C2416}" type="slidenum">
              <a:rPr lang="ru-RU" smtClean="0"/>
              <a:pPr/>
              <a:t>‹#›</a:t>
            </a:fld>
            <a:endParaRPr lang="ru-RU"/>
          </a:p>
        </p:txBody>
      </p:sp>
    </p:spTree>
    <p:extLst>
      <p:ext uri="{BB962C8B-B14F-4D97-AF65-F5344CB8AC3E}">
        <p14:creationId xmlns:p14="http://schemas.microsoft.com/office/powerpoint/2010/main" val="2840357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6818C73-04CB-423A-A8FF-CE5E651336A5}" type="datetimeFigureOut">
              <a:rPr lang="ru-RU" smtClean="0"/>
              <a:pPr/>
              <a:t>11.01.2022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ABCB828-71C0-4830-9558-10FCFD8C2416}" type="slidenum">
              <a:rPr lang="ru-RU" smtClean="0"/>
              <a:pPr/>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6636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6818C73-04CB-423A-A8FF-CE5E651336A5}" type="datetimeFigureOut">
              <a:rPr lang="ru-RU" smtClean="0"/>
              <a:pPr/>
              <a:t>11.01.2022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ABCB828-71C0-4830-9558-10FCFD8C2416}" type="slidenum">
              <a:rPr lang="ru-RU" smtClean="0"/>
              <a:pPr/>
              <a:t>‹#›</a:t>
            </a:fld>
            <a:endParaRPr lang="ru-RU"/>
          </a:p>
        </p:txBody>
      </p:sp>
    </p:spTree>
    <p:extLst>
      <p:ext uri="{BB962C8B-B14F-4D97-AF65-F5344CB8AC3E}">
        <p14:creationId xmlns:p14="http://schemas.microsoft.com/office/powerpoint/2010/main" val="3666649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46818C73-04CB-423A-A8FF-CE5E651336A5}" type="datetimeFigureOut">
              <a:rPr lang="ru-RU" smtClean="0"/>
              <a:pPr/>
              <a:t>11.01.2022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8ABCB828-71C0-4830-9558-10FCFD8C2416}" type="slidenum">
              <a:rPr lang="ru-RU" smtClean="0"/>
              <a:pPr/>
              <a:t>‹#›</a:t>
            </a:fld>
            <a:endParaRPr lang="ru-RU"/>
          </a:p>
        </p:txBody>
      </p:sp>
    </p:spTree>
    <p:extLst>
      <p:ext uri="{BB962C8B-B14F-4D97-AF65-F5344CB8AC3E}">
        <p14:creationId xmlns:p14="http://schemas.microsoft.com/office/powerpoint/2010/main" val="1332617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46818C73-04CB-423A-A8FF-CE5E651336A5}" type="datetimeFigureOut">
              <a:rPr lang="ru-RU" smtClean="0"/>
              <a:pPr/>
              <a:t>11.01.2022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8ABCB828-71C0-4830-9558-10FCFD8C2416}" type="slidenum">
              <a:rPr lang="ru-RU" smtClean="0"/>
              <a:pPr/>
              <a:t>‹#›</a:t>
            </a:fld>
            <a:endParaRPr lang="ru-RU"/>
          </a:p>
        </p:txBody>
      </p:sp>
    </p:spTree>
    <p:extLst>
      <p:ext uri="{BB962C8B-B14F-4D97-AF65-F5344CB8AC3E}">
        <p14:creationId xmlns:p14="http://schemas.microsoft.com/office/powerpoint/2010/main" val="4095566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6818C73-04CB-423A-A8FF-CE5E651336A5}" type="datetimeFigureOut">
              <a:rPr lang="ru-RU" smtClean="0"/>
              <a:pPr/>
              <a:t>11.01.2022</a:t>
            </a:fld>
            <a:endParaRPr lang="ru-R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RU"/>
          </a:p>
        </p:txBody>
      </p:sp>
      <p:sp>
        <p:nvSpPr>
          <p:cNvPr id="9" name="Slide Number Placeholder 8"/>
          <p:cNvSpPr>
            <a:spLocks noGrp="1"/>
          </p:cNvSpPr>
          <p:nvPr>
            <p:ph type="sldNum" sz="quarter" idx="12"/>
          </p:nvPr>
        </p:nvSpPr>
        <p:spPr/>
        <p:txBody>
          <a:bodyPr/>
          <a:lstStyle/>
          <a:p>
            <a:fld id="{8ABCB828-71C0-4830-9558-10FCFD8C2416}" type="slidenum">
              <a:rPr lang="ru-RU" smtClean="0"/>
              <a:pPr/>
              <a:t>‹#›</a:t>
            </a:fld>
            <a:endParaRPr lang="ru-RU"/>
          </a:p>
        </p:txBody>
      </p:sp>
    </p:spTree>
    <p:extLst>
      <p:ext uri="{BB962C8B-B14F-4D97-AF65-F5344CB8AC3E}">
        <p14:creationId xmlns:p14="http://schemas.microsoft.com/office/powerpoint/2010/main" val="21989926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6818C73-04CB-423A-A8FF-CE5E651336A5}" type="datetimeFigureOut">
              <a:rPr lang="ru-RU" smtClean="0"/>
              <a:pPr/>
              <a:t>11.01.2022</a:t>
            </a:fld>
            <a:endParaRPr lang="ru-RU"/>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ru-R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ABCB828-71C0-4830-9558-10FCFD8C2416}" type="slidenum">
              <a:rPr lang="ru-RU" smtClean="0"/>
              <a:pPr/>
              <a:t>‹#›</a:t>
            </a:fld>
            <a:endParaRPr lang="ru-RU"/>
          </a:p>
        </p:txBody>
      </p:sp>
    </p:spTree>
    <p:extLst>
      <p:ext uri="{BB962C8B-B14F-4D97-AF65-F5344CB8AC3E}">
        <p14:creationId xmlns:p14="http://schemas.microsoft.com/office/powerpoint/2010/main" val="2072684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5" y="0"/>
            <a:ext cx="12191985" cy="4915076"/>
          </a:xfrm>
          <a:blipFill>
            <a:blip r:embed="rId2" cstate="email"/>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46818C73-04CB-423A-A8FF-CE5E651336A5}" type="datetimeFigureOut">
              <a:rPr lang="ru-RU" smtClean="0"/>
              <a:pPr/>
              <a:t>11.01.2022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ABCB828-71C0-4830-9558-10FCFD8C2416}" type="slidenum">
              <a:rPr lang="ru-RU" smtClean="0"/>
              <a:pPr/>
              <a:t>‹#›</a:t>
            </a:fld>
            <a:endParaRPr lang="ru-RU"/>
          </a:p>
        </p:txBody>
      </p:sp>
    </p:spTree>
    <p:extLst>
      <p:ext uri="{BB962C8B-B14F-4D97-AF65-F5344CB8AC3E}">
        <p14:creationId xmlns:p14="http://schemas.microsoft.com/office/powerpoint/2010/main" val="2691709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6818C73-04CB-423A-A8FF-CE5E651336A5}" type="datetimeFigureOut">
              <a:rPr lang="ru-RU" smtClean="0"/>
              <a:pPr/>
              <a:t>11.01.2022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ABCB828-71C0-4830-9558-10FCFD8C2416}" type="slidenum">
              <a:rPr lang="ru-RU" smtClean="0"/>
              <a:pPr/>
              <a:t>‹#›</a:t>
            </a:fld>
            <a:endParaRPr lang="ru-RU"/>
          </a:p>
        </p:txBody>
      </p:sp>
    </p:spTree>
    <p:extLst>
      <p:ext uri="{BB962C8B-B14F-4D97-AF65-F5344CB8AC3E}">
        <p14:creationId xmlns:p14="http://schemas.microsoft.com/office/powerpoint/2010/main" val="4119863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6818C73-04CB-423A-A8FF-CE5E651336A5}" type="datetimeFigureOut">
              <a:rPr lang="ru-RU" smtClean="0"/>
              <a:pPr/>
              <a:t>11.01.2022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ABCB828-71C0-4830-9558-10FCFD8C2416}" type="slidenum">
              <a:rPr lang="ru-RU" smtClean="0"/>
              <a:pPr/>
              <a:t>‹#›</a:t>
            </a:fld>
            <a:endParaRPr lang="ru-RU"/>
          </a:p>
        </p:txBody>
      </p:sp>
    </p:spTree>
    <p:extLst>
      <p:ext uri="{BB962C8B-B14F-4D97-AF65-F5344CB8AC3E}">
        <p14:creationId xmlns:p14="http://schemas.microsoft.com/office/powerpoint/2010/main" val="56459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6818C73-04CB-423A-A8FF-CE5E651336A5}" type="datetimeFigureOut">
              <a:rPr lang="ru-RU" smtClean="0"/>
              <a:pPr/>
              <a:t>11.01.2022</a:t>
            </a:fld>
            <a:endParaRPr lang="ru-RU"/>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RU"/>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8ABCB828-71C0-4830-9558-10FCFD8C2416}" type="slidenum">
              <a:rPr lang="ru-RU" smtClean="0"/>
              <a:pPr/>
              <a:t>‹#›</a:t>
            </a:fld>
            <a:endParaRPr lang="ru-RU"/>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5024594"/>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yandex.ru/search/?text=the%20ten%20world%20inventions%20yuutube&amp;lr=11&amp;clid=2270456&amp;win=300"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i.pinimg.com/originals/db/2b/4b/db2b4b0068f920dda55b5f766b266777.jpg" TargetMode="External"/><Relationship Id="rId2" Type="http://schemas.openxmlformats.org/officeDocument/2006/relationships/hyperlink" Target="https://www.laughalaughi.com/wp-content/uploads/2016/02/Top-10-inventions.jpg" TargetMode="External"/><Relationship Id="rId1" Type="http://schemas.openxmlformats.org/officeDocument/2006/relationships/slideLayout" Target="../slideLayouts/slideLayout2.xml"/><Relationship Id="rId4" Type="http://schemas.openxmlformats.org/officeDocument/2006/relationships/hyperlink" Target="https://cdn.1tv.ge/app/uploads/2018/09/72a97d5d0896b9b0d753931a4adc758b-1538218748.jpg"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st2.depositphotos.com/2769299/7110/i/950/depositphotos_71102609-stock-photo-a-stack-of-books-on.jpg" TargetMode="External"/><Relationship Id="rId2" Type="http://schemas.openxmlformats.org/officeDocument/2006/relationships/hyperlink" Target="https://avatars.mds.yandex.net/get-pdb/1779763/64c8a89c-a29d-4937-9070-6922e8f7577b/s1200?webp=fals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15291" y="706700"/>
            <a:ext cx="9039497" cy="1213539"/>
          </a:xfrm>
        </p:spPr>
        <p:txBody>
          <a:bodyPr>
            <a:normAutofit/>
          </a:bodyPr>
          <a:lstStyle/>
          <a:p>
            <a:pPr algn="ctr"/>
            <a:r>
              <a:rPr lang="en-US" sz="4000" dirty="0" smtClean="0">
                <a:latin typeface="Times New Roman" panose="02020603050405020304" pitchFamily="18" charset="0"/>
                <a:cs typeface="Times New Roman" panose="02020603050405020304" pitchFamily="18" charset="0"/>
              </a:rPr>
              <a:t>The world inventions</a:t>
            </a:r>
            <a:endParaRPr lang="ru-RU" sz="4000"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731519" y="3084019"/>
            <a:ext cx="10058400" cy="1143000"/>
          </a:xfrm>
        </p:spPr>
        <p:txBody>
          <a:bodyPr>
            <a:noAutofit/>
          </a:bodyPr>
          <a:lstStyle/>
          <a:p>
            <a:r>
              <a:rPr lang="ru-RU" dirty="0" smtClean="0">
                <a:solidFill>
                  <a:schemeClr val="tx1"/>
                </a:solidFill>
                <a:latin typeface="Times New Roman" panose="02020603050405020304" pitchFamily="18" charset="0"/>
                <a:cs typeface="Times New Roman" panose="02020603050405020304" pitchFamily="18" charset="0"/>
              </a:rPr>
              <a:t>ПРОВЕЛА УЧИТЕЛЬ АНГЛИЙСКОГО ЯЗЫКА Сильвестрова Марина Ивановна</a:t>
            </a:r>
            <a:endParaRPr lang="ru-RU" dirty="0" smtClean="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48037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4000" b="1" dirty="0" smtClean="0">
                <a:solidFill>
                  <a:schemeClr val="tx1"/>
                </a:solidFill>
                <a:latin typeface="Times New Roman" panose="02020603050405020304" pitchFamily="18" charset="0"/>
                <a:cs typeface="Times New Roman" panose="02020603050405020304" pitchFamily="18" charset="0"/>
              </a:rPr>
              <a:t>The aims of the lesson</a:t>
            </a:r>
            <a:endParaRPr lang="ru-RU" sz="4000" b="1"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097280" y="1580606"/>
            <a:ext cx="10058400" cy="4131734"/>
          </a:xfrm>
        </p:spPr>
        <p:txBody>
          <a:bodyPr>
            <a:noAutofit/>
          </a:bodyPr>
          <a:lstStyle/>
          <a:p>
            <a:pPr algn="just">
              <a:lnSpc>
                <a:spcPct val="150000"/>
              </a:lnSpc>
              <a:spcAft>
                <a:spcPts val="0"/>
              </a:spcAft>
            </a:pPr>
            <a:r>
              <a:rPr lang="ru-RU" sz="2400" i="1"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Практическая</a:t>
            </a:r>
            <a:r>
              <a:rPr lang="en-US" sz="2400" i="1"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 – </a:t>
            </a:r>
            <a:r>
              <a:rPr lang="en-US" sz="24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To develop lexical skills of speaking to improve skills of reading and listening, to form an ability of working with your partner. </a:t>
            </a:r>
            <a:endParaRPr lang="ru-RU" sz="24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ru-RU" sz="2400" i="1"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Воспитательная</a:t>
            </a:r>
            <a:r>
              <a:rPr lang="en-US" sz="2400" i="1"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 – </a:t>
            </a:r>
            <a:r>
              <a:rPr lang="en-US" sz="24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To train respectable attitude to your classmates, to form the culture of communication and understanding of the actualization of your personal experience.  </a:t>
            </a:r>
            <a:endParaRPr lang="ru-RU" sz="24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ru-RU" sz="2400" i="1"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Развивающая</a:t>
            </a:r>
            <a:r>
              <a:rPr lang="en-US" sz="2400" i="1"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 – t</a:t>
            </a:r>
            <a:r>
              <a:rPr lang="en-US" sz="24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o give an opportunity</a:t>
            </a:r>
            <a:r>
              <a:rPr lang="en-US" sz="2400" i="1"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to develop pupil’s cognitive interests to a certain discipline, to improve the memory, attention, an ability to guess, to analyze, to compare. </a:t>
            </a:r>
            <a:endParaRPr lang="ru-RU" sz="24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endParaRPr lang="ru-RU" sz="2400" dirty="0"/>
          </a:p>
        </p:txBody>
      </p:sp>
    </p:spTree>
    <p:extLst>
      <p:ext uri="{BB962C8B-B14F-4D97-AF65-F5344CB8AC3E}">
        <p14:creationId xmlns:p14="http://schemas.microsoft.com/office/powerpoint/2010/main" val="3360588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4000" b="1" dirty="0" smtClean="0">
                <a:solidFill>
                  <a:schemeClr val="tx1"/>
                </a:solidFill>
                <a:latin typeface="Times New Roman" panose="02020603050405020304" pitchFamily="18" charset="0"/>
                <a:cs typeface="Times New Roman" panose="02020603050405020304" pitchFamily="18" charset="0"/>
              </a:rPr>
              <a:t>Let’s remember these word constructions</a:t>
            </a:r>
            <a:endParaRPr lang="ru-RU" sz="4000" b="1"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r>
              <a:rPr lang="en-US" sz="2400" dirty="0">
                <a:solidFill>
                  <a:schemeClr val="tx1"/>
                </a:solidFill>
                <a:latin typeface="Times New Roman" panose="02020603050405020304" pitchFamily="18" charset="0"/>
                <a:cs typeface="Times New Roman" panose="02020603050405020304" pitchFamily="18" charset="0"/>
              </a:rPr>
              <a:t>I'm(very much) in </a:t>
            </a:r>
            <a:r>
              <a:rPr lang="en-US" sz="2400" dirty="0" err="1">
                <a:solidFill>
                  <a:schemeClr val="tx1"/>
                </a:solidFill>
                <a:latin typeface="Times New Roman" panose="02020603050405020304" pitchFamily="18" charset="0"/>
                <a:cs typeface="Times New Roman" panose="02020603050405020304" pitchFamily="18" charset="0"/>
              </a:rPr>
              <a:t>favour</a:t>
            </a:r>
            <a:r>
              <a:rPr lang="en-US" sz="2400" dirty="0">
                <a:solidFill>
                  <a:schemeClr val="tx1"/>
                </a:solidFill>
                <a:latin typeface="Times New Roman" panose="02020603050405020304" pitchFamily="18" charset="0"/>
                <a:cs typeface="Times New Roman" panose="02020603050405020304" pitchFamily="18" charset="0"/>
              </a:rPr>
              <a:t> of/(really) against</a:t>
            </a:r>
            <a:endParaRPr lang="ru-RU" sz="2400" dirty="0">
              <a:solidFill>
                <a:schemeClr val="tx1"/>
              </a:solidFill>
              <a:latin typeface="Times New Roman" panose="02020603050405020304" pitchFamily="18" charset="0"/>
              <a:cs typeface="Times New Roman" panose="02020603050405020304" pitchFamily="18" charset="0"/>
            </a:endParaRPr>
          </a:p>
          <a:p>
            <a:r>
              <a:rPr lang="en-US" sz="2400" dirty="0">
                <a:solidFill>
                  <a:schemeClr val="tx1"/>
                </a:solidFill>
                <a:latin typeface="Times New Roman" panose="02020603050405020304" pitchFamily="18" charset="0"/>
                <a:cs typeface="Times New Roman" panose="02020603050405020304" pitchFamily="18" charset="0"/>
              </a:rPr>
              <a:t>I think/I believe/I fell that</a:t>
            </a:r>
            <a:endParaRPr lang="ru-RU" sz="2400" dirty="0">
              <a:solidFill>
                <a:schemeClr val="tx1"/>
              </a:solidFill>
              <a:latin typeface="Times New Roman" panose="02020603050405020304" pitchFamily="18" charset="0"/>
              <a:cs typeface="Times New Roman" panose="02020603050405020304" pitchFamily="18" charset="0"/>
            </a:endParaRPr>
          </a:p>
          <a:p>
            <a:r>
              <a:rPr lang="en-US" sz="2400" dirty="0">
                <a:solidFill>
                  <a:schemeClr val="tx1"/>
                </a:solidFill>
                <a:latin typeface="Times New Roman" panose="02020603050405020304" pitchFamily="18" charset="0"/>
                <a:cs typeface="Times New Roman" panose="02020603050405020304" pitchFamily="18" charset="0"/>
              </a:rPr>
              <a:t>I agree to some extent, but</a:t>
            </a:r>
            <a:endParaRPr lang="ru-RU" sz="2400" dirty="0">
              <a:solidFill>
                <a:schemeClr val="tx1"/>
              </a:solidFill>
              <a:latin typeface="Times New Roman" panose="02020603050405020304" pitchFamily="18" charset="0"/>
              <a:cs typeface="Times New Roman" panose="02020603050405020304" pitchFamily="18" charset="0"/>
            </a:endParaRPr>
          </a:p>
          <a:p>
            <a:r>
              <a:rPr lang="en-US" sz="2400" dirty="0">
                <a:solidFill>
                  <a:schemeClr val="tx1"/>
                </a:solidFill>
                <a:latin typeface="Times New Roman" panose="02020603050405020304" pitchFamily="18" charset="0"/>
                <a:cs typeface="Times New Roman" panose="02020603050405020304" pitchFamily="18" charset="0"/>
              </a:rPr>
              <a:t>Fair enough but/believe it or not, but </a:t>
            </a:r>
            <a:endParaRPr lang="ru-RU" sz="2400" dirty="0">
              <a:solidFill>
                <a:schemeClr val="tx1"/>
              </a:solidFill>
              <a:latin typeface="Times New Roman" panose="02020603050405020304" pitchFamily="18" charset="0"/>
              <a:cs typeface="Times New Roman" panose="02020603050405020304" pitchFamily="18" charset="0"/>
            </a:endParaRPr>
          </a:p>
          <a:p>
            <a:r>
              <a:rPr lang="en-US" sz="2400" dirty="0">
                <a:solidFill>
                  <a:schemeClr val="tx1"/>
                </a:solidFill>
                <a:latin typeface="Times New Roman" panose="02020603050405020304" pitchFamily="18" charset="0"/>
                <a:cs typeface="Times New Roman" panose="02020603050405020304" pitchFamily="18" charset="0"/>
              </a:rPr>
              <a:t>I can say from experience that</a:t>
            </a:r>
            <a:endParaRPr lang="ru-RU" sz="2400" dirty="0">
              <a:solidFill>
                <a:schemeClr val="tx1"/>
              </a:solidFill>
              <a:latin typeface="Times New Roman" panose="02020603050405020304" pitchFamily="18" charset="0"/>
              <a:cs typeface="Times New Roman" panose="02020603050405020304" pitchFamily="18" charset="0"/>
            </a:endParaRPr>
          </a:p>
          <a:p>
            <a:r>
              <a:rPr lang="en-US" sz="2400" dirty="0">
                <a:solidFill>
                  <a:schemeClr val="tx1"/>
                </a:solidFill>
                <a:latin typeface="Times New Roman" panose="02020603050405020304" pitchFamily="18" charset="0"/>
                <a:cs typeface="Times New Roman" panose="02020603050405020304" pitchFamily="18" charset="0"/>
              </a:rPr>
              <a:t>Just for the record</a:t>
            </a:r>
            <a:endParaRPr lang="ru-RU" sz="2400" dirty="0">
              <a:solidFill>
                <a:schemeClr val="tx1"/>
              </a:solidFill>
              <a:latin typeface="Times New Roman" panose="02020603050405020304" pitchFamily="18" charset="0"/>
              <a:cs typeface="Times New Roman" panose="02020603050405020304" pitchFamily="18" charset="0"/>
            </a:endParaRPr>
          </a:p>
          <a:p>
            <a:r>
              <a:rPr lang="en-US" sz="2400" dirty="0">
                <a:solidFill>
                  <a:schemeClr val="tx1"/>
                </a:solidFill>
                <a:latin typeface="Times New Roman" panose="02020603050405020304" pitchFamily="18" charset="0"/>
                <a:cs typeface="Times New Roman" panose="02020603050405020304" pitchFamily="18" charset="0"/>
              </a:rPr>
              <a:t>If </a:t>
            </a:r>
            <a:r>
              <a:rPr lang="en-US" sz="2400" dirty="0" err="1">
                <a:solidFill>
                  <a:schemeClr val="tx1"/>
                </a:solidFill>
                <a:latin typeface="Times New Roman" panose="02020603050405020304" pitchFamily="18" charset="0"/>
                <a:cs typeface="Times New Roman" panose="02020603050405020304" pitchFamily="18" charset="0"/>
              </a:rPr>
              <a:t>i'm</a:t>
            </a:r>
            <a:r>
              <a:rPr lang="en-US" sz="2400" dirty="0">
                <a:solidFill>
                  <a:schemeClr val="tx1"/>
                </a:solidFill>
                <a:latin typeface="Times New Roman" panose="02020603050405020304" pitchFamily="18" charset="0"/>
                <a:cs typeface="Times New Roman" panose="02020603050405020304" pitchFamily="18" charset="0"/>
              </a:rPr>
              <a:t> not mistaken/if I recall correctly</a:t>
            </a:r>
            <a:endParaRPr lang="ru-RU" sz="2400" dirty="0">
              <a:solidFill>
                <a:schemeClr val="tx1"/>
              </a:solidFill>
              <a:latin typeface="Times New Roman" panose="02020603050405020304" pitchFamily="18" charset="0"/>
              <a:cs typeface="Times New Roman" panose="02020603050405020304" pitchFamily="18" charset="0"/>
            </a:endParaRPr>
          </a:p>
          <a:p>
            <a:r>
              <a:rPr lang="en-US" sz="2400" dirty="0">
                <a:solidFill>
                  <a:schemeClr val="tx1"/>
                </a:solidFill>
                <a:latin typeface="Times New Roman" panose="02020603050405020304" pitchFamily="18" charset="0"/>
                <a:cs typeface="Times New Roman" panose="02020603050405020304" pitchFamily="18" charset="0"/>
              </a:rPr>
              <a:t>Either way/I am afraid you are wrong.....</a:t>
            </a:r>
            <a:endParaRPr lang="ru-RU" sz="2400" dirty="0">
              <a:solidFill>
                <a:schemeClr val="tx1"/>
              </a:solidFill>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585578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404168"/>
            <a:ext cx="10058400" cy="1450757"/>
          </a:xfrm>
        </p:spPr>
        <p:txBody>
          <a:bodyPr>
            <a:noAutofit/>
          </a:bodyPr>
          <a:lstStyle/>
          <a:p>
            <a:pPr algn="ctr"/>
            <a:r>
              <a:rPr lang="az-Latn-AZ" sz="4000" b="1" dirty="0">
                <a:solidFill>
                  <a:srgbClr val="000000"/>
                </a:solidFill>
                <a:latin typeface="Times New Roman" panose="02020603050405020304" pitchFamily="18" charset="0"/>
                <a:ea typeface="Calibri" panose="020F0502020204030204" pitchFamily="34" charset="0"/>
              </a:rPr>
              <a:t>What most important  inventions of the 20th century can you name? Fill in the the follo</a:t>
            </a:r>
            <a:r>
              <a:rPr lang="en-US" sz="4000" b="1" dirty="0">
                <a:solidFill>
                  <a:srgbClr val="000000"/>
                </a:solidFill>
                <a:latin typeface="Times New Roman" panose="02020603050405020304" pitchFamily="18" charset="0"/>
                <a:ea typeface="Calibri" panose="020F0502020204030204" pitchFamily="34" charset="0"/>
              </a:rPr>
              <a:t>wing list. </a:t>
            </a:r>
            <a:endParaRPr lang="ru-RU" sz="4000" dirty="0"/>
          </a:p>
        </p:txBody>
      </p:sp>
      <p:graphicFrame>
        <p:nvGraphicFramePr>
          <p:cNvPr id="4" name="Таблица 3"/>
          <p:cNvGraphicFramePr>
            <a:graphicFrameLocks noGrp="1"/>
          </p:cNvGraphicFramePr>
          <p:nvPr>
            <p:extLst>
              <p:ext uri="{D42A27DB-BD31-4B8C-83A1-F6EECF244321}">
                <p14:modId xmlns:p14="http://schemas.microsoft.com/office/powerpoint/2010/main" val="2976081645"/>
              </p:ext>
            </p:extLst>
          </p:nvPr>
        </p:nvGraphicFramePr>
        <p:xfrm>
          <a:off x="1809932" y="1960637"/>
          <a:ext cx="8013337" cy="3695584"/>
        </p:xfrm>
        <a:graphic>
          <a:graphicData uri="http://schemas.openxmlformats.org/drawingml/2006/table">
            <a:tbl>
              <a:tblPr firstRow="1" bandRow="1">
                <a:tableStyleId>{21E4AEA4-8DFA-4A89-87EB-49C32662AFE0}</a:tableStyleId>
              </a:tblPr>
              <a:tblGrid>
                <a:gridCol w="8013337">
                  <a:extLst>
                    <a:ext uri="{9D8B030D-6E8A-4147-A177-3AD203B41FA5}">
                      <a16:colId xmlns="" xmlns:a16="http://schemas.microsoft.com/office/drawing/2014/main" val="2703379157"/>
                    </a:ext>
                  </a:extLst>
                </a:gridCol>
              </a:tblGrid>
              <a:tr h="461948">
                <a:tc>
                  <a:txBody>
                    <a:bodyPr/>
                    <a:lstStyle/>
                    <a:p>
                      <a:pPr algn="ctr"/>
                      <a:r>
                        <a:rPr lang="en-US" sz="2400" dirty="0" smtClean="0">
                          <a:solidFill>
                            <a:schemeClr val="tx1"/>
                          </a:solidFill>
                          <a:latin typeface="Times New Roman" panose="02020603050405020304" pitchFamily="18" charset="0"/>
                          <a:cs typeface="Times New Roman" panose="02020603050405020304" pitchFamily="18" charset="0"/>
                        </a:rPr>
                        <a:t>The most important</a:t>
                      </a:r>
                      <a:r>
                        <a:rPr lang="en-US" sz="2400" baseline="0" dirty="0" smtClean="0">
                          <a:solidFill>
                            <a:schemeClr val="tx1"/>
                          </a:solidFill>
                          <a:latin typeface="Times New Roman" panose="02020603050405020304" pitchFamily="18" charset="0"/>
                          <a:cs typeface="Times New Roman" panose="02020603050405020304" pitchFamily="18" charset="0"/>
                        </a:rPr>
                        <a:t> inventions of the 20</a:t>
                      </a:r>
                      <a:r>
                        <a:rPr lang="en-US" sz="2400" baseline="30000" dirty="0" smtClean="0">
                          <a:solidFill>
                            <a:schemeClr val="tx1"/>
                          </a:solidFill>
                          <a:latin typeface="Times New Roman" panose="02020603050405020304" pitchFamily="18" charset="0"/>
                          <a:cs typeface="Times New Roman" panose="02020603050405020304" pitchFamily="18" charset="0"/>
                        </a:rPr>
                        <a:t>th</a:t>
                      </a:r>
                      <a:r>
                        <a:rPr lang="en-US" sz="2400" baseline="0" dirty="0" smtClean="0">
                          <a:solidFill>
                            <a:schemeClr val="tx1"/>
                          </a:solidFill>
                          <a:latin typeface="Times New Roman" panose="02020603050405020304" pitchFamily="18" charset="0"/>
                          <a:cs typeface="Times New Roman" panose="02020603050405020304" pitchFamily="18" charset="0"/>
                        </a:rPr>
                        <a:t> century:</a:t>
                      </a:r>
                      <a:endParaRPr lang="ru-RU" sz="2400"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179087809"/>
                  </a:ext>
                </a:extLst>
              </a:tr>
              <a:tr h="461948">
                <a:tc>
                  <a:txBody>
                    <a:bodyPr/>
                    <a:lstStyle/>
                    <a:p>
                      <a:endParaRPr lang="ru-RU" dirty="0"/>
                    </a:p>
                  </a:txBody>
                  <a:tcPr/>
                </a:tc>
                <a:extLst>
                  <a:ext uri="{0D108BD9-81ED-4DB2-BD59-A6C34878D82A}">
                    <a16:rowId xmlns="" xmlns:a16="http://schemas.microsoft.com/office/drawing/2014/main" val="680393419"/>
                  </a:ext>
                </a:extLst>
              </a:tr>
              <a:tr h="461948">
                <a:tc>
                  <a:txBody>
                    <a:bodyPr/>
                    <a:lstStyle/>
                    <a:p>
                      <a:endParaRPr lang="ru-RU" dirty="0"/>
                    </a:p>
                  </a:txBody>
                  <a:tcPr/>
                </a:tc>
                <a:extLst>
                  <a:ext uri="{0D108BD9-81ED-4DB2-BD59-A6C34878D82A}">
                    <a16:rowId xmlns="" xmlns:a16="http://schemas.microsoft.com/office/drawing/2014/main" val="3574129"/>
                  </a:ext>
                </a:extLst>
              </a:tr>
              <a:tr h="461948">
                <a:tc>
                  <a:txBody>
                    <a:bodyPr/>
                    <a:lstStyle/>
                    <a:p>
                      <a:endParaRPr lang="ru-RU" dirty="0"/>
                    </a:p>
                  </a:txBody>
                  <a:tcPr/>
                </a:tc>
                <a:extLst>
                  <a:ext uri="{0D108BD9-81ED-4DB2-BD59-A6C34878D82A}">
                    <a16:rowId xmlns="" xmlns:a16="http://schemas.microsoft.com/office/drawing/2014/main" val="1620564236"/>
                  </a:ext>
                </a:extLst>
              </a:tr>
              <a:tr h="461948">
                <a:tc>
                  <a:txBody>
                    <a:bodyPr/>
                    <a:lstStyle/>
                    <a:p>
                      <a:endParaRPr lang="ru-RU"/>
                    </a:p>
                  </a:txBody>
                  <a:tcPr/>
                </a:tc>
                <a:extLst>
                  <a:ext uri="{0D108BD9-81ED-4DB2-BD59-A6C34878D82A}">
                    <a16:rowId xmlns="" xmlns:a16="http://schemas.microsoft.com/office/drawing/2014/main" val="2817769322"/>
                  </a:ext>
                </a:extLst>
              </a:tr>
              <a:tr h="461948">
                <a:tc>
                  <a:txBody>
                    <a:bodyPr/>
                    <a:lstStyle/>
                    <a:p>
                      <a:endParaRPr lang="ru-RU"/>
                    </a:p>
                  </a:txBody>
                  <a:tcPr/>
                </a:tc>
                <a:extLst>
                  <a:ext uri="{0D108BD9-81ED-4DB2-BD59-A6C34878D82A}">
                    <a16:rowId xmlns="" xmlns:a16="http://schemas.microsoft.com/office/drawing/2014/main" val="1063287302"/>
                  </a:ext>
                </a:extLst>
              </a:tr>
              <a:tr h="461948">
                <a:tc>
                  <a:txBody>
                    <a:bodyPr/>
                    <a:lstStyle/>
                    <a:p>
                      <a:endParaRPr lang="ru-RU"/>
                    </a:p>
                  </a:txBody>
                  <a:tcPr/>
                </a:tc>
                <a:extLst>
                  <a:ext uri="{0D108BD9-81ED-4DB2-BD59-A6C34878D82A}">
                    <a16:rowId xmlns="" xmlns:a16="http://schemas.microsoft.com/office/drawing/2014/main" val="649223210"/>
                  </a:ext>
                </a:extLst>
              </a:tr>
              <a:tr h="461948">
                <a:tc>
                  <a:txBody>
                    <a:bodyPr/>
                    <a:lstStyle/>
                    <a:p>
                      <a:endParaRPr lang="ru-RU" dirty="0"/>
                    </a:p>
                  </a:txBody>
                  <a:tcPr/>
                </a:tc>
                <a:extLst>
                  <a:ext uri="{0D108BD9-81ED-4DB2-BD59-A6C34878D82A}">
                    <a16:rowId xmlns="" xmlns:a16="http://schemas.microsoft.com/office/drawing/2014/main" val="450221644"/>
                  </a:ext>
                </a:extLst>
              </a:tr>
            </a:tbl>
          </a:graphicData>
        </a:graphic>
      </p:graphicFrame>
    </p:spTree>
    <p:extLst>
      <p:ext uri="{BB962C8B-B14F-4D97-AF65-F5344CB8AC3E}">
        <p14:creationId xmlns:p14="http://schemas.microsoft.com/office/powerpoint/2010/main" val="1143895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4000" dirty="0" smtClean="0">
                <a:solidFill>
                  <a:schemeClr val="tx1"/>
                </a:solidFill>
                <a:latin typeface="Times New Roman" panose="02020603050405020304" pitchFamily="18" charset="0"/>
                <a:cs typeface="Times New Roman" panose="02020603050405020304" pitchFamily="18" charset="0"/>
              </a:rPr>
              <a:t>Look at the example!</a:t>
            </a:r>
            <a:endParaRPr lang="ru-RU" sz="4000"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r>
              <a:rPr lang="en-US" sz="2400" b="1" dirty="0" smtClean="0">
                <a:solidFill>
                  <a:schemeClr val="tx1"/>
                </a:solidFill>
                <a:latin typeface="Times New Roman" panose="02020603050405020304" pitchFamily="18" charset="0"/>
                <a:cs typeface="Times New Roman" panose="02020603050405020304" pitchFamily="18" charset="0"/>
              </a:rPr>
              <a:t>1) I </a:t>
            </a:r>
            <a:r>
              <a:rPr lang="en-US" sz="2400" b="1" dirty="0">
                <a:solidFill>
                  <a:schemeClr val="tx1"/>
                </a:solidFill>
                <a:latin typeface="Times New Roman" panose="02020603050405020304" pitchFamily="18" charset="0"/>
                <a:cs typeface="Times New Roman" panose="02020603050405020304" pitchFamily="18" charset="0"/>
              </a:rPr>
              <a:t>think/I believe/I fell that (weapons...) can be considered as one of the 10 great invention but if I' m not mistaken TV is unnecessary thing in our life. </a:t>
            </a:r>
            <a:r>
              <a:rPr lang="en-US" sz="2400" b="1" dirty="0" smtClean="0">
                <a:solidFill>
                  <a:schemeClr val="tx1"/>
                </a:solidFill>
                <a:latin typeface="Times New Roman" panose="02020603050405020304" pitchFamily="18" charset="0"/>
                <a:cs typeface="Times New Roman" panose="02020603050405020304" pitchFamily="18" charset="0"/>
              </a:rPr>
              <a:t>… </a:t>
            </a:r>
          </a:p>
          <a:p>
            <a:pPr marL="0" indent="0">
              <a:buNone/>
            </a:pPr>
            <a:r>
              <a:rPr lang="en-US" sz="2400" b="1" dirty="0" smtClean="0">
                <a:solidFill>
                  <a:schemeClr val="tx1"/>
                </a:solidFill>
                <a:latin typeface="Times New Roman" panose="02020603050405020304" pitchFamily="18" charset="0"/>
                <a:cs typeface="Times New Roman" panose="02020603050405020304" pitchFamily="18" charset="0"/>
              </a:rPr>
              <a:t>2)  I </a:t>
            </a:r>
            <a:r>
              <a:rPr lang="en-US" sz="2400" b="1" dirty="0">
                <a:solidFill>
                  <a:schemeClr val="tx1"/>
                </a:solidFill>
                <a:latin typeface="Times New Roman" panose="02020603050405020304" pitchFamily="18" charset="0"/>
                <a:cs typeface="Times New Roman" panose="02020603050405020304" pitchFamily="18" charset="0"/>
              </a:rPr>
              <a:t>can say from experience that..</a:t>
            </a:r>
            <a:r>
              <a:rPr lang="en-US" sz="2400" dirty="0">
                <a:solidFill>
                  <a:schemeClr val="tx1"/>
                </a:solidFill>
                <a:latin typeface="Times New Roman" panose="02020603050405020304" pitchFamily="18" charset="0"/>
                <a:cs typeface="Times New Roman" panose="02020603050405020304" pitchFamily="18" charset="0"/>
              </a:rPr>
              <a:t>.  </a:t>
            </a:r>
            <a:r>
              <a:rPr lang="en-US" sz="2400" b="1" dirty="0">
                <a:solidFill>
                  <a:schemeClr val="tx1"/>
                </a:solidFill>
                <a:latin typeface="Times New Roman" panose="02020603050405020304" pitchFamily="18" charset="0"/>
                <a:cs typeface="Times New Roman" panose="02020603050405020304" pitchFamily="18" charset="0"/>
              </a:rPr>
              <a:t>I agree to some extent, but...</a:t>
            </a:r>
            <a:endParaRPr lang="ru-RU" sz="2400" dirty="0">
              <a:solidFill>
                <a:schemeClr val="tx1"/>
              </a:solidFill>
              <a:latin typeface="Times New Roman" panose="02020603050405020304" pitchFamily="18" charset="0"/>
              <a:cs typeface="Times New Roman" panose="02020603050405020304" pitchFamily="18" charset="0"/>
            </a:endParaRPr>
          </a:p>
          <a:p>
            <a:endParaRPr lang="ru-RU" dirty="0">
              <a:solidFill>
                <a:schemeClr val="tx1"/>
              </a:solidFill>
            </a:endParaRPr>
          </a:p>
        </p:txBody>
      </p:sp>
    </p:spTree>
    <p:extLst>
      <p:ext uri="{BB962C8B-B14F-4D97-AF65-F5344CB8AC3E}">
        <p14:creationId xmlns:p14="http://schemas.microsoft.com/office/powerpoint/2010/main" val="1958189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4000" b="1" dirty="0" smtClean="0">
                <a:solidFill>
                  <a:schemeClr val="tx1"/>
                </a:solidFill>
                <a:latin typeface="Times New Roman" panose="02020603050405020304" pitchFamily="18" charset="0"/>
                <a:cs typeface="Times New Roman" panose="02020603050405020304" pitchFamily="18" charset="0"/>
              </a:rPr>
              <a:t>Watch the video “Top 10 intentions of all time”</a:t>
            </a:r>
            <a:endParaRPr lang="ru-RU" sz="4000" b="1"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r>
              <a:rPr lang="en-US" sz="2400" b="1" dirty="0" smtClean="0">
                <a:solidFill>
                  <a:schemeClr val="tx1"/>
                </a:solidFill>
              </a:rPr>
              <a:t>Go to this site  </a:t>
            </a:r>
            <a:r>
              <a:rPr lang="en-US" sz="2400" dirty="0" smtClean="0">
                <a:solidFill>
                  <a:schemeClr val="tx1"/>
                </a:solidFill>
                <a:hlinkClick r:id="rId2"/>
              </a:rPr>
              <a:t>https://yandex.ru/search/?text=the%20ten%20world%20inventions%20yuutube&amp;lr=11&amp;clid=2270456&amp;win=300#/videowiz?filmId=12482104960907124727</a:t>
            </a:r>
            <a:endParaRPr lang="en-US" sz="2400" dirty="0" smtClean="0">
              <a:solidFill>
                <a:schemeClr val="tx1"/>
              </a:solidFill>
            </a:endParaRPr>
          </a:p>
          <a:p>
            <a:endParaRPr lang="en-US" dirty="0"/>
          </a:p>
          <a:p>
            <a:endParaRPr lang="ru-RU" dirty="0"/>
          </a:p>
        </p:txBody>
      </p:sp>
      <p:pic>
        <p:nvPicPr>
          <p:cNvPr id="4" name="Рисунок 3"/>
          <p:cNvPicPr>
            <a:picLocks noChangeAspect="1"/>
          </p:cNvPicPr>
          <p:nvPr/>
        </p:nvPicPr>
        <p:blipFill>
          <a:blip r:embed="rId3" cstate="email"/>
          <a:stretch>
            <a:fillRect/>
          </a:stretch>
        </p:blipFill>
        <p:spPr>
          <a:xfrm>
            <a:off x="6335486" y="2697283"/>
            <a:ext cx="4982662" cy="3620841"/>
          </a:xfrm>
          <a:prstGeom prst="rect">
            <a:avLst/>
          </a:prstGeom>
        </p:spPr>
      </p:pic>
    </p:spTree>
    <p:extLst>
      <p:ext uri="{BB962C8B-B14F-4D97-AF65-F5344CB8AC3E}">
        <p14:creationId xmlns:p14="http://schemas.microsoft.com/office/powerpoint/2010/main" val="3992050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4000" b="1" dirty="0" smtClean="0">
                <a:solidFill>
                  <a:schemeClr val="tx1"/>
                </a:solidFill>
                <a:latin typeface="Times New Roman" panose="02020603050405020304" pitchFamily="18" charset="0"/>
                <a:cs typeface="Times New Roman" panose="02020603050405020304" pitchFamily="18" charset="0"/>
              </a:rPr>
              <a:t>Have you changed you opinion?</a:t>
            </a:r>
            <a:endParaRPr lang="ru-RU" sz="4000" b="1"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a:bodyPr>
          <a:lstStyle/>
          <a:p>
            <a:pPr algn="ctr">
              <a:lnSpc>
                <a:spcPct val="115000"/>
              </a:lnSpc>
              <a:spcAft>
                <a:spcPts val="0"/>
              </a:spcAft>
            </a:pPr>
            <a:r>
              <a:rPr lang="en-US" sz="24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Models</a:t>
            </a:r>
            <a:r>
              <a:rPr lang="en-US"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15000"/>
              </a:lnSpc>
              <a:spcAft>
                <a:spcPts val="0"/>
              </a:spcAft>
            </a:pPr>
            <a:r>
              <a:rPr lang="en-US" sz="24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I've </a:t>
            </a:r>
            <a:r>
              <a:rPr 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changed my opinion because....</a:t>
            </a:r>
            <a:endParaRPr lang="ru-RU"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I will always stick to the point that.... because </a:t>
            </a:r>
            <a:endParaRPr lang="ru-RU"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r>
              <a:rPr lang="en-US" sz="2400" dirty="0" smtClean="0">
                <a:solidFill>
                  <a:schemeClr val="tx1"/>
                </a:solidFill>
                <a:latin typeface="Times New Roman" panose="02020603050405020304" pitchFamily="18" charset="0"/>
                <a:cs typeface="Times New Roman" panose="02020603050405020304" pitchFamily="18" charset="0"/>
              </a:rPr>
              <a:t>I can’t disagree that…</a:t>
            </a:r>
          </a:p>
          <a:p>
            <a:r>
              <a:rPr lang="en-US" sz="2400" dirty="0" smtClean="0">
                <a:solidFill>
                  <a:schemeClr val="tx1"/>
                </a:solidFill>
                <a:latin typeface="Times New Roman" panose="02020603050405020304" pitchFamily="18" charset="0"/>
                <a:cs typeface="Times New Roman" panose="02020603050405020304" pitchFamily="18" charset="0"/>
              </a:rPr>
              <a:t>My opinion doesn’t correspond to…</a:t>
            </a:r>
          </a:p>
          <a:p>
            <a:r>
              <a:rPr lang="en-US" sz="2400" dirty="0" smtClean="0">
                <a:solidFill>
                  <a:schemeClr val="tx1"/>
                </a:solidFill>
                <a:latin typeface="Times New Roman" panose="02020603050405020304" pitchFamily="18" charset="0"/>
                <a:cs typeface="Times New Roman" panose="02020603050405020304" pitchFamily="18" charset="0"/>
              </a:rPr>
              <a:t>I have another presupposition….</a:t>
            </a:r>
          </a:p>
          <a:p>
            <a:r>
              <a:rPr lang="en-US" sz="2400" dirty="0" smtClean="0">
                <a:solidFill>
                  <a:schemeClr val="tx1"/>
                </a:solidFill>
                <a:latin typeface="Times New Roman" panose="02020603050405020304" pitchFamily="18" charset="0"/>
                <a:cs typeface="Times New Roman" panose="02020603050405020304" pitchFamily="18" charset="0"/>
              </a:rPr>
              <a:t>My opinion is quite different from …</a:t>
            </a:r>
            <a:endParaRPr lang="ru-RU"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57423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4000" dirty="0">
                <a:solidFill>
                  <a:schemeClr val="tx1"/>
                </a:solidFill>
                <a:latin typeface="Times New Roman" panose="02020603050405020304" pitchFamily="18" charset="0"/>
                <a:cs typeface="Times New Roman" panose="02020603050405020304" pitchFamily="18" charset="0"/>
              </a:rPr>
              <a:t>Read the following information </a:t>
            </a:r>
            <a:r>
              <a:rPr lang="en-US" sz="4000" dirty="0" smtClean="0">
                <a:solidFill>
                  <a:schemeClr val="tx1"/>
                </a:solidFill>
                <a:latin typeface="Times New Roman" panose="02020603050405020304" pitchFamily="18" charset="0"/>
                <a:cs typeface="Times New Roman" panose="02020603050405020304" pitchFamily="18" charset="0"/>
              </a:rPr>
              <a:t>and </a:t>
            </a:r>
            <a:r>
              <a:rPr lang="en-US" sz="4000" dirty="0">
                <a:solidFill>
                  <a:schemeClr val="tx1"/>
                </a:solidFill>
                <a:latin typeface="Times New Roman" panose="02020603050405020304" pitchFamily="18" charset="0"/>
                <a:cs typeface="Times New Roman" panose="02020603050405020304" pitchFamily="18" charset="0"/>
              </a:rPr>
              <a:t>say if your point of view are the same or </a:t>
            </a:r>
            <a:r>
              <a:rPr lang="en-US" sz="4000" dirty="0" smtClean="0">
                <a:solidFill>
                  <a:schemeClr val="tx1"/>
                </a:solidFill>
                <a:latin typeface="Times New Roman" panose="02020603050405020304" pitchFamily="18" charset="0"/>
                <a:cs typeface="Times New Roman" panose="02020603050405020304" pitchFamily="18" charset="0"/>
              </a:rPr>
              <a:t>not…</a:t>
            </a:r>
            <a:endParaRPr lang="ru-RU" sz="4000" dirty="0">
              <a:solidFill>
                <a:schemeClr val="tx1"/>
              </a:solidFill>
              <a:latin typeface="Times New Roman" panose="02020603050405020304" pitchFamily="18" charset="0"/>
              <a:cs typeface="Times New Roman" panose="02020603050405020304" pitchFamily="18" charset="0"/>
            </a:endParaRPr>
          </a:p>
        </p:txBody>
      </p:sp>
      <p:sp>
        <p:nvSpPr>
          <p:cNvPr id="10" name="Объект 9"/>
          <p:cNvSpPr>
            <a:spLocks noGrp="1"/>
          </p:cNvSpPr>
          <p:nvPr>
            <p:ph idx="1"/>
          </p:nvPr>
        </p:nvSpPr>
        <p:spPr/>
        <p:txBody>
          <a:bodyPr>
            <a:normAutofit/>
          </a:bodyPr>
          <a:lstStyle/>
          <a:p>
            <a:r>
              <a:rPr lang="en-US" sz="2400" b="1" dirty="0">
                <a:solidFill>
                  <a:schemeClr val="tx1"/>
                </a:solidFill>
                <a:latin typeface="Times New Roman" panose="02020603050405020304" pitchFamily="18" charset="0"/>
                <a:cs typeface="Times New Roman" panose="02020603050405020304" pitchFamily="18" charset="0"/>
              </a:rPr>
              <a:t>MOBILE PHONE </a:t>
            </a:r>
            <a:r>
              <a:rPr lang="en-US" sz="2400" dirty="0">
                <a:solidFill>
                  <a:schemeClr val="tx1"/>
                </a:solidFill>
                <a:latin typeface="Times New Roman" panose="02020603050405020304" pitchFamily="18" charset="0"/>
                <a:cs typeface="Times New Roman" panose="02020603050405020304" pitchFamily="18" charset="0"/>
              </a:rPr>
              <a:t>(A surprising medal for the gadget that's revolutionized communication. Moreover, it really harms health, people who often use it, can get brain </a:t>
            </a:r>
            <a:r>
              <a:rPr lang="en-US" sz="2400" dirty="0" err="1">
                <a:solidFill>
                  <a:schemeClr val="tx1"/>
                </a:solidFill>
                <a:latin typeface="Times New Roman" panose="02020603050405020304" pitchFamily="18" charset="0"/>
                <a:cs typeface="Times New Roman" panose="02020603050405020304" pitchFamily="18" charset="0"/>
              </a:rPr>
              <a:t>tumour</a:t>
            </a:r>
            <a:r>
              <a:rPr lang="en-US" sz="2400" dirty="0">
                <a:solidFill>
                  <a:schemeClr val="tx1"/>
                </a:solidFill>
                <a:latin typeface="Times New Roman" panose="02020603050405020304" pitchFamily="18" charset="0"/>
                <a:cs typeface="Times New Roman" panose="02020603050405020304" pitchFamily="18" charset="0"/>
              </a:rPr>
              <a:t> and other dangerous illnesses) </a:t>
            </a:r>
            <a:endParaRPr lang="en-US" sz="2400" dirty="0" smtClean="0">
              <a:solidFill>
                <a:schemeClr val="tx1"/>
              </a:solidFill>
              <a:latin typeface="Times New Roman" panose="02020603050405020304" pitchFamily="18" charset="0"/>
              <a:cs typeface="Times New Roman" panose="02020603050405020304" pitchFamily="18" charset="0"/>
            </a:endParaRPr>
          </a:p>
          <a:p>
            <a:r>
              <a:rPr lang="en-US" sz="2400" b="1" dirty="0">
                <a:solidFill>
                  <a:schemeClr val="tx1"/>
                </a:solidFill>
                <a:latin typeface="Times New Roman" panose="02020603050405020304" pitchFamily="18" charset="0"/>
                <a:cs typeface="Times New Roman" panose="02020603050405020304" pitchFamily="18" charset="0"/>
              </a:rPr>
              <a:t>WEAPONS</a:t>
            </a:r>
            <a:r>
              <a:rPr lang="en-US" sz="2400" dirty="0">
                <a:solidFill>
                  <a:schemeClr val="tx1"/>
                </a:solidFill>
                <a:latin typeface="Times New Roman" panose="02020603050405020304" pitchFamily="18" charset="0"/>
                <a:cs typeface="Times New Roman" panose="02020603050405020304" pitchFamily="18" charset="0"/>
              </a:rPr>
              <a:t> (Bombs, guns you name it-innovations that go bang or cause bodily harm were the most widely frowned upon in our survey. They've only been used twice in warfare in 1945, US dropped the </a:t>
            </a:r>
            <a:r>
              <a:rPr lang="en-US" sz="2400" dirty="0" smtClean="0">
                <a:solidFill>
                  <a:schemeClr val="tx1"/>
                </a:solidFill>
                <a:latin typeface="Times New Roman" panose="02020603050405020304" pitchFamily="18" charset="0"/>
                <a:cs typeface="Times New Roman" panose="02020603050405020304" pitchFamily="18" charset="0"/>
              </a:rPr>
              <a:t>bomb </a:t>
            </a:r>
            <a:r>
              <a:rPr lang="en-US" sz="2400" dirty="0">
                <a:solidFill>
                  <a:schemeClr val="tx1"/>
                </a:solidFill>
                <a:latin typeface="Times New Roman" panose="02020603050405020304" pitchFamily="18" charset="0"/>
                <a:cs typeface="Times New Roman" panose="02020603050405020304" pitchFamily="18" charset="0"/>
              </a:rPr>
              <a:t>“Little Bomb” on the Japanese city of Hiroshima</a:t>
            </a:r>
            <a:r>
              <a:rPr lang="en-US" sz="2400" dirty="0" smtClean="0">
                <a:solidFill>
                  <a:schemeClr val="tx1"/>
                </a:solidFill>
                <a:latin typeface="Times New Roman" panose="02020603050405020304" pitchFamily="18" charset="0"/>
                <a:cs typeface="Times New Roman" panose="02020603050405020304" pitchFamily="18" charset="0"/>
              </a:rPr>
              <a:t>)</a:t>
            </a:r>
          </a:p>
          <a:p>
            <a:r>
              <a:rPr lang="en-US" sz="2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NUCLEAR POWER</a:t>
            </a:r>
            <a:r>
              <a:rPr 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These accidents are rare but can have devastating effects. It </a:t>
            </a:r>
            <a:r>
              <a:rPr lang="en-US" sz="2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isone</a:t>
            </a:r>
            <a:r>
              <a:rPr 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of the first way of pollution of our earth.)</a:t>
            </a:r>
            <a:endParaRPr lang="ru-RU"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02652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4000" dirty="0">
                <a:solidFill>
                  <a:schemeClr val="tx1"/>
                </a:solidFill>
                <a:latin typeface="Times New Roman" panose="02020603050405020304" pitchFamily="18" charset="0"/>
                <a:cs typeface="Times New Roman" panose="02020603050405020304" pitchFamily="18" charset="0"/>
              </a:rPr>
              <a:t>Read the following information and say if your point of view are the same or not…</a:t>
            </a:r>
            <a:endParaRPr lang="ru-RU" sz="4000" dirty="0"/>
          </a:p>
        </p:txBody>
      </p:sp>
      <p:sp>
        <p:nvSpPr>
          <p:cNvPr id="3" name="Объект 2"/>
          <p:cNvSpPr>
            <a:spLocks noGrp="1"/>
          </p:cNvSpPr>
          <p:nvPr>
            <p:ph idx="1"/>
          </p:nvPr>
        </p:nvSpPr>
        <p:spPr/>
        <p:txBody>
          <a:bodyPr>
            <a:normAutofit fontScale="92500" lnSpcReduction="10000"/>
          </a:bodyPr>
          <a:lstStyle/>
          <a:p>
            <a:r>
              <a:rPr lang="en-US" sz="2400" b="1" dirty="0">
                <a:solidFill>
                  <a:schemeClr val="tx1"/>
                </a:solidFill>
                <a:latin typeface="Times New Roman" panose="02020603050405020304" pitchFamily="18" charset="0"/>
                <a:cs typeface="Times New Roman" panose="02020603050405020304" pitchFamily="18" charset="0"/>
              </a:rPr>
              <a:t>CIGARETTES </a:t>
            </a:r>
            <a:r>
              <a:rPr lang="en-US" sz="2400" dirty="0">
                <a:solidFill>
                  <a:schemeClr val="tx1"/>
                </a:solidFill>
                <a:latin typeface="Times New Roman" panose="02020603050405020304" pitchFamily="18" charset="0"/>
                <a:cs typeface="Times New Roman" panose="02020603050405020304" pitchFamily="18" charset="0"/>
              </a:rPr>
              <a:t>( Cancer-causing chemicals in mean that men who smoke are twenty-two times, and women twelve times, more likely to develop lung cancer than those who don't. Smoking is also linked </a:t>
            </a:r>
            <a:r>
              <a:rPr lang="en-US" sz="2400" dirty="0" smtClean="0">
                <a:solidFill>
                  <a:schemeClr val="tx1"/>
                </a:solidFill>
                <a:latin typeface="Times New Roman" panose="02020603050405020304" pitchFamily="18" charset="0"/>
                <a:cs typeface="Times New Roman" panose="02020603050405020304" pitchFamily="18" charset="0"/>
              </a:rPr>
              <a:t>to </a:t>
            </a:r>
            <a:r>
              <a:rPr lang="en-US" sz="2400" dirty="0">
                <a:solidFill>
                  <a:schemeClr val="tx1"/>
                </a:solidFill>
                <a:latin typeface="Times New Roman" panose="02020603050405020304" pitchFamily="18" charset="0"/>
                <a:cs typeface="Times New Roman" panose="02020603050405020304" pitchFamily="18" charset="0"/>
              </a:rPr>
              <a:t>other cancers and heart attacks</a:t>
            </a:r>
            <a:r>
              <a:rPr lang="en-US" sz="2400" dirty="0" smtClean="0">
                <a:solidFill>
                  <a:schemeClr val="tx1"/>
                </a:solidFill>
                <a:latin typeface="Times New Roman" panose="02020603050405020304" pitchFamily="18" charset="0"/>
                <a:cs typeface="Times New Roman" panose="02020603050405020304" pitchFamily="18" charset="0"/>
              </a:rPr>
              <a:t>)</a:t>
            </a:r>
          </a:p>
          <a:p>
            <a:r>
              <a:rPr lang="en-US" sz="2400" b="1" dirty="0">
                <a:solidFill>
                  <a:schemeClr val="tx1"/>
                </a:solidFill>
                <a:latin typeface="Times New Roman" panose="02020603050405020304" pitchFamily="18" charset="0"/>
                <a:cs typeface="Times New Roman" panose="02020603050405020304" pitchFamily="18" charset="0"/>
              </a:rPr>
              <a:t>CARS(</a:t>
            </a:r>
            <a:r>
              <a:rPr lang="en-US" sz="2400" dirty="0">
                <a:solidFill>
                  <a:schemeClr val="tx1"/>
                </a:solidFill>
                <a:latin typeface="Times New Roman" panose="02020603050405020304" pitchFamily="18" charset="0"/>
                <a:cs typeface="Times New Roman" panose="02020603050405020304" pitchFamily="18" charset="0"/>
              </a:rPr>
              <a:t>cars have disadvantage like air pollution. For example too much cars in the street.. When people walk beside the street they will smell the carbon coming from the car, then they will </a:t>
            </a:r>
            <a:r>
              <a:rPr lang="en-US" sz="2400" dirty="0" err="1">
                <a:solidFill>
                  <a:schemeClr val="tx1"/>
                </a:solidFill>
                <a:latin typeface="Times New Roman" panose="02020603050405020304" pitchFamily="18" charset="0"/>
                <a:cs typeface="Times New Roman" panose="02020603050405020304" pitchFamily="18" charset="0"/>
              </a:rPr>
              <a:t>getsick</a:t>
            </a:r>
            <a:r>
              <a:rPr lang="en-US" sz="2400" dirty="0">
                <a:solidFill>
                  <a:schemeClr val="tx1"/>
                </a:solidFill>
                <a:latin typeface="Times New Roman" panose="02020603050405020304" pitchFamily="18" charset="0"/>
                <a:cs typeface="Times New Roman" panose="02020603050405020304" pitchFamily="18" charset="0"/>
              </a:rPr>
              <a:t> after long time. Also cars make people lazy. Many people stop doing sport after they having a </a:t>
            </a:r>
            <a:r>
              <a:rPr lang="en-US" sz="2400" dirty="0" err="1">
                <a:solidFill>
                  <a:schemeClr val="tx1"/>
                </a:solidFill>
                <a:latin typeface="Times New Roman" panose="02020603050405020304" pitchFamily="18" charset="0"/>
                <a:cs typeface="Times New Roman" panose="02020603050405020304" pitchFamily="18" charset="0"/>
              </a:rPr>
              <a:t>car,so</a:t>
            </a:r>
            <a:r>
              <a:rPr lang="en-US" sz="2400" dirty="0">
                <a:solidFill>
                  <a:schemeClr val="tx1"/>
                </a:solidFill>
                <a:latin typeface="Times New Roman" panose="02020603050405020304" pitchFamily="18" charset="0"/>
                <a:cs typeface="Times New Roman" panose="02020603050405020304" pitchFamily="18" charset="0"/>
              </a:rPr>
              <a:t> we should try to do </a:t>
            </a:r>
            <a:r>
              <a:rPr lang="en-US" sz="2400" dirty="0" err="1">
                <a:solidFill>
                  <a:schemeClr val="tx1"/>
                </a:solidFill>
                <a:latin typeface="Times New Roman" panose="02020603050405020304" pitchFamily="18" charset="0"/>
                <a:cs typeface="Times New Roman" panose="02020603050405020304" pitchFamily="18" charset="0"/>
              </a:rPr>
              <a:t>soprt</a:t>
            </a:r>
            <a:r>
              <a:rPr lang="en-US" sz="2400" dirty="0">
                <a:solidFill>
                  <a:schemeClr val="tx1"/>
                </a:solidFill>
                <a:latin typeface="Times New Roman" panose="02020603050405020304" pitchFamily="18" charset="0"/>
                <a:cs typeface="Times New Roman" panose="02020603050405020304" pitchFamily="18" charset="0"/>
              </a:rPr>
              <a:t> even we have a car</a:t>
            </a:r>
            <a:r>
              <a:rPr lang="en-US" sz="2400" dirty="0" smtClean="0">
                <a:solidFill>
                  <a:schemeClr val="tx1"/>
                </a:solidFill>
                <a:latin typeface="Times New Roman" panose="02020603050405020304" pitchFamily="18" charset="0"/>
                <a:cs typeface="Times New Roman" panose="02020603050405020304" pitchFamily="18" charset="0"/>
              </a:rPr>
              <a:t>.)</a:t>
            </a:r>
          </a:p>
          <a:p>
            <a:r>
              <a:rPr lang="en-US" sz="2400" b="1" dirty="0" smtClean="0">
                <a:solidFill>
                  <a:schemeClr val="tx1"/>
                </a:solidFill>
                <a:latin typeface="Times New Roman" panose="02020603050405020304" pitchFamily="18" charset="0"/>
                <a:cs typeface="Times New Roman" panose="02020603050405020304" pitchFamily="18" charset="0"/>
              </a:rPr>
              <a:t>FAST </a:t>
            </a:r>
            <a:r>
              <a:rPr lang="en-US" sz="2400" b="1" dirty="0">
                <a:solidFill>
                  <a:schemeClr val="tx1"/>
                </a:solidFill>
                <a:latin typeface="Times New Roman" panose="02020603050405020304" pitchFamily="18" charset="0"/>
                <a:cs typeface="Times New Roman" panose="02020603050405020304" pitchFamily="18" charset="0"/>
              </a:rPr>
              <a:t>FOOD</a:t>
            </a:r>
            <a:r>
              <a:rPr lang="en-US" sz="2400" dirty="0">
                <a:solidFill>
                  <a:schemeClr val="tx1"/>
                </a:solidFill>
                <a:latin typeface="Times New Roman" panose="02020603050405020304" pitchFamily="18" charset="0"/>
                <a:cs typeface="Times New Roman" panose="02020603050405020304" pitchFamily="18" charset="0"/>
              </a:rPr>
              <a:t> ( It's clear that the risks definitely outnumber its positive effects. The bad side of fast food is that it has almost "zero" nutritious value. Despite this fact, we can definitely include them in our menu and exercise proper control over their consumption. The craving for fast food among various individuals right from a child to an adult is so much that one cannot avoid their consumption.)</a:t>
            </a:r>
            <a:endParaRPr lang="ru-RU" sz="2400" dirty="0">
              <a:solidFill>
                <a:schemeClr val="tx1"/>
              </a:solidFill>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2279031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4000" b="1" dirty="0" smtClean="0">
                <a:solidFill>
                  <a:schemeClr val="tx1"/>
                </a:solidFill>
                <a:latin typeface="Times New Roman" panose="02020603050405020304" pitchFamily="18" charset="0"/>
                <a:cs typeface="Times New Roman" panose="02020603050405020304" pitchFamily="18" charset="0"/>
              </a:rPr>
              <a:t>Ask your partner</a:t>
            </a:r>
            <a:endParaRPr lang="ru-RU" sz="4000" b="1"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pPr algn="ctr"/>
            <a:r>
              <a:rPr lang="en-US" sz="2400" b="1" dirty="0" smtClean="0">
                <a:solidFill>
                  <a:schemeClr val="tx1"/>
                </a:solidFill>
                <a:latin typeface="Times New Roman" panose="02020603050405020304" pitchFamily="18" charset="0"/>
                <a:cs typeface="Times New Roman" panose="02020603050405020304" pitchFamily="18" charset="0"/>
              </a:rPr>
              <a:t>Models</a:t>
            </a:r>
          </a:p>
          <a:p>
            <a:r>
              <a:rPr lang="en-US" sz="2400" b="1" dirty="0" smtClean="0">
                <a:solidFill>
                  <a:schemeClr val="tx1"/>
                </a:solidFill>
                <a:latin typeface="Times New Roman" panose="02020603050405020304" pitchFamily="18" charset="0"/>
                <a:cs typeface="Times New Roman" panose="02020603050405020304" pitchFamily="18" charset="0"/>
              </a:rPr>
              <a:t>1)Do you agree that…?</a:t>
            </a:r>
          </a:p>
          <a:p>
            <a:r>
              <a:rPr lang="en-US" sz="2400" b="1" dirty="0" smtClean="0">
                <a:solidFill>
                  <a:schemeClr val="tx1"/>
                </a:solidFill>
                <a:latin typeface="Times New Roman" panose="02020603050405020304" pitchFamily="18" charset="0"/>
                <a:cs typeface="Times New Roman" panose="02020603050405020304" pitchFamily="18" charset="0"/>
              </a:rPr>
              <a:t>2) Are you sure that…?</a:t>
            </a:r>
          </a:p>
          <a:p>
            <a:r>
              <a:rPr lang="en-US" sz="2400" b="1" dirty="0" smtClean="0">
                <a:solidFill>
                  <a:schemeClr val="tx1"/>
                </a:solidFill>
                <a:latin typeface="Times New Roman" panose="02020603050405020304" pitchFamily="18" charset="0"/>
                <a:cs typeface="Times New Roman" panose="02020603050405020304" pitchFamily="18" charset="0"/>
              </a:rPr>
              <a:t>3) Do you believe….?</a:t>
            </a:r>
          </a:p>
          <a:p>
            <a:r>
              <a:rPr lang="en-US" sz="2400" b="1" dirty="0" smtClean="0">
                <a:solidFill>
                  <a:schemeClr val="tx1"/>
                </a:solidFill>
                <a:latin typeface="Times New Roman" panose="02020603050405020304" pitchFamily="18" charset="0"/>
                <a:cs typeface="Times New Roman" panose="02020603050405020304" pitchFamily="18" charset="0"/>
              </a:rPr>
              <a:t>4) Is your opinion different from…?</a:t>
            </a:r>
          </a:p>
          <a:p>
            <a:r>
              <a:rPr lang="en-US" sz="2400" b="1" dirty="0" smtClean="0">
                <a:solidFill>
                  <a:schemeClr val="tx1"/>
                </a:solidFill>
                <a:latin typeface="Times New Roman" panose="02020603050405020304" pitchFamily="18" charset="0"/>
                <a:cs typeface="Times New Roman" panose="02020603050405020304" pitchFamily="18" charset="0"/>
              </a:rPr>
              <a:t>5) What do you think…?</a:t>
            </a:r>
          </a:p>
          <a:p>
            <a:endParaRPr lang="ru-RU" sz="2400" b="1" dirty="0">
              <a:solidFill>
                <a:schemeClr val="tx1"/>
              </a:solidFill>
              <a:latin typeface="Times New Roman" panose="02020603050405020304" pitchFamily="18" charset="0"/>
              <a:cs typeface="Times New Roman" panose="02020603050405020304" pitchFamily="18" charset="0"/>
            </a:endParaRPr>
          </a:p>
        </p:txBody>
      </p:sp>
      <p:pic>
        <p:nvPicPr>
          <p:cNvPr id="6" name="Picture 2" descr="https://i.pinimg.com/originals/db/2b/4b/db2b4b0068f920dda55b5f766b266777.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502684" y="2521629"/>
            <a:ext cx="4008309" cy="2671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4436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4000" b="1" dirty="0" smtClean="0">
                <a:solidFill>
                  <a:schemeClr val="tx1"/>
                </a:solidFill>
                <a:latin typeface="Times New Roman" panose="02020603050405020304" pitchFamily="18" charset="0"/>
                <a:cs typeface="Times New Roman" panose="02020603050405020304" pitchFamily="18" charset="0"/>
              </a:rPr>
              <a:t>Debates</a:t>
            </a:r>
            <a:endParaRPr lang="ru-RU" sz="4000" b="1"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489845" y="2090836"/>
            <a:ext cx="7170276" cy="3292954"/>
          </a:xfrm>
        </p:spPr>
        <p:txBody>
          <a:bodyPr/>
          <a:lstStyle/>
          <a:p>
            <a:r>
              <a:rPr lang="en-US" sz="2400" b="1" dirty="0">
                <a:solidFill>
                  <a:schemeClr val="tx1"/>
                </a:solidFill>
                <a:latin typeface="Times New Roman" panose="02020603050405020304" pitchFamily="18" charset="0"/>
                <a:cs typeface="Times New Roman" panose="02020603050405020304" pitchFamily="18" charset="0"/>
              </a:rPr>
              <a:t>Model</a:t>
            </a:r>
            <a:r>
              <a:rPr lang="en-US" sz="2400" dirty="0">
                <a:solidFill>
                  <a:schemeClr val="tx1"/>
                </a:solidFill>
                <a:latin typeface="Times New Roman" panose="02020603050405020304" pitchFamily="18" charset="0"/>
                <a:cs typeface="Times New Roman" panose="02020603050405020304" pitchFamily="18" charset="0"/>
              </a:rPr>
              <a:t>:</a:t>
            </a:r>
            <a:r>
              <a:rPr lang="en-US" sz="2400" b="1" dirty="0">
                <a:solidFill>
                  <a:schemeClr val="tx1"/>
                </a:solidFill>
                <a:latin typeface="Times New Roman" panose="02020603050405020304" pitchFamily="18" charset="0"/>
                <a:cs typeface="Times New Roman" panose="02020603050405020304" pitchFamily="18" charset="0"/>
              </a:rPr>
              <a:t> A </a:t>
            </a:r>
            <a:r>
              <a:rPr lang="en-US" sz="2400" dirty="0">
                <a:solidFill>
                  <a:schemeClr val="tx1"/>
                </a:solidFill>
                <a:latin typeface="Times New Roman" panose="02020603050405020304" pitchFamily="18" charset="0"/>
                <a:cs typeface="Times New Roman" panose="02020603050405020304" pitchFamily="18" charset="0"/>
              </a:rPr>
              <a:t>Fast food is a good idea because you can eat tasty and quickly </a:t>
            </a:r>
          </a:p>
          <a:p>
            <a:r>
              <a:rPr lang="en-US" sz="2400" dirty="0">
                <a:solidFill>
                  <a:schemeClr val="tx1"/>
                </a:solidFill>
                <a:latin typeface="Times New Roman" panose="02020603050405020304" pitchFamily="18" charset="0"/>
                <a:cs typeface="Times New Roman" panose="02020603050405020304" pitchFamily="18" charset="0"/>
              </a:rPr>
              <a:t>              </a:t>
            </a:r>
            <a:r>
              <a:rPr lang="en-US" sz="2400" b="1" dirty="0">
                <a:solidFill>
                  <a:schemeClr val="tx1"/>
                </a:solidFill>
                <a:latin typeface="Times New Roman" panose="02020603050405020304" pitchFamily="18" charset="0"/>
                <a:cs typeface="Times New Roman" panose="02020603050405020304" pitchFamily="18" charset="0"/>
              </a:rPr>
              <a:t>B</a:t>
            </a:r>
            <a:r>
              <a:rPr lang="en-US" sz="2400" dirty="0">
                <a:solidFill>
                  <a:schemeClr val="tx1"/>
                </a:solidFill>
                <a:latin typeface="Times New Roman" panose="02020603050405020304" pitchFamily="18" charset="0"/>
                <a:cs typeface="Times New Roman" panose="02020603050405020304" pitchFamily="18" charset="0"/>
              </a:rPr>
              <a:t> I don't support your point of view because fast food harms our health....</a:t>
            </a:r>
          </a:p>
          <a:p>
            <a:endParaRPr lang="en-US" dirty="0" smtClean="0"/>
          </a:p>
          <a:p>
            <a:endParaRPr lang="en-US" dirty="0"/>
          </a:p>
          <a:p>
            <a:pPr marL="0" indent="0">
              <a:buNone/>
            </a:pPr>
            <a:endParaRPr lang="ru-RU" dirty="0"/>
          </a:p>
        </p:txBody>
      </p:sp>
      <p:pic>
        <p:nvPicPr>
          <p:cNvPr id="2050" name="Picture 2" descr="https://cdn.1tv.ge/app/uploads/2018/09/72a97d5d0896b9b0d753931a4adc758b-1538218748.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415581" y="3291841"/>
            <a:ext cx="4164780" cy="2953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74351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4000" b="1" dirty="0" smtClean="0">
                <a:solidFill>
                  <a:schemeClr val="tx1"/>
                </a:solidFill>
                <a:latin typeface="Times New Roman" panose="02020603050405020304" pitchFamily="18" charset="0"/>
                <a:cs typeface="Times New Roman" panose="02020603050405020304" pitchFamily="18" charset="0"/>
              </a:rPr>
              <a:t>The results of the lesson</a:t>
            </a:r>
            <a:endParaRPr lang="ru-RU" sz="4000" b="1"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pPr algn="just">
              <a:lnSpc>
                <a:spcPct val="115000"/>
              </a:lnSpc>
              <a:spcAft>
                <a:spcPts val="0"/>
              </a:spcAft>
            </a:pPr>
            <a:r>
              <a:rPr 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Pupils, do you like our today’s lesson?</a:t>
            </a:r>
            <a:endParaRPr lang="ru-RU"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What was the most interesting task for you?</a:t>
            </a:r>
            <a:endParaRPr lang="ru-RU"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endParaRPr lang="ru-RU"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Your work was excellent today.</a:t>
            </a:r>
            <a:endParaRPr lang="ru-RU"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Your marks for today are…</a:t>
            </a:r>
            <a:endParaRPr lang="ru-RU"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pic>
        <p:nvPicPr>
          <p:cNvPr id="4" name="Рисунок 3"/>
          <p:cNvPicPr>
            <a:picLocks noChangeAspect="1"/>
          </p:cNvPicPr>
          <p:nvPr/>
        </p:nvPicPr>
        <p:blipFill>
          <a:blip r:embed="rId2" cstate="email"/>
          <a:stretch>
            <a:fillRect/>
          </a:stretch>
        </p:blipFill>
        <p:spPr>
          <a:xfrm>
            <a:off x="7119258" y="2072156"/>
            <a:ext cx="3108959" cy="3108959"/>
          </a:xfrm>
          <a:prstGeom prst="rect">
            <a:avLst/>
          </a:prstGeom>
        </p:spPr>
      </p:pic>
    </p:spTree>
    <p:extLst>
      <p:ext uri="{BB962C8B-B14F-4D97-AF65-F5344CB8AC3E}">
        <p14:creationId xmlns:p14="http://schemas.microsoft.com/office/powerpoint/2010/main" val="37783691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4000" dirty="0" smtClean="0">
                <a:solidFill>
                  <a:schemeClr val="tx1"/>
                </a:solidFill>
                <a:latin typeface="Times New Roman" panose="02020603050405020304" pitchFamily="18" charset="0"/>
                <a:cs typeface="Times New Roman" panose="02020603050405020304" pitchFamily="18" charset="0"/>
              </a:rPr>
              <a:t>Homework</a:t>
            </a:r>
            <a:endParaRPr lang="ru-RU" sz="4000"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r>
              <a:rPr lang="en-US" b="1" dirty="0">
                <a:latin typeface="Times New Roman" panose="02020603050405020304" pitchFamily="18" charset="0"/>
                <a:cs typeface="Times New Roman" panose="02020603050405020304" pitchFamily="18" charset="0"/>
              </a:rPr>
              <a:t> </a:t>
            </a:r>
            <a:endParaRPr lang="ru-RU" dirty="0">
              <a:solidFill>
                <a:schemeClr val="tx1"/>
              </a:solidFill>
              <a:latin typeface="Times New Roman" panose="02020603050405020304" pitchFamily="18" charset="0"/>
              <a:cs typeface="Times New Roman" panose="02020603050405020304" pitchFamily="18" charset="0"/>
            </a:endParaRPr>
          </a:p>
          <a:p>
            <a:r>
              <a:rPr lang="en-US" sz="2400" b="1" dirty="0">
                <a:solidFill>
                  <a:schemeClr val="tx1"/>
                </a:solidFill>
                <a:latin typeface="Times New Roman" panose="02020603050405020304" pitchFamily="18" charset="0"/>
                <a:cs typeface="Times New Roman" panose="02020603050405020304" pitchFamily="18" charset="0"/>
              </a:rPr>
              <a:t>Your homework </a:t>
            </a:r>
            <a:r>
              <a:rPr lang="en-US" sz="2400" dirty="0">
                <a:solidFill>
                  <a:schemeClr val="tx1"/>
                </a:solidFill>
                <a:latin typeface="Times New Roman" panose="02020603050405020304" pitchFamily="18" charset="0"/>
                <a:cs typeface="Times New Roman" panose="02020603050405020304" pitchFamily="18" charset="0"/>
              </a:rPr>
              <a:t>is to imagine that you are a great person who creates his own invention. Rework the name of it, how does it work, what advantages does it has and prepare a approximate </a:t>
            </a:r>
            <a:r>
              <a:rPr lang="az-Latn-AZ" sz="2400" dirty="0">
                <a:solidFill>
                  <a:schemeClr val="tx1"/>
                </a:solidFill>
                <a:latin typeface="Times New Roman" panose="02020603050405020304" pitchFamily="18" charset="0"/>
                <a:cs typeface="Times New Roman" panose="02020603050405020304" pitchFamily="18" charset="0"/>
              </a:rPr>
              <a:t>model. Next  </a:t>
            </a:r>
            <a:r>
              <a:rPr lang="en-US" sz="2400" dirty="0">
                <a:solidFill>
                  <a:schemeClr val="tx1"/>
                </a:solidFill>
                <a:latin typeface="Times New Roman" panose="02020603050405020304" pitchFamily="18" charset="0"/>
                <a:cs typeface="Times New Roman" panose="02020603050405020304" pitchFamily="18" charset="0"/>
              </a:rPr>
              <a:t>lesson you should demonstrate your </a:t>
            </a:r>
            <a:r>
              <a:rPr lang="en-US" sz="2400" dirty="0" smtClean="0">
                <a:solidFill>
                  <a:schemeClr val="tx1"/>
                </a:solidFill>
                <a:latin typeface="Times New Roman" panose="02020603050405020304" pitchFamily="18" charset="0"/>
                <a:cs typeface="Times New Roman" panose="02020603050405020304" pitchFamily="18" charset="0"/>
              </a:rPr>
              <a:t>invention.</a:t>
            </a:r>
            <a:endParaRPr lang="ru-RU" sz="2400" dirty="0">
              <a:solidFill>
                <a:schemeClr val="tx1"/>
              </a:solidFill>
              <a:latin typeface="Times New Roman" panose="02020603050405020304" pitchFamily="18" charset="0"/>
              <a:cs typeface="Times New Roman" panose="02020603050405020304" pitchFamily="18" charset="0"/>
            </a:endParaRPr>
          </a:p>
        </p:txBody>
      </p:sp>
      <p:pic>
        <p:nvPicPr>
          <p:cNvPr id="1026" name="Picture 2" descr="https://st2.depositphotos.com/2769299/7110/i/950/depositphotos_71102609-stock-photo-a-stack-of-books-on.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119257" y="3729844"/>
            <a:ext cx="3383280" cy="2377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03228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4000" dirty="0" smtClean="0">
                <a:solidFill>
                  <a:schemeClr val="tx1"/>
                </a:solidFill>
                <a:latin typeface="Times New Roman" panose="02020603050405020304" pitchFamily="18" charset="0"/>
                <a:cs typeface="Times New Roman" panose="02020603050405020304" pitchFamily="18" charset="0"/>
              </a:rPr>
              <a:t>Список использованных источников</a:t>
            </a:r>
            <a:endParaRPr lang="ru-RU" sz="4000"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097280" y="1845734"/>
            <a:ext cx="10058400" cy="4023360"/>
          </a:xfrm>
        </p:spPr>
        <p:txBody>
          <a:bodyPr>
            <a:normAutofit/>
          </a:bodyPr>
          <a:lstStyle/>
          <a:p>
            <a:r>
              <a:rPr lang="ru-RU" sz="2400" dirty="0">
                <a:solidFill>
                  <a:schemeClr val="tx1"/>
                </a:solidFill>
                <a:latin typeface="Times New Roman" panose="02020603050405020304" pitchFamily="18" charset="0"/>
                <a:cs typeface="Times New Roman" panose="02020603050405020304" pitchFamily="18" charset="0"/>
              </a:rPr>
              <a:t>1</a:t>
            </a:r>
            <a:r>
              <a:rPr lang="ru-RU" sz="2400" dirty="0" smtClean="0">
                <a:solidFill>
                  <a:schemeClr val="tx1"/>
                </a:solidFill>
                <a:latin typeface="Times New Roman" panose="02020603050405020304" pitchFamily="18" charset="0"/>
                <a:cs typeface="Times New Roman" panose="02020603050405020304" pitchFamily="18" charset="0"/>
              </a:rPr>
              <a:t>. Изображение «10 </a:t>
            </a:r>
            <a:r>
              <a:rPr lang="en-US" sz="2400" dirty="0" smtClean="0">
                <a:solidFill>
                  <a:schemeClr val="tx1"/>
                </a:solidFill>
                <a:latin typeface="Times New Roman" panose="02020603050405020304" pitchFamily="18" charset="0"/>
                <a:cs typeface="Times New Roman" panose="02020603050405020304" pitchFamily="18" charset="0"/>
              </a:rPr>
              <a:t>inventions that changed the world</a:t>
            </a:r>
            <a:r>
              <a:rPr lang="ru-RU" sz="2400" dirty="0" smtClean="0">
                <a:solidFill>
                  <a:schemeClr val="tx1"/>
                </a:solidFill>
                <a:latin typeface="Times New Roman" panose="02020603050405020304" pitchFamily="18" charset="0"/>
                <a:cs typeface="Times New Roman" panose="02020603050405020304" pitchFamily="18" charset="0"/>
              </a:rPr>
              <a:t>»</a:t>
            </a:r>
          </a:p>
          <a:p>
            <a:r>
              <a:rPr lang="en-US" sz="2400" dirty="0" smtClean="0">
                <a:solidFill>
                  <a:schemeClr val="tx1"/>
                </a:solidFill>
                <a:latin typeface="Times New Roman" panose="02020603050405020304" pitchFamily="18" charset="0"/>
                <a:cs typeface="Times New Roman" panose="02020603050405020304" pitchFamily="18" charset="0"/>
                <a:hlinkClick r:id="rId2"/>
              </a:rPr>
              <a:t>https://www.laughalaughi.com/wp-content/uploads/2016/02/Top-10-inventions.jpg</a:t>
            </a:r>
            <a:endParaRPr lang="en-US" sz="2400" dirty="0" smtClean="0">
              <a:solidFill>
                <a:schemeClr val="tx1"/>
              </a:solidFill>
              <a:latin typeface="Times New Roman" panose="02020603050405020304" pitchFamily="18" charset="0"/>
              <a:cs typeface="Times New Roman" panose="02020603050405020304" pitchFamily="18" charset="0"/>
            </a:endParaRPr>
          </a:p>
          <a:p>
            <a:r>
              <a:rPr lang="ru-RU" sz="2400" dirty="0">
                <a:solidFill>
                  <a:schemeClr val="tx1"/>
                </a:solidFill>
                <a:latin typeface="Times New Roman" panose="02020603050405020304" pitchFamily="18" charset="0"/>
                <a:cs typeface="Times New Roman" panose="02020603050405020304" pitchFamily="18" charset="0"/>
              </a:rPr>
              <a:t>2</a:t>
            </a:r>
            <a:r>
              <a:rPr lang="en-US" sz="2400" dirty="0" smtClean="0">
                <a:solidFill>
                  <a:schemeClr val="tx1"/>
                </a:solidFill>
                <a:latin typeface="Times New Roman" panose="02020603050405020304" pitchFamily="18" charset="0"/>
                <a:cs typeface="Times New Roman" panose="02020603050405020304" pitchFamily="18" charset="0"/>
              </a:rPr>
              <a:t>. </a:t>
            </a:r>
            <a:r>
              <a:rPr lang="ru-RU" sz="2400" dirty="0" smtClean="0">
                <a:solidFill>
                  <a:schemeClr val="tx1"/>
                </a:solidFill>
                <a:latin typeface="Times New Roman" panose="02020603050405020304" pitchFamily="18" charset="0"/>
                <a:cs typeface="Times New Roman" panose="02020603050405020304" pitchFamily="18" charset="0"/>
              </a:rPr>
              <a:t>Изображение «Диалог» </a:t>
            </a:r>
          </a:p>
          <a:p>
            <a:r>
              <a:rPr lang="en-US" sz="2400" dirty="0" smtClean="0">
                <a:solidFill>
                  <a:schemeClr val="tx1"/>
                </a:solidFill>
                <a:latin typeface="Times New Roman" panose="02020603050405020304" pitchFamily="18" charset="0"/>
                <a:cs typeface="Times New Roman" panose="02020603050405020304" pitchFamily="18" charset="0"/>
                <a:hlinkClick r:id="rId3"/>
              </a:rPr>
              <a:t>https://i.pinimg.com/originals/db/2b/4b/db2b4b0068f920dda55b5f766b266777.jpg</a:t>
            </a:r>
            <a:endParaRPr lang="ru-RU" sz="2400" dirty="0" smtClean="0">
              <a:solidFill>
                <a:schemeClr val="tx1"/>
              </a:solidFill>
              <a:latin typeface="Times New Roman" panose="02020603050405020304" pitchFamily="18" charset="0"/>
              <a:cs typeface="Times New Roman" panose="02020603050405020304" pitchFamily="18" charset="0"/>
            </a:endParaRPr>
          </a:p>
          <a:p>
            <a:r>
              <a:rPr lang="ru-RU" sz="2400" dirty="0" smtClean="0">
                <a:solidFill>
                  <a:schemeClr val="tx1"/>
                </a:solidFill>
                <a:latin typeface="Times New Roman" panose="02020603050405020304" pitchFamily="18" charset="0"/>
                <a:cs typeface="Times New Roman" panose="02020603050405020304" pitchFamily="18" charset="0"/>
              </a:rPr>
              <a:t>3.Изображение «Дебаты» </a:t>
            </a:r>
            <a:r>
              <a:rPr lang="en-US" sz="2400" dirty="0" smtClean="0">
                <a:latin typeface="Times New Roman" panose="02020603050405020304" pitchFamily="18" charset="0"/>
                <a:cs typeface="Times New Roman" panose="02020603050405020304" pitchFamily="18" charset="0"/>
                <a:hlinkClick r:id="rId4"/>
              </a:rPr>
              <a:t>https://cdn.1tv.ge/app/uploads/2018/09/72a97d5d0896b9b0d753931a4adc758b-1538218748.jpg</a:t>
            </a:r>
            <a:endParaRPr lang="ru-RU" sz="2400" dirty="0" smtClean="0">
              <a:latin typeface="Times New Roman" panose="02020603050405020304" pitchFamily="18" charset="0"/>
              <a:cs typeface="Times New Roman" panose="02020603050405020304" pitchFamily="18" charset="0"/>
            </a:endParaRPr>
          </a:p>
          <a:p>
            <a:endParaRPr lang="ru-RU" dirty="0" smtClean="0"/>
          </a:p>
        </p:txBody>
      </p:sp>
    </p:spTree>
    <p:extLst>
      <p:ext uri="{BB962C8B-B14F-4D97-AF65-F5344CB8AC3E}">
        <p14:creationId xmlns:p14="http://schemas.microsoft.com/office/powerpoint/2010/main" val="23365940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sz="4000" dirty="0">
                <a:solidFill>
                  <a:srgbClr val="000000"/>
                </a:solidFill>
                <a:latin typeface="Times New Roman" panose="02020603050405020304" pitchFamily="18" charset="0"/>
                <a:cs typeface="Times New Roman" panose="02020603050405020304" pitchFamily="18" charset="0"/>
              </a:rPr>
              <a:t>Список использованных источников</a:t>
            </a:r>
            <a:endParaRPr lang="ru-RU" dirty="0"/>
          </a:p>
        </p:txBody>
      </p:sp>
      <p:sp>
        <p:nvSpPr>
          <p:cNvPr id="3" name="Объект 2"/>
          <p:cNvSpPr>
            <a:spLocks noGrp="1"/>
          </p:cNvSpPr>
          <p:nvPr>
            <p:ph idx="1"/>
          </p:nvPr>
        </p:nvSpPr>
        <p:spPr/>
        <p:txBody>
          <a:bodyPr>
            <a:normAutofit/>
          </a:bodyPr>
          <a:lstStyle/>
          <a:p>
            <a:r>
              <a:rPr lang="ru-RU" sz="2400" dirty="0">
                <a:solidFill>
                  <a:schemeClr val="tx1"/>
                </a:solidFill>
                <a:latin typeface="Times New Roman" panose="02020603050405020304" pitchFamily="18" charset="0"/>
                <a:cs typeface="Times New Roman" panose="02020603050405020304" pitchFamily="18" charset="0"/>
              </a:rPr>
              <a:t>4</a:t>
            </a:r>
            <a:r>
              <a:rPr lang="ru-RU" sz="2400" dirty="0" smtClean="0">
                <a:solidFill>
                  <a:schemeClr val="tx1"/>
                </a:solidFill>
                <a:latin typeface="Times New Roman" panose="02020603050405020304" pitchFamily="18" charset="0"/>
                <a:cs typeface="Times New Roman" panose="02020603050405020304" pitchFamily="18" charset="0"/>
              </a:rPr>
              <a:t>. Изображение «</a:t>
            </a:r>
            <a:r>
              <a:rPr lang="ru-RU" sz="2400" dirty="0" err="1" smtClean="0">
                <a:solidFill>
                  <a:schemeClr val="tx1"/>
                </a:solidFill>
                <a:latin typeface="Times New Roman" panose="02020603050405020304" pitchFamily="18" charset="0"/>
                <a:cs typeface="Times New Roman" panose="02020603050405020304" pitchFamily="18" charset="0"/>
              </a:rPr>
              <a:t>Смайл</a:t>
            </a:r>
            <a:r>
              <a:rPr lang="ru-RU" sz="2400" dirty="0" smtClean="0">
                <a:solidFill>
                  <a:schemeClr val="tx1"/>
                </a:solidFill>
                <a:latin typeface="Times New Roman" panose="02020603050405020304" pitchFamily="18" charset="0"/>
                <a:cs typeface="Times New Roman" panose="02020603050405020304" pitchFamily="18" charset="0"/>
              </a:rPr>
              <a:t>»</a:t>
            </a:r>
          </a:p>
          <a:p>
            <a:r>
              <a:rPr lang="en-US" sz="2400" dirty="0" smtClean="0">
                <a:solidFill>
                  <a:schemeClr val="tx1"/>
                </a:solidFill>
                <a:latin typeface="Times New Roman" panose="02020603050405020304" pitchFamily="18" charset="0"/>
                <a:cs typeface="Times New Roman" panose="02020603050405020304" pitchFamily="18" charset="0"/>
                <a:hlinkClick r:id="rId2"/>
              </a:rPr>
              <a:t>https://avatars.mds.yandex.net/get-pdb/1779763/64c8a89c-a29d-4937-9070-6922e8f7577b/s1200?webp=false</a:t>
            </a:r>
            <a:endParaRPr lang="ru-RU" sz="2400" dirty="0" smtClean="0">
              <a:solidFill>
                <a:schemeClr val="tx1"/>
              </a:solidFill>
              <a:latin typeface="Times New Roman" panose="02020603050405020304" pitchFamily="18" charset="0"/>
              <a:cs typeface="Times New Roman" panose="02020603050405020304" pitchFamily="18" charset="0"/>
            </a:endParaRPr>
          </a:p>
          <a:p>
            <a:r>
              <a:rPr lang="ru-RU" sz="2400" dirty="0" smtClean="0">
                <a:solidFill>
                  <a:schemeClr val="tx1"/>
                </a:solidFill>
                <a:latin typeface="Times New Roman" panose="02020603050405020304" pitchFamily="18" charset="0"/>
                <a:cs typeface="Times New Roman" panose="02020603050405020304" pitchFamily="18" charset="0"/>
              </a:rPr>
              <a:t>5. Изображение «Книги»</a:t>
            </a:r>
          </a:p>
          <a:p>
            <a:r>
              <a:rPr lang="en-US" sz="2400" dirty="0" smtClean="0">
                <a:solidFill>
                  <a:schemeClr val="tx1"/>
                </a:solidFill>
                <a:latin typeface="Times New Roman" panose="02020603050405020304" pitchFamily="18" charset="0"/>
                <a:cs typeface="Times New Roman" panose="02020603050405020304" pitchFamily="18" charset="0"/>
                <a:hlinkClick r:id="rId3"/>
              </a:rPr>
              <a:t>https://st2.depositphotos.com/2769299/7110/i/950/depositphotos_71102609-stock-photo-a-stack-of-books-on.jpg</a:t>
            </a:r>
            <a:endParaRPr lang="ru-RU"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4173840"/>
      </p:ext>
    </p:extLst>
  </p:cSld>
  <p:clrMapOvr>
    <a:masterClrMapping/>
  </p:clrMapOvr>
</p:sld>
</file>

<file path=ppt/theme/theme1.xml><?xml version="1.0" encoding="utf-8"?>
<a:theme xmlns:a="http://schemas.openxmlformats.org/drawingml/2006/main" name="Ретро">
  <a:themeElements>
    <a:clrScheme name="Ретр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Ретро">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96</TotalTime>
  <Words>634</Words>
  <Application>Microsoft Office PowerPoint</Application>
  <PresentationFormat>Произвольный</PresentationFormat>
  <Paragraphs>69</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Ретро</vt:lpstr>
      <vt:lpstr>The world inventions</vt:lpstr>
      <vt:lpstr>The aims of the lesson</vt:lpstr>
      <vt:lpstr>Let’s remember these word constructions</vt:lpstr>
      <vt:lpstr>What most important  inventions of the 20th century can you name? Fill in the the following list. </vt:lpstr>
      <vt:lpstr>Look at the example!</vt:lpstr>
      <vt:lpstr>Watch the video “Top 10 intentions of all time”</vt:lpstr>
      <vt:lpstr>Have you changed you opinion?</vt:lpstr>
      <vt:lpstr>Read the following information and say if your point of view are the same or not…</vt:lpstr>
      <vt:lpstr>Read the following information and say if your point of view are the same or not…</vt:lpstr>
      <vt:lpstr>Ask your partner</vt:lpstr>
      <vt:lpstr>Debates</vt:lpstr>
      <vt:lpstr>The results of the lesson</vt:lpstr>
      <vt:lpstr>Homework</vt:lpstr>
      <vt:lpstr>Список использованных источников</vt:lpstr>
      <vt:lpstr>Список использованных источников</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world inventions</dc:title>
  <dc:creator>1</dc:creator>
  <cp:lastModifiedBy>Анна</cp:lastModifiedBy>
  <cp:revision>12</cp:revision>
  <dcterms:created xsi:type="dcterms:W3CDTF">2019-09-23T16:02:44Z</dcterms:created>
  <dcterms:modified xsi:type="dcterms:W3CDTF">2022-01-11T05:33:53Z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228062</vt:lpwstr>
  </property>
  <property fmtid="{D5CDD505-2E9C-101B-9397-08002B2CF9AE}" pid="3" name="NXPowerLiteSettings">
    <vt:lpwstr>F6000400038000</vt:lpwstr>
  </property>
  <property fmtid="{D5CDD505-2E9C-101B-9397-08002B2CF9AE}" pid="4" name="NXPowerLiteVersion">
    <vt:lpwstr>D4.3.1</vt:lpwstr>
  </property>
</Properties>
</file>