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5"/>
  </p:notesMasterIdLst>
  <p:sldIdLst>
    <p:sldId id="256" r:id="rId5"/>
    <p:sldId id="266" r:id="rId6"/>
    <p:sldId id="261" r:id="rId7"/>
    <p:sldId id="257" r:id="rId8"/>
    <p:sldId id="258" r:id="rId9"/>
    <p:sldId id="259" r:id="rId10"/>
    <p:sldId id="260" r:id="rId11"/>
    <p:sldId id="305" r:id="rId12"/>
    <p:sldId id="272" r:id="rId13"/>
    <p:sldId id="278" r:id="rId14"/>
    <p:sldId id="280" r:id="rId15"/>
    <p:sldId id="281" r:id="rId16"/>
    <p:sldId id="282" r:id="rId17"/>
    <p:sldId id="303" r:id="rId18"/>
    <p:sldId id="304" r:id="rId19"/>
    <p:sldId id="285" r:id="rId20"/>
    <p:sldId id="286" r:id="rId21"/>
    <p:sldId id="288" r:id="rId22"/>
    <p:sldId id="290" r:id="rId23"/>
    <p:sldId id="291" r:id="rId24"/>
    <p:sldId id="297" r:id="rId25"/>
    <p:sldId id="293" r:id="rId26"/>
    <p:sldId id="299" r:id="rId27"/>
    <p:sldId id="300" r:id="rId28"/>
    <p:sldId id="301" r:id="rId29"/>
    <p:sldId id="302" r:id="rId30"/>
    <p:sldId id="292" r:id="rId31"/>
    <p:sldId id="298" r:id="rId32"/>
    <p:sldId id="296" r:id="rId33"/>
    <p:sldId id="265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FD7FB1E-6BE2-47A9-91BA-DDE1B92641F1}">
          <p14:sldIdLst>
            <p14:sldId id="256"/>
            <p14:sldId id="266"/>
            <p14:sldId id="261"/>
            <p14:sldId id="257"/>
            <p14:sldId id="258"/>
            <p14:sldId id="259"/>
            <p14:sldId id="260"/>
            <p14:sldId id="305"/>
            <p14:sldId id="272"/>
            <p14:sldId id="278"/>
            <p14:sldId id="280"/>
            <p14:sldId id="281"/>
            <p14:sldId id="282"/>
            <p14:sldId id="303"/>
            <p14:sldId id="304"/>
            <p14:sldId id="285"/>
            <p14:sldId id="286"/>
            <p14:sldId id="288"/>
            <p14:sldId id="290"/>
            <p14:sldId id="291"/>
            <p14:sldId id="297"/>
            <p14:sldId id="293"/>
            <p14:sldId id="299"/>
            <p14:sldId id="300"/>
            <p14:sldId id="301"/>
          </p14:sldIdLst>
        </p14:section>
        <p14:section name="Раздел без заголовка" id="{6F9266F9-605C-461A-B1B1-A7CB5DD479BC}">
          <p14:sldIdLst>
            <p14:sldId id="302"/>
            <p14:sldId id="292"/>
            <p14:sldId id="298"/>
            <p14:sldId id="296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F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46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CB5F5-DBBF-4655-8F28-77A1838FFA5D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DC904-5ECF-4FA5-8002-28ECA0C289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805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877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274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041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117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424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66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329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782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333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9224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610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2671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983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8225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58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974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0860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527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6124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4366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84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893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2880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389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2845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823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980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0263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3622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7120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6864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5978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95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0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3113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651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04.11.2020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4676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9.gif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9.gif"/><Relationship Id="rId5" Type="http://schemas.openxmlformats.org/officeDocument/2006/relationships/image" Target="../media/image54.gif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2712" y="2204864"/>
            <a:ext cx="8215903" cy="298543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Представление отряда </a:t>
            </a:r>
          </a:p>
          <a:p>
            <a:pPr algn="ctr"/>
            <a:r>
              <a:rPr lang="ru-RU" sz="8000" b="1" i="1" cap="none" spc="0" dirty="0" smtClean="0">
                <a:ln w="1905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8000" b="1" i="1" dirty="0" smtClean="0">
                <a:ln w="1905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Чист</a:t>
            </a:r>
            <a:r>
              <a:rPr lang="ru-RU" sz="8000" b="1" i="1" dirty="0">
                <a:ln w="1905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8000" b="1" i="1" cap="none" spc="0" dirty="0" smtClean="0">
                <a:ln w="1905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 сердца»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1270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9147" y="188640"/>
            <a:ext cx="71546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казенное учреждение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Дополнительного образования</a:t>
            </a:r>
          </a:p>
          <a:p>
            <a:pPr algn="ctr"/>
            <a:r>
              <a:rPr lang="ru-RU" sz="24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 детского творчества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Старополтавского района Волгоградской области</a:t>
            </a:r>
            <a:endParaRPr lang="ru-RU" sz="2400" b="1" cap="none" spc="0" dirty="0">
              <a:ln w="12700">
                <a:solidFill>
                  <a:srgbClr val="002060"/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98722" y="6021288"/>
            <a:ext cx="106388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i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2020 г.</a:t>
            </a:r>
            <a:endParaRPr lang="ru-RU" sz="2400" b="1" cap="none" spc="0" dirty="0">
              <a:ln w="12700">
                <a:solidFill>
                  <a:srgbClr val="002060"/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6581" y="404664"/>
            <a:ext cx="706789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И ЗАДАЧИ ВОЛОНТЕРСКОГО ОТРЯДА 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«ЧИСТЫЕ СЕРДЦА»</a:t>
            </a:r>
            <a:b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МКУ ДО ДДТ</a:t>
            </a:r>
            <a:endParaRPr lang="ru-RU" sz="24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1154" y="1916832"/>
            <a:ext cx="7632848" cy="42473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волонтерского движения в </a:t>
            </a: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Доме детского творчества, </a:t>
            </a:r>
            <a:r>
              <a:rPr lang="ru-RU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позитивных установок учащихся на добровольческую деятельность</a:t>
            </a: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Оказание позитивного влияния </a:t>
            </a:r>
            <a:r>
              <a:rPr lang="ru-RU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сверстников при выборе ими жизненных ценностей.</a:t>
            </a:r>
          </a:p>
          <a:p>
            <a:endParaRPr lang="ru-RU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  формирование </a:t>
            </a:r>
            <a:r>
              <a:rPr lang="ru-RU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сплоченного деятельного коллектива </a:t>
            </a: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волонтеров;</a:t>
            </a:r>
            <a:endParaRPr lang="ru-RU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пропаганда ЗОЖ личным примером;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условий, позволяющих учащимся </a:t>
            </a:r>
            <a:r>
              <a:rPr lang="ru-RU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своими силами вести работу, направленную на </a:t>
            </a: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популяризацию ЗОЖ в </a:t>
            </a:r>
            <a:r>
              <a:rPr lang="ru-RU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подростковой </a:t>
            </a: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среде;</a:t>
            </a:r>
            <a:endParaRPr lang="ru-RU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привлекать в ряды добровольцев учащихся</a:t>
            </a:r>
            <a:r>
              <a:rPr lang="ru-RU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состоящих на </a:t>
            </a: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учете в ПДН;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поддерживать механизм </a:t>
            </a:r>
            <a:r>
              <a:rPr lang="ru-RU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</a:t>
            </a: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 детского творчества </a:t>
            </a:r>
            <a:r>
              <a:rPr lang="ru-RU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окружающим социумом, через  создание социально-поддерживающих сетей сверстников и взрослых для </a:t>
            </a: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детей.</a:t>
            </a:r>
            <a:endParaRPr lang="ru-RU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650" y="404664"/>
            <a:ext cx="8707768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ДЕЯТЕЛЬНОСТИ ВОЛОНТЕРСКОГО ОТРЯДА </a:t>
            </a:r>
          </a:p>
          <a:p>
            <a:pPr algn="ctr"/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«ЧИСТЫЕ СЕРДЦА»</a:t>
            </a:r>
            <a:b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МКУ ДО ДДТ </a:t>
            </a:r>
            <a:endParaRPr lang="ru-RU" sz="2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772816"/>
            <a:ext cx="7848872" cy="25853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Волонтерский отряд начал свою активную деятельность с 2018 года. В то время он назывался «Юный патриот», руководителем отряда была педагог дополнительного образования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Ю.С.Баранова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Командирами отряда в разное время были активисты Дома детского творчества, ныне студенты, Галицкая Нина,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Сафиулина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Динара, Асташова Юлия.</a:t>
            </a:r>
          </a:p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С 2019 года отряд носит название «Чистые сердца». Руководитель отряда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Абулькина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Лейла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Суламбековна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Командир отряда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Куваншкалиева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Камилла, ученица 8 класса.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E:\зож\день здоровья\20190406_14504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5" b="20709"/>
          <a:stretch/>
        </p:blipFill>
        <p:spPr bwMode="auto">
          <a:xfrm>
            <a:off x="202994" y="4540205"/>
            <a:ext cx="2719166" cy="182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" name="Picture 3" descr="E:\зож\20181215_1023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5"/>
          <a:stretch/>
        </p:blipFill>
        <p:spPr bwMode="auto">
          <a:xfrm>
            <a:off x="3275856" y="4540205"/>
            <a:ext cx="2823876" cy="182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4" descr="E:\зож\флешмоб\IMG_20180817_1027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7" t="32131" r="11486" b="20174"/>
          <a:stretch/>
        </p:blipFill>
        <p:spPr bwMode="auto">
          <a:xfrm>
            <a:off x="6201168" y="4557010"/>
            <a:ext cx="2703250" cy="182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085184"/>
            <a:ext cx="87129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нашем волонтерском отряде собрались самые активные, добрые, увлеченные </a:t>
            </a:r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«чист</a:t>
            </a:r>
            <a:r>
              <a:rPr lang="ru-RU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 сердца».</a:t>
            </a:r>
          </a:p>
        </p:txBody>
      </p:sp>
      <p:pic>
        <p:nvPicPr>
          <p:cNvPr id="2050" name="Picture 2" descr="E:\зож\день здоровья\20190406_1451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54" t="27464" r="10080"/>
          <a:stretch/>
        </p:blipFill>
        <p:spPr bwMode="auto">
          <a:xfrm>
            <a:off x="1331640" y="260648"/>
            <a:ext cx="6336704" cy="4776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4499992" y="819115"/>
            <a:ext cx="4536504" cy="3375046"/>
          </a:xfrm>
          <a:prstGeom prst="wedgeEllipseCallout">
            <a:avLst>
              <a:gd name="adj1" fmla="val -56255"/>
              <a:gd name="adj2" fmla="val 24831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ln w="3175">
                  <a:solidFill>
                    <a:srgbClr val="00206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Творить добро- это не призвание и не профессия-это нежность человеческой души, великодушие к ближним и безграничное стремление помочь каждому, от всего сердца, кто попал в беду, кто нуждается в помощи добродушных и понимающих боль людей.</a:t>
            </a:r>
            <a:endParaRPr lang="ru-RU" i="1" dirty="0">
              <a:ln w="3175">
                <a:solidFill>
                  <a:srgbClr val="002060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5172" y="5445224"/>
            <a:ext cx="5040483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Куваншкалиева</a:t>
            </a:r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Камилла, </a:t>
            </a:r>
          </a:p>
          <a:p>
            <a:pPr algn="ctr"/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командир отряда «Чистые сердца»</a:t>
            </a:r>
            <a:endParaRPr lang="ru-RU" sz="2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s://r1.nubex.ru/s5846-bf4/77470cecbd_fit-in~1280x800~filters:no_upscale()__f906_5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61" t="32995" r="23336" b="33206"/>
          <a:stretch/>
        </p:blipFill>
        <p:spPr bwMode="auto">
          <a:xfrm flipH="1">
            <a:off x="1547664" y="819115"/>
            <a:ext cx="2304256" cy="4112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chemeClr val="accent6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5076056" y="2132856"/>
            <a:ext cx="3888432" cy="3600400"/>
          </a:xfrm>
          <a:prstGeom prst="wedgeEllipseCallout">
            <a:avLst>
              <a:gd name="adj1" fmla="val -62058"/>
              <a:gd name="adj2" fmla="val -3695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Быть волонтером для меня </a:t>
            </a:r>
            <a:r>
              <a:rPr lang="ru-RU" sz="2400" i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значит </a:t>
            </a:r>
            <a:r>
              <a:rPr lang="ru-RU" sz="2400" i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быть там, где в тебе нуждаются! Помогать людям до того, как к тебе обратились за помощью!</a:t>
            </a:r>
            <a:endParaRPr lang="ru-RU" sz="2400" i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733" y="5725331"/>
            <a:ext cx="5087996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Вяльшина</a:t>
            </a:r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Ильвина</a:t>
            </a:r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волонтер отряда «Чистые сердца»</a:t>
            </a:r>
            <a:endParaRPr lang="ru-RU" sz="2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E:\зож\день здоровья\20190406_1451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42735" r="59231" b="35726"/>
          <a:stretch/>
        </p:blipFill>
        <p:spPr bwMode="auto">
          <a:xfrm>
            <a:off x="1907704" y="1268760"/>
            <a:ext cx="2498055" cy="3747085"/>
          </a:xfrm>
          <a:prstGeom prst="rect">
            <a:avLst/>
          </a:prstGeom>
          <a:noFill/>
          <a:ln w="76200">
            <a:solidFill>
              <a:schemeClr val="tx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3851920" y="2900217"/>
            <a:ext cx="4824536" cy="3240360"/>
          </a:xfrm>
          <a:prstGeom prst="wedgeEllipseCallout">
            <a:avLst>
              <a:gd name="adj1" fmla="val -33299"/>
              <a:gd name="adj2" fmla="val -57483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Добро всегда побеждает!  Я думаю, дарить людям добро, значит дарить добро самому себе! Когда счастливы окружающие, ты тоже счастлив!</a:t>
            </a:r>
            <a:endParaRPr lang="ru-RU" sz="2400" b="1" i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5301208"/>
            <a:ext cx="4320479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Орлова Дарья, </a:t>
            </a:r>
          </a:p>
          <a:p>
            <a:pPr algn="ctr"/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волонтер отряда </a:t>
            </a:r>
          </a:p>
          <a:p>
            <a:pPr algn="ctr"/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«Чистые сердца»</a:t>
            </a:r>
            <a:endParaRPr lang="ru-RU" sz="2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E:\зож\день здоровья\20190406_14504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5" t="44123" r="53175" b="46277"/>
          <a:stretch/>
        </p:blipFill>
        <p:spPr bwMode="auto">
          <a:xfrm>
            <a:off x="1331640" y="975522"/>
            <a:ext cx="2520280" cy="3544875"/>
          </a:xfrm>
          <a:prstGeom prst="rect">
            <a:avLst/>
          </a:prstGeom>
          <a:noFill/>
          <a:ln w="762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3851920" y="2996952"/>
            <a:ext cx="4824536" cy="3240360"/>
          </a:xfrm>
          <a:prstGeom prst="wedgeEllipseCallout">
            <a:avLst>
              <a:gd name="adj1" fmla="val -33299"/>
              <a:gd name="adj2" fmla="val -57483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Times New Roman"/>
              </a:rPr>
              <a:t>   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</a:rPr>
              <a:t>Быть волонтёром для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</a:rPr>
              <a:t> каждого из нас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</a:rPr>
              <a:t>–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</a:rPr>
              <a:t>это делать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</a:rPr>
              <a:t>людям добро, дарить им радость и через это ощущать себя нужным обществу человеком.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880" y="471206"/>
            <a:ext cx="4320479" cy="1631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Сорокина Анна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, Абакумова Алина, Иванова Анастасия, 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Коваль Ольга – юные  </a:t>
            </a: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волонтеры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отряда 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«Чистые сердца»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downloader.disk.yandex.ru/preview/b8b3877463015c28d6d368707b1390c3a2511156d2d8d72cc317bf819382d450/5fa3179a/PVOFPCAQ2NYLlsvYgzrREMKIOcnrekQNELY5wP7bh2OffK8-JVSEwF0heF-8UcHMHxfac92gu5F3g0gAqUi1Bg==?uid=0&amp;filename=IMG_20180508_145740.jpg&amp;disposition=inline&amp;hash=&amp;limit=0&amp;content_type=image%2Fjpeg&amp;tknv=v2&amp;owner_uid=514234652&amp;size=2048x2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84" t="37083" r="7310" b="6388"/>
          <a:stretch/>
        </p:blipFill>
        <p:spPr bwMode="auto">
          <a:xfrm>
            <a:off x="268573" y="471206"/>
            <a:ext cx="4143853" cy="2736304"/>
          </a:xfrm>
          <a:prstGeom prst="rect">
            <a:avLst/>
          </a:prstGeom>
          <a:ln w="76200">
            <a:solidFill>
              <a:schemeClr val="accent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84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348800"/>
            <a:ext cx="8712968" cy="5262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«Патриотическое воспитание»:</a:t>
            </a:r>
          </a:p>
          <a:p>
            <a:pPr marL="1200150" lvl="2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Шефство над ветеранами и участниками ВОВ, тружениками тыла, одинокими престарелыми людьми;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1200150" lvl="2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акций к Дню Победы: «Георгиевская лента», «Дорога к обелиску»;</a:t>
            </a:r>
          </a:p>
          <a:p>
            <a:r>
              <a:rPr lang="ru-RU" sz="1600" b="1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«Добро и милосердие»:</a:t>
            </a:r>
          </a:p>
          <a:p>
            <a:pPr marL="1200150" lvl="2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благотворительных акций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детей, оказавшихся в трудной жизненной ситуации;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1200150" lvl="2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традиционных районных акциях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«Месяц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добра», «Неделя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детской безопасности»,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«Декада пожилых людей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ln>
                  <a:solidFill>
                    <a:srgbClr val="002060"/>
                  </a:solidFill>
                </a:ln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i="1" dirty="0" err="1" smtClean="0">
                <a:ln>
                  <a:solidFill>
                    <a:srgbClr val="002060"/>
                  </a:solidFill>
                </a:ln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ЭКОлогиЯ</a:t>
            </a:r>
            <a:r>
              <a:rPr lang="ru-RU" sz="1600" b="1" i="1" dirty="0" smtClean="0">
                <a:ln>
                  <a:solidFill>
                    <a:srgbClr val="002060"/>
                  </a:solidFill>
                </a:ln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pPr marL="1200150" lvl="2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Экологические акции «День древонасаждений»,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Чистое село», «Покорми птиц зимой» и др.;</a:t>
            </a:r>
          </a:p>
          <a:p>
            <a:r>
              <a:rPr lang="ru-RU" sz="1600" b="1" i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«Здоровый образ жизни»:</a:t>
            </a: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Дней здоровья, спортивных соревнований, танцевальных   	     дней, Дней здорового питания, Дней хорошего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настроения, конкурсы рисунков и плакатов;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«Безопасность дорожного движения»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  - Акции по ПДД «Водители вы тоже родители», «Вежливый 	водитель», «Будь внимателен, пешеход», «Юные участники дорожного 	движения» и др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i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«Пожарная безопасность»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- Акция «Не играй с огнем», проведение конкурса рисунков, викторин по пожарной безопасности.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88640"/>
            <a:ext cx="7632848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НАПРАВЛЕНИЯ ДЕЯТЕЛЬНОСТИ</a:t>
            </a:r>
          </a:p>
          <a:p>
            <a:pPr algn="ctr"/>
            <a:r>
              <a:rPr lang="ru-RU" sz="2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ВОЛОНТЕРСКОГО ОТРЯДА «ЧИСТЫЕ СЕРДЦА»</a:t>
            </a:r>
            <a:br>
              <a:rPr lang="ru-RU" sz="2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МКУ ДО ДОМ ДЕТСКОГО ТВОРЧЕСТВА  </a:t>
            </a:r>
            <a:endParaRPr lang="ru-RU" sz="20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4112408" cy="1200329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«Патриотическое </a:t>
            </a:r>
          </a:p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воспитание»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00803" y="3452050"/>
            <a:ext cx="3904806" cy="369332"/>
          </a:xfrm>
          <a:prstGeom prst="rect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 обелиска Афганским воинам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3913" y="4797152"/>
            <a:ext cx="2917594" cy="646331"/>
          </a:xfrm>
          <a:prstGeom prst="rect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Чтение стихов у обелиска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накануне </a:t>
            </a:r>
            <a:r>
              <a:rPr lang="ru-RU" b="1" dirty="0" smtClean="0">
                <a:ln>
                  <a:solidFill>
                    <a:srgbClr val="92D050"/>
                  </a:solidFill>
                </a:ln>
                <a:latin typeface="Times New Roman" pitchFamily="18" charset="0"/>
                <a:cs typeface="Times New Roman" pitchFamily="18" charset="0"/>
              </a:rPr>
              <a:t>Дня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Победы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r1.nubex.ru/s5846-bf4/8a57708a21_fit-in~1280x800~filters:no_upscale()__f1529_6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8" r="22748"/>
          <a:stretch/>
        </p:blipFill>
        <p:spPr bwMode="auto">
          <a:xfrm>
            <a:off x="993913" y="2035236"/>
            <a:ext cx="2952544" cy="2533118"/>
          </a:xfrm>
          <a:prstGeom prst="rect">
            <a:avLst/>
          </a:prstGeom>
          <a:noFill/>
          <a:ln w="762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7" name="Picture 3" descr="C:\Users\Юзер\Pictures\никто не забыт ,ничто не забыто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8596"/>
            <a:ext cx="3889593" cy="2917195"/>
          </a:xfrm>
          <a:prstGeom prst="rect">
            <a:avLst/>
          </a:prstGeom>
          <a:noFill/>
          <a:ln w="57150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5517232"/>
            <a:ext cx="7632848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Поздравление участников 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Великой Отечественной войны с Днем Победы, выступление на праздничном концерте</a:t>
            </a:r>
            <a:endParaRPr lang="ru-RU" sz="24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1266" name="Picture 2" descr="C:\Users\Юзер\Pictures\9ма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836645"/>
            <a:ext cx="6123289" cy="4592467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4112408" cy="1200329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«Патриотическое </a:t>
            </a:r>
          </a:p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воспитание»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4112408" cy="1200329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«Патриотическое </a:t>
            </a:r>
          </a:p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воспитание»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5733256"/>
            <a:ext cx="763284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Акция «Удели внимание ветерану»</a:t>
            </a:r>
            <a:endParaRPr lang="ru-RU" sz="24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Юзер\Pictures\добрые дел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00" y="1619250"/>
            <a:ext cx="5435600" cy="3619500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80112" y="4079452"/>
            <a:ext cx="3204514" cy="738664"/>
          </a:xfrm>
          <a:prstGeom prst="rect">
            <a:avLst/>
          </a:prstGeom>
          <a:ln w="57150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Участие в патриотическом районном смотре конкурсе «Долг, честь и доблесть»</a:t>
            </a:r>
            <a:endParaRPr lang="ru-RU" sz="1400" b="1" dirty="0">
              <a:ln w="12700">
                <a:solidFill>
                  <a:schemeClr val="accent6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s://r1.nubex.ru/s5846-bf4/888e2a1697_fit-in~1280x800~filters:no_upscale()__f1457_b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07" y="3049192"/>
            <a:ext cx="4976327" cy="2799184"/>
          </a:xfrm>
          <a:prstGeom prst="rect">
            <a:avLst/>
          </a:prstGeom>
          <a:ln w="57150">
            <a:solidFill>
              <a:schemeClr val="accent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r1.nubex.ru/s5846-bf4/81d2733ee6_fit-in~1280x800~filters:no_upscale()__f1964_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4663"/>
            <a:ext cx="4571245" cy="3417753"/>
          </a:xfrm>
          <a:prstGeom prst="rect">
            <a:avLst/>
          </a:prstGeom>
          <a:ln w="57150">
            <a:solidFill>
              <a:schemeClr val="accent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81" y="6021288"/>
            <a:ext cx="4983353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88640"/>
            <a:ext cx="4112408" cy="1200329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«Патриотическое </a:t>
            </a:r>
          </a:p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воспитание»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4112408" cy="1200329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«Патриотическое </a:t>
            </a:r>
          </a:p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воспитание»</a:t>
            </a:r>
          </a:p>
        </p:txBody>
      </p:sp>
      <p:pic>
        <p:nvPicPr>
          <p:cNvPr id="2050" name="Picture 2" descr="C:\Users\Юзер\Downloads\IMG_20180508_1453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52" y="1772816"/>
            <a:ext cx="4848540" cy="3636405"/>
          </a:xfrm>
          <a:prstGeom prst="rect">
            <a:avLst/>
          </a:prstGeom>
          <a:noFill/>
          <a:ln w="762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33373" y="5877272"/>
            <a:ext cx="4760732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Акция «Георгиевская ленточка»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173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4112408" cy="1200329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«Патриотическое </a:t>
            </a:r>
          </a:p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воспитание»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92079" y="5877272"/>
            <a:ext cx="3305373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Акция «Георгиевская ленточка»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 descr="https://downloader.disk.yandex.ru/preview/5630f8e02250269336e48f8a5f5c65fd34bc9b6ade14f58a16ac19d36ac0058e/5fa3167d/7t87r4ECXfKNvT7Y8HFqLk6Ct0ghC9CIcZqtMgqnM6o-GWodv_JkTqVa-VfkR_CUmmXf2sywuvZatmRvV3w9xA==?uid=0&amp;filename=IMG_20180508_145208.jpg&amp;disposition=inline&amp;hash=&amp;limit=0&amp;content_type=image%2Fjpeg&amp;tknv=v2&amp;owner_uid=514234652&amp;size=2048x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4665"/>
            <a:ext cx="3285640" cy="2464230"/>
          </a:xfrm>
          <a:prstGeom prst="rect">
            <a:avLst/>
          </a:prstGeom>
          <a:noFill/>
          <a:ln w="5715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downloader.disk.yandex.ru/preview/82dfec8599514ca2b46cdb9a2ff25e766a76574a53a6f80ddb09af35a0713472/5fa316be/ZxI03Hpb3KBaE8opddmhmzoh3DWBW9R9v0m24u839a1-d6fDVYKFGf3yVhxIbAh_gnzNME_42tJFcjZme0AwKA==?uid=0&amp;filename=IMG_20180508_145053.jpg&amp;disposition=inline&amp;hash=&amp;limit=0&amp;content_type=image%2Fjpeg&amp;tknv=v2&amp;owner_uid=514234652&amp;size=2048x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48" y="1636780"/>
            <a:ext cx="3248312" cy="2436234"/>
          </a:xfrm>
          <a:prstGeom prst="rect">
            <a:avLst/>
          </a:prstGeom>
          <a:noFill/>
          <a:ln w="5715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downloader.disk.yandex.ru/preview/a513e85645a85acde5c9514a9f88f08a09d10964be1a9b57de83c6696f01afb2/5fa3177a/FDgY4Gh9SdN9i2KJkNcQqupgWqvLKjcReEW5RIMeoOu-VDOr3YRHUzDUxeEizbemJEPveI_hgG5wEUBKcnMWlQ==?uid=0&amp;filename=IMG_20180508_145630.jpg&amp;disposition=inline&amp;hash=&amp;limit=0&amp;content_type=image%2Fjpeg&amp;tknv=v2&amp;owner_uid=514234652&amp;size=2048x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908" y="3217406"/>
            <a:ext cx="3252545" cy="2439409"/>
          </a:xfrm>
          <a:prstGeom prst="rect">
            <a:avLst/>
          </a:prstGeom>
          <a:noFill/>
          <a:ln w="5715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downloader.disk.yandex.ru/preview/b8b3877463015c28d6d368707b1390c3a2511156d2d8d72cc317bf819382d450/5fa3179a/PVOFPCAQ2NYLlsvYgzrREMKIOcnrekQNELY5wP7bh2OffK8-JVSEwF0heF-8UcHMHxfac92gu5F3g0gAqUi1Bg==?uid=0&amp;filename=IMG_20180508_145740.jpg&amp;disposition=inline&amp;hash=&amp;limit=0&amp;content_type=image%2Fjpeg&amp;tknv=v2&amp;owner_uid=514234652&amp;size=2048x2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293096"/>
            <a:ext cx="3248312" cy="2436234"/>
          </a:xfrm>
          <a:prstGeom prst="rect">
            <a:avLst/>
          </a:prstGeom>
          <a:noFill/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1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473302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«Добро и милосердие»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6021288"/>
            <a:ext cx="7632848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Новогодний праздник «Волшебный снежок»</a:t>
            </a:r>
            <a:endParaRPr lang="ru-RU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1543" y="4299005"/>
            <a:ext cx="3861651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Волонтеры провели новогодний праздник для особенных детей</a:t>
            </a:r>
          </a:p>
        </p:txBody>
      </p:sp>
      <p:pic>
        <p:nvPicPr>
          <p:cNvPr id="9218" name="Picture 2" descr="https://r1.nubex.ru/s5846-bf4/89c4cff53d_fit-in~1280x800~filters:no_upscale()__f1834_b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46241"/>
            <a:ext cx="4864639" cy="273636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r1.nubex.ru/s5846-bf4/1101936b1b_fit-in~1280x800~filters:no_upscale()__f1835_f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714" y="546038"/>
            <a:ext cx="2940122" cy="5226884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473302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«Добро и милосердие»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6021288"/>
            <a:ext cx="7632848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Акции «Доброе сердца» и «Почта добра»</a:t>
            </a:r>
            <a:endParaRPr lang="ru-RU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5976" y="3836947"/>
            <a:ext cx="3933659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Помощь пожилым людям, вручение открыток с пожеланиями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День добра и уважения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октября</a:t>
            </a:r>
          </a:p>
        </p:txBody>
      </p:sp>
      <p:pic>
        <p:nvPicPr>
          <p:cNvPr id="10242" name="Picture 2" descr="https://r1.nubex.ru/s5846-bf4/3351709b2e_fit-in~1280x800~filters:no_upscale()__f1087_2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33449"/>
            <a:ext cx="3024336" cy="2267544"/>
          </a:xfrm>
          <a:prstGeom prst="rect">
            <a:avLst/>
          </a:prstGeom>
          <a:noFill/>
          <a:ln w="5715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Юзер\Pictures\акция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73016"/>
            <a:ext cx="3106315" cy="2329736"/>
          </a:xfrm>
          <a:prstGeom prst="rect">
            <a:avLst/>
          </a:prstGeom>
          <a:noFill/>
          <a:ln w="5715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Юзер\Pictures\встреча  с пожилыми людьм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88030"/>
            <a:ext cx="3096344" cy="2322258"/>
          </a:xfrm>
          <a:prstGeom prst="rect">
            <a:avLst/>
          </a:prstGeom>
          <a:noFill/>
          <a:ln w="5715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6884" y="188640"/>
            <a:ext cx="2782301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i="1" dirty="0" err="1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ЭКОлогиЯ</a:t>
            </a:r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6021288"/>
            <a:ext cx="7632848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Акция «Чистое село»</a:t>
            </a:r>
            <a:endParaRPr lang="ru-RU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3" descr="D:\А\фото 2014-2015гг\субботник\3.JPG"/>
          <p:cNvPicPr>
            <a:picLocks noChangeAspect="1" noChangeArrowheads="1"/>
          </p:cNvPicPr>
          <p:nvPr/>
        </p:nvPicPr>
        <p:blipFill rotWithShape="1">
          <a:blip r:embed="rId2" cstate="print"/>
          <a:srcRect t="7870"/>
          <a:stretch/>
        </p:blipFill>
        <p:spPr bwMode="auto">
          <a:xfrm>
            <a:off x="4355976" y="3073940"/>
            <a:ext cx="4212468" cy="2587308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13314" name="Picture 2" descr="C:\Users\Юзер\Pictures\чистота залог здоровь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23" y="1052735"/>
            <a:ext cx="3840428" cy="2880321"/>
          </a:xfrm>
          <a:prstGeom prst="rect">
            <a:avLst/>
          </a:prstGeom>
          <a:noFill/>
          <a:ln w="38100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2448272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«ЗОЖ»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2597" y="3429000"/>
            <a:ext cx="2952328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Участие на районной спартакиаде</a:t>
            </a:r>
            <a:endParaRPr lang="ru-RU" b="1" dirty="0">
              <a:ln w="12700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s://r1.nubex.ru/s5846-bf4/470f2b99de_fit-in~1280x800~filters:no_upscale()__f1459_6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58" y="1022248"/>
            <a:ext cx="4022641" cy="226273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зож\день здоровья\20190406_1444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537" y="497954"/>
            <a:ext cx="1980442" cy="2640589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42" y="5661248"/>
            <a:ext cx="765651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E:\зож\флешмоб\IMG-20190522-WA00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838" y="3307437"/>
            <a:ext cx="3491880" cy="1964183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2448272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«ЗОЖ»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5517232"/>
            <a:ext cx="7632848" cy="1200329"/>
          </a:xfrm>
          <a:prstGeom prst="rec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Кросс наций.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Лучший пример здорового образа жизни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ты сам!</a:t>
            </a:r>
            <a:endParaRPr lang="ru-RU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1" name="Picture 5" descr="E:\зож\кросс нацмй\DSC_04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4" y="2420888"/>
            <a:ext cx="4536506" cy="3024337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E:\зож\кросс нацмй\DSC_0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052734"/>
            <a:ext cx="4536505" cy="3024337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2448272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«ЗОЖ»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0079" y="5013176"/>
            <a:ext cx="7632848" cy="1569660"/>
          </a:xfrm>
          <a:prstGeom prst="rec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Дни здоровья</a:t>
            </a:r>
            <a:r>
              <a:rPr lang="ru-RU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участием родителей и самых маленьких воспитанников Дома детского творчества. 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Лучший пример здорового образа жизни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ты сам!</a:t>
            </a:r>
            <a:endParaRPr lang="ru-RU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 descr="E:\зож\папа, мамая, я спорт.семья\28d5a2d572_fit-in_1280x800_filters_no_upscale()__f1282_a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92" y="862870"/>
            <a:ext cx="3881257" cy="2587504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E:\зож\папа, мамая, я спорт.семья\0913ba3f3e_fit-in_1280x800_filters_no_upscale()__f1268_e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3881257" cy="2587505"/>
          </a:xfrm>
          <a:prstGeom prst="rect">
            <a:avLst/>
          </a:prstGeom>
          <a:noFill/>
          <a:ln w="5715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62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918" y="189021"/>
            <a:ext cx="2448272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«ЗОЖ»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5517232"/>
            <a:ext cx="7992888" cy="1200329"/>
          </a:xfrm>
          <a:prstGeom prst="rec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Акция «Скажи – НЕТ, вредным привычкам!». 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Лучший пример здорового образа жизни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ты сам!</a:t>
            </a:r>
            <a:endParaRPr lang="ru-RU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E:\зож\буклеты по зож\IMG-20180926-WA0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818" y="2884604"/>
            <a:ext cx="3209517" cy="2407137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E:\зож\день здоровья\20190406_1448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643" y="2884604"/>
            <a:ext cx="1899018" cy="2532023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https://r1.nubex.ru/s5846-bf4/38e01b6e5b_fit-in~1280x800~filters:no_upscale()__f1764_9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64" y="980728"/>
            <a:ext cx="1866462" cy="2488615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https://r1.nubex.ru/s5846-bf4/84ff1f20eb_fit-in~1280x800~filters:no_upscale()__f1766_9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8640"/>
            <a:ext cx="3168352" cy="2376264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C:\Users\Юзер\Pictures\2020-03-18 1с\прохожи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51958"/>
            <a:ext cx="1860962" cy="2481282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918" y="189021"/>
            <a:ext cx="2448272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«ЗОЖ»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918" y="1052736"/>
            <a:ext cx="7992888" cy="3046988"/>
          </a:xfrm>
          <a:prstGeom prst="rec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Волонтерами «Чистые сердца» был организован внутриучрежденческий конкурс плакатов и рисунков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«Мы за ЗДОРОВЫЙ ОБРАЗ ЖИЗНИ!», </a:t>
            </a:r>
          </a:p>
          <a:p>
            <a:pPr algn="ctr"/>
            <a:r>
              <a:rPr lang="ru-RU" sz="24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котором приняли участие 31 ребенок  в возрасте 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5 до 17 лет.</a:t>
            </a:r>
            <a:endParaRPr lang="ru-RU" sz="2400" b="1" dirty="0" smtClean="0">
              <a:ln w="12700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ln w="12700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Лучший пример здорового образа жизни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ты сам!</a:t>
            </a:r>
            <a:endParaRPr lang="ru-RU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8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дом\Desktop\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9108"/>
            <a:ext cx="8496944" cy="592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 a m s u n g\Desktop\smaylik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3056"/>
            <a:ext cx="2831976" cy="224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75942"/>
            <a:ext cx="2448272" cy="646331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FFFF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«ЗОЖ»</a:t>
            </a:r>
          </a:p>
        </p:txBody>
      </p:sp>
    </p:spTree>
    <p:extLst>
      <p:ext uri="{BB962C8B-B14F-4D97-AF65-F5344CB8AC3E}">
        <p14:creationId xmlns:p14="http://schemas.microsoft.com/office/powerpoint/2010/main" val="20464172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дом\Desktop\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460"/>
            <a:ext cx="4056716" cy="283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дом\Desktop\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6205"/>
            <a:ext cx="3960440" cy="285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дом\Desktop\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29000"/>
            <a:ext cx="40567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дом\Desktop\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11215"/>
            <a:ext cx="396044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s a m s u n g\Desktop\WS2h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2204864"/>
            <a:ext cx="2088232" cy="277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s a m s u n g\Desktop\2ed618ff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662142"/>
            <a:ext cx="1894636" cy="189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7153" y="116631"/>
            <a:ext cx="2448272" cy="646331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FFFF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«ЗОЖ»</a:t>
            </a:r>
          </a:p>
        </p:txBody>
      </p:sp>
    </p:spTree>
    <p:extLst>
      <p:ext uri="{BB962C8B-B14F-4D97-AF65-F5344CB8AC3E}">
        <p14:creationId xmlns:p14="http://schemas.microsoft.com/office/powerpoint/2010/main" val="355018807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м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3"/>
            <a:ext cx="3240360" cy="32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дом\Desktop\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6673"/>
            <a:ext cx="3456384" cy="324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дом\Desktop\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933056"/>
            <a:ext cx="432333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s a m s u n g\Desktop\hello_html_m6633311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49080"/>
            <a:ext cx="223455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 a m s u n g\Desktop\WS2h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149080"/>
            <a:ext cx="1584176" cy="31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75918" y="189021"/>
            <a:ext cx="2448272" cy="646331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FFFF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«ЗОЖ»</a:t>
            </a:r>
          </a:p>
        </p:txBody>
      </p:sp>
    </p:spTree>
    <p:extLst>
      <p:ext uri="{BB962C8B-B14F-4D97-AF65-F5344CB8AC3E}">
        <p14:creationId xmlns:p14="http://schemas.microsoft.com/office/powerpoint/2010/main" val="3172729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4964884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«Безопасность</a:t>
            </a:r>
          </a:p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дорожного движения»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6021288"/>
            <a:ext cx="763284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Акция «Первоклассник-пешеход»</a:t>
            </a:r>
            <a:endParaRPr lang="ru-RU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E:\зож\буклеты по зож\IMG-20180926-WA0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384042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s://r1.nubex.ru/s5846-bf4/a3711d897e_fit-in~1280x800~filters:no_upscale()__f911_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539" y="1412177"/>
            <a:ext cx="3760115" cy="282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03859"/>
            <a:ext cx="5749394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«Пожарная безопасность»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6021288"/>
            <a:ext cx="763284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Акция «Не играй с огнём!»</a:t>
            </a:r>
            <a:endParaRPr lang="ru-RU" sz="2400" b="1" dirty="0">
              <a:ln w="12700">
                <a:solidFill>
                  <a:srgbClr val="00206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Юзер\Pictures\DSCF9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3756110" cy="2817083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Юзер\Pictures\нам не зфчем скучат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32578"/>
            <a:ext cx="3764019" cy="2823014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86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88640"/>
            <a:ext cx="7632848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ДОСТИГНУТЫЕ РЕЗУЛЬТАТЫ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ВОЛОНТЕРСКОГО ОТРЯДА «ЧИСТЫЕ СЕРДЦА»</a:t>
            </a:r>
            <a:b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МКУ ДО ДОМ ДЕТСКОГО ТВОРЧЕСТВА </a:t>
            </a:r>
            <a:endParaRPr lang="ru-RU" sz="24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628800"/>
            <a:ext cx="4320480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Основной результат работы - формирование в ходе деятельности ответственной, адаптированной, здоровой личности.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5157193"/>
            <a:ext cx="3960440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Привлечение еще большего количества детей и подростков к общественно значимой деятельности и уменьшение количества несовершеннолетних, состоящих на разных видах учета.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4437112"/>
            <a:ext cx="3851920" cy="181588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Увеличение у подростков знаний о ЗОЖ и овладение ими умением аргументировано отстаивать свою позицию, сформированность здоровых установок и навыков ответственного поведения, снижающих вероятность приобщения к вредным привычкам.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s://r1.nubex.ru/s5846-bf4/50176c95c1_fit-in~1280x800~filters:no_upscale()__f912_f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569" b="6498"/>
          <a:stretch/>
        </p:blipFill>
        <p:spPr bwMode="auto">
          <a:xfrm>
            <a:off x="323528" y="2564904"/>
            <a:ext cx="4248472" cy="2451371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s://r1.nubex.ru/s5846-bf4/0970bc6176_fit-in~1280x800~filters:no_upscale()__f1768_7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3779912" cy="2834934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4480" y="620688"/>
            <a:ext cx="82159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i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«Чистые сердца»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6216" y="5013176"/>
            <a:ext cx="84135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МКУ ДО</a:t>
            </a:r>
          </a:p>
          <a:p>
            <a:pPr algn="ctr"/>
            <a:r>
              <a:rPr lang="ru-RU" sz="5400" b="1" i="1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Дом детского творчества</a:t>
            </a:r>
            <a:endParaRPr lang="ru-RU" sz="5400" b="1" cap="none" spc="0" dirty="0">
              <a:ln w="1270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754</Words>
  <Application>Microsoft Office PowerPoint</Application>
  <PresentationFormat>Экран (4:3)</PresentationFormat>
  <Paragraphs>128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Тема Office</vt:lpstr>
      <vt:lpstr>Базовая</vt:lpstr>
      <vt:lpstr>1_Базовая</vt:lpstr>
      <vt:lpstr>2_Базовая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ЗАВУЧ</dc:creator>
  <cp:lastModifiedBy>Юзер</cp:lastModifiedBy>
  <cp:revision>103</cp:revision>
  <dcterms:created xsi:type="dcterms:W3CDTF">2016-02-09T06:31:47Z</dcterms:created>
  <dcterms:modified xsi:type="dcterms:W3CDTF">2020-11-04T17:26:58Z</dcterms:modified>
</cp:coreProperties>
</file>