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9" r:id="rId5"/>
    <p:sldId id="261" r:id="rId6"/>
    <p:sldId id="262" r:id="rId7"/>
    <p:sldId id="263" r:id="rId8"/>
    <p:sldId id="264"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15" autoAdjust="0"/>
    <p:restoredTop sz="83529" autoAdjust="0"/>
  </p:normalViewPr>
  <p:slideViewPr>
    <p:cSldViewPr>
      <p:cViewPr varScale="1">
        <p:scale>
          <a:sx n="55" d="100"/>
          <a:sy n="55" d="100"/>
        </p:scale>
        <p:origin x="-85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08.10.2017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08.10.2017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08.10.2017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08.10.2017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08.10.2017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08.10.2017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08.10.2017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08.10.2017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08.10.2017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08.10.2017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08.10.2017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08.10.2017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a:p>
        </p:txBody>
      </p:sp>
      <p:pic>
        <p:nvPicPr>
          <p:cNvPr id="1026" name="Picture 2" descr="C:\Users\1\Documents\шаблон для семинара.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TextBox 5"/>
          <p:cNvSpPr txBox="1"/>
          <p:nvPr/>
        </p:nvSpPr>
        <p:spPr>
          <a:xfrm>
            <a:off x="1475656" y="3284984"/>
            <a:ext cx="6552728" cy="2739211"/>
          </a:xfrm>
          <a:prstGeom prst="rect">
            <a:avLst/>
          </a:prstGeom>
          <a:noFill/>
        </p:spPr>
        <p:txBody>
          <a:bodyPr wrap="square" rtlCol="0">
            <a:spAutoFit/>
          </a:bodyPr>
          <a:lstStyle/>
          <a:p>
            <a:pPr algn="ctr"/>
            <a:r>
              <a:rPr lang="ru-RU" sz="3200" b="1" dirty="0" smtClean="0">
                <a:latin typeface="Comic Sans MS" pitchFamily="66" charset="0"/>
                <a:cs typeface="Times New Roman" pitchFamily="18" charset="0"/>
              </a:rPr>
              <a:t>ФОРМЫ И МЕТОДЫ РАБОТЫ         С РОДИТЕЛЯМИ</a:t>
            </a:r>
          </a:p>
          <a:p>
            <a:endParaRPr lang="ru-RU" dirty="0" smtClean="0"/>
          </a:p>
          <a:p>
            <a:endParaRPr lang="ru-RU" dirty="0" smtClean="0"/>
          </a:p>
          <a:p>
            <a:endParaRPr lang="ru-RU" dirty="0" smtClean="0"/>
          </a:p>
          <a:p>
            <a:endParaRPr lang="ru-RU" dirty="0" smtClean="0"/>
          </a:p>
          <a:p>
            <a:pPr algn="r"/>
            <a:r>
              <a:rPr lang="ru-RU" b="1" dirty="0" smtClean="0"/>
              <a:t>Подготовила воспитатель:</a:t>
            </a:r>
          </a:p>
          <a:p>
            <a:pPr algn="r"/>
            <a:r>
              <a:rPr lang="ru-RU" b="1" dirty="0" smtClean="0"/>
              <a:t> Носова Е.В.</a:t>
            </a:r>
            <a:endParaRPr lang="ru-RU"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5" name="TextBox 4"/>
          <p:cNvSpPr txBox="1"/>
          <p:nvPr/>
        </p:nvSpPr>
        <p:spPr>
          <a:xfrm>
            <a:off x="1547664" y="3933056"/>
            <a:ext cx="6925166" cy="923330"/>
          </a:xfrm>
          <a:prstGeom prst="rect">
            <a:avLst/>
          </a:prstGeom>
          <a:noFill/>
        </p:spPr>
        <p:txBody>
          <a:bodyPr wrap="none" rtlCol="0">
            <a:spAutoFit/>
          </a:bodyPr>
          <a:lstStyle/>
          <a:p>
            <a:r>
              <a:rPr lang="ru-RU" dirty="0" smtClean="0"/>
              <a:t>Семья играет огромную роль в привитии ребенку нравственности и </a:t>
            </a:r>
          </a:p>
          <a:p>
            <a:r>
              <a:rPr lang="ru-RU" dirty="0" smtClean="0"/>
              <a:t>привлечении их к </a:t>
            </a:r>
            <a:r>
              <a:rPr lang="ru-RU" b="1" dirty="0" smtClean="0"/>
              <a:t>труду</a:t>
            </a:r>
            <a:r>
              <a:rPr lang="ru-RU" dirty="0" smtClean="0"/>
              <a:t>. Родители должны знать, что они хотят</a:t>
            </a:r>
          </a:p>
          <a:p>
            <a:r>
              <a:rPr lang="ru-RU" dirty="0" smtClean="0"/>
              <a:t> </a:t>
            </a:r>
            <a:r>
              <a:rPr lang="ru-RU" b="1" dirty="0" smtClean="0"/>
              <a:t>воспитать в своем ребенке</a:t>
            </a:r>
            <a:r>
              <a:rPr lang="ru-RU" dirty="0" smtClean="0"/>
              <a:t>.</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a:p>
        </p:txBody>
      </p:sp>
      <p:pic>
        <p:nvPicPr>
          <p:cNvPr id="2050" name="Picture 2" descr="C:\Users\1\Documents\шаблон для семинара.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2267745" y="3068960"/>
            <a:ext cx="6264696" cy="2862322"/>
          </a:xfrm>
          <a:prstGeom prst="rect">
            <a:avLst/>
          </a:prstGeom>
          <a:noFill/>
        </p:spPr>
        <p:txBody>
          <a:bodyPr wrap="square" rtlCol="0">
            <a:spAutoFit/>
          </a:bodyPr>
          <a:lstStyle/>
          <a:p>
            <a:r>
              <a:rPr lang="ru-RU" b="1" dirty="0" smtClean="0"/>
              <a:t>Формы и методы работы с родителями:</a:t>
            </a:r>
            <a:endParaRPr lang="ru-RU" dirty="0" smtClean="0"/>
          </a:p>
          <a:p>
            <a:r>
              <a:rPr lang="ru-RU" dirty="0" smtClean="0"/>
              <a:t>-увеличение </a:t>
            </a:r>
            <a:r>
              <a:rPr lang="ru-RU" dirty="0" smtClean="0"/>
              <a:t>совместных с родителями и детьми </a:t>
            </a:r>
            <a:r>
              <a:rPr lang="ru-RU" dirty="0" smtClean="0"/>
              <a:t>мероприятий </a:t>
            </a:r>
            <a:r>
              <a:rPr lang="ru-RU" dirty="0" smtClean="0"/>
              <a:t>по формированию у детей позитивных установок к различным видам труда и творчества. </a:t>
            </a:r>
            <a:endParaRPr lang="ru-RU" dirty="0" smtClean="0"/>
          </a:p>
          <a:p>
            <a:pPr lvl="0"/>
            <a:r>
              <a:rPr lang="ru-RU" dirty="0" smtClean="0"/>
              <a:t>-</a:t>
            </a:r>
            <a:r>
              <a:rPr lang="ru-RU" dirty="0" smtClean="0"/>
              <a:t>Рекомендации для родителей (папки-передвижки, стенгазеты и другие наглядные информационные материалы, мастер-классы для родителей).</a:t>
            </a:r>
          </a:p>
          <a:p>
            <a:r>
              <a:rPr lang="ru-RU" dirty="0" smtClean="0"/>
              <a:t>Привлечение родителей в образовательную деятельность (создание мини-музеев «Умелые руки наших мам», «Предметы старины» и </a:t>
            </a:r>
            <a:r>
              <a:rPr lang="ru-RU" dirty="0" err="1" smtClean="0"/>
              <a:t>др</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4100" name="Rectangle 4"/>
          <p:cNvSpPr>
            <a:spLocks noChangeArrowheads="1"/>
          </p:cNvSpPr>
          <p:nvPr/>
        </p:nvSpPr>
        <p:spPr bwMode="auto">
          <a:xfrm>
            <a:off x="1835696" y="2954599"/>
            <a:ext cx="6624736"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b="1" i="0" u="none" strike="noStrike" cap="none" normalizeH="0" baseline="0" dirty="0" smtClean="0">
                <a:ln>
                  <a:noFill/>
                </a:ln>
                <a:solidFill>
                  <a:schemeClr val="tx1"/>
                </a:solidFill>
                <a:effectLst/>
                <a:ea typeface="Times New Roman" pitchFamily="18" charset="0"/>
                <a:cs typeface="Arial" pitchFamily="34" charset="0"/>
              </a:rPr>
              <a:t>Санитарно-эпидемиологические требования к  организации и содержанию работы по трудовому воспитанию.</a:t>
            </a:r>
            <a:endParaRPr kumimoji="0" lang="ru-RU"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Times New Roman" pitchFamily="18" charset="0"/>
                <a:cs typeface="Arial" pitchFamily="34" charset="0"/>
              </a:rPr>
              <a:t>Забота о создании гигиенических условий для труда предупреждает возможность его отрицательного влияния на здоровье детей. Так, работа, требующая напряжения зрения (пришивание пуговиц, подклеивание книг), должна проходить при достаточном освещении. Педагог наблюдает за тем, чтобы дети не работали длительное время в одной позе (с согнутыми коленями, на корточках и пр.),  следует обеспечить регулярное проветривание помещения. </a:t>
            </a: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Times New Roman" pitchFamily="18" charset="0"/>
                <a:cs typeface="Arial" pitchFamily="34" charset="0"/>
              </a:rPr>
              <a:t>Особо ценным является труд на воздухе.</a:t>
            </a:r>
            <a:endParaRPr kumimoji="0" lang="ru-RU"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18434"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5" name="TextBox 4"/>
          <p:cNvSpPr txBox="1"/>
          <p:nvPr/>
        </p:nvSpPr>
        <p:spPr>
          <a:xfrm>
            <a:off x="1763688" y="3140968"/>
            <a:ext cx="6912768" cy="2585323"/>
          </a:xfrm>
          <a:prstGeom prst="rect">
            <a:avLst/>
          </a:prstGeom>
          <a:noFill/>
        </p:spPr>
        <p:txBody>
          <a:bodyPr wrap="square" rtlCol="0">
            <a:spAutoFit/>
          </a:bodyPr>
          <a:lstStyle/>
          <a:p>
            <a:r>
              <a:rPr lang="ru-RU" dirty="0" smtClean="0"/>
              <a:t>Но новые требования </a:t>
            </a:r>
            <a:r>
              <a:rPr lang="ru-RU" dirty="0" err="1" smtClean="0"/>
              <a:t>СанПиН</a:t>
            </a:r>
            <a:r>
              <a:rPr lang="ru-RU" dirty="0" smtClean="0"/>
              <a:t> делают почти невозможным труд в природе. Дети могут лишь поливать растения. А как же теперь воспитывать бережное </a:t>
            </a:r>
            <a:r>
              <a:rPr lang="ru-RU" dirty="0" smtClean="0"/>
              <a:t>отношение к </a:t>
            </a:r>
            <a:r>
              <a:rPr lang="ru-RU" dirty="0" smtClean="0"/>
              <a:t>животному и растительному миру? Не у всех родителей городских детей есть деревни или дачи, и   дети не смогут увидеть, как растут овощи и фрукты. Исчезли </a:t>
            </a:r>
            <a:r>
              <a:rPr lang="ru-RU" dirty="0" smtClean="0"/>
              <a:t>из </a:t>
            </a:r>
            <a:r>
              <a:rPr lang="ru-RU" dirty="0" smtClean="0"/>
              <a:t>групп аквариумы с любимыми рыбками и попугайчики. По требованиям новых </a:t>
            </a:r>
            <a:r>
              <a:rPr lang="ru-RU" dirty="0" err="1" smtClean="0"/>
              <a:t>СанПиН</a:t>
            </a:r>
            <a:r>
              <a:rPr lang="ru-RU" dirty="0" smtClean="0"/>
              <a:t> дети превращаются в созерцателей  трудовой деятельности взрослых</a:t>
            </a:r>
            <a:r>
              <a:rPr lang="ru-RU" dirty="0" smtClean="0"/>
              <a:t>.</a:t>
            </a:r>
            <a:endParaRPr lang="ru-RU" dirty="0" smtClean="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19458" name="Picture 2"/>
          <p:cNvPicPr>
            <a:picLocks noGrp="1" noChangeAspect="1" noChangeArrowheads="1"/>
          </p:cNvPicPr>
          <p:nvPr>
            <p:ph idx="1"/>
          </p:nvPr>
        </p:nvPicPr>
        <p:blipFill>
          <a:blip r:embed="rId2" cstate="print"/>
          <a:srcRect/>
          <a:stretch>
            <a:fillRect/>
          </a:stretch>
        </p:blipFill>
        <p:spPr bwMode="auto">
          <a:xfrm>
            <a:off x="0" y="0"/>
            <a:ext cx="9144000" cy="6857999"/>
          </a:xfrm>
          <a:prstGeom prst="rect">
            <a:avLst/>
          </a:prstGeom>
          <a:noFill/>
          <a:ln w="9525">
            <a:noFill/>
            <a:miter lim="800000"/>
            <a:headEnd/>
            <a:tailEnd/>
          </a:ln>
          <a:effectLst/>
        </p:spPr>
      </p:pic>
      <p:graphicFrame>
        <p:nvGraphicFramePr>
          <p:cNvPr id="6" name="Таблица 5"/>
          <p:cNvGraphicFramePr>
            <a:graphicFrameLocks noGrp="1"/>
          </p:cNvGraphicFramePr>
          <p:nvPr/>
        </p:nvGraphicFramePr>
        <p:xfrm>
          <a:off x="1403648" y="2996952"/>
          <a:ext cx="7344816" cy="3573016"/>
        </p:xfrm>
        <a:graphic>
          <a:graphicData uri="http://schemas.openxmlformats.org/drawingml/2006/table">
            <a:tbl>
              <a:tblPr/>
              <a:tblGrid>
                <a:gridCol w="4297563"/>
                <a:gridCol w="3047253"/>
              </a:tblGrid>
              <a:tr h="274848">
                <a:tc>
                  <a:txBody>
                    <a:bodyPr/>
                    <a:lstStyle/>
                    <a:p>
                      <a:pPr algn="ctr">
                        <a:spcAft>
                          <a:spcPts val="0"/>
                        </a:spcAft>
                      </a:pPr>
                      <a:r>
                        <a:rPr lang="ru-RU" sz="1800" b="1" baseline="0">
                          <a:latin typeface="Calibri" pitchFamily="34" charset="0"/>
                          <a:ea typeface="Times New Roman"/>
                          <a:cs typeface="Times New Roman"/>
                        </a:rPr>
                        <a:t>СанПиН 2.4.1.2660-10</a:t>
                      </a:r>
                      <a:endParaRPr lang="ru-RU" sz="1800" baseline="0">
                        <a:latin typeface="Calibri" pitchFamily="34" charset="0"/>
                        <a:ea typeface="Times New Roman"/>
                        <a:cs typeface="Times New Roman"/>
                      </a:endParaRPr>
                    </a:p>
                  </a:txBody>
                  <a:tcPr marL="68338" marR="683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800" b="1" baseline="0">
                          <a:latin typeface="Calibri" pitchFamily="34" charset="0"/>
                          <a:ea typeface="Times New Roman"/>
                          <a:cs typeface="Times New Roman"/>
                        </a:rPr>
                        <a:t>СанПиН 2.4.1.3049-13</a:t>
                      </a:r>
                      <a:endParaRPr lang="ru-RU" sz="1800" baseline="0">
                        <a:latin typeface="Calibri" pitchFamily="34" charset="0"/>
                        <a:ea typeface="Times New Roman"/>
                        <a:cs typeface="Times New Roman"/>
                      </a:endParaRPr>
                    </a:p>
                  </a:txBody>
                  <a:tcPr marL="68338" marR="683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98168">
                <a:tc>
                  <a:txBody>
                    <a:bodyPr/>
                    <a:lstStyle/>
                    <a:p>
                      <a:pPr algn="l">
                        <a:spcAft>
                          <a:spcPts val="0"/>
                        </a:spcAft>
                      </a:pPr>
                      <a:r>
                        <a:rPr lang="ru-RU" sz="1800" baseline="0">
                          <a:latin typeface="Calibri" pitchFamily="34" charset="0"/>
                          <a:ea typeface="Times New Roman"/>
                          <a:cs typeface="Times New Roman"/>
                        </a:rPr>
                        <a:t>3.1 При озеленении территории не проводится</a:t>
                      </a:r>
                    </a:p>
                    <a:p>
                      <a:pPr algn="l">
                        <a:spcAft>
                          <a:spcPts val="0"/>
                        </a:spcAft>
                      </a:pPr>
                      <a:r>
                        <a:rPr lang="ru-RU" sz="1800" baseline="0">
                          <a:latin typeface="Calibri" pitchFamily="34" charset="0"/>
                          <a:ea typeface="Times New Roman"/>
                          <a:cs typeface="Times New Roman"/>
                        </a:rPr>
                        <a:t> посадка деревьев и кустарников с  ядовитыми </a:t>
                      </a:r>
                    </a:p>
                    <a:p>
                      <a:pPr algn="l">
                        <a:spcAft>
                          <a:spcPts val="0"/>
                        </a:spcAft>
                      </a:pPr>
                      <a:r>
                        <a:rPr lang="ru-RU" sz="1800" baseline="0">
                          <a:latin typeface="Calibri" pitchFamily="34" charset="0"/>
                          <a:ea typeface="Times New Roman"/>
                          <a:cs typeface="Times New Roman"/>
                        </a:rPr>
                        <a:t>плодами, в целях предупреждения возникновения </a:t>
                      </a:r>
                    </a:p>
                    <a:p>
                      <a:pPr algn="l">
                        <a:spcAft>
                          <a:spcPts val="0"/>
                        </a:spcAft>
                      </a:pPr>
                      <a:r>
                        <a:rPr lang="ru-RU" sz="1800" baseline="0">
                          <a:latin typeface="Calibri" pitchFamily="34" charset="0"/>
                          <a:ea typeface="Times New Roman"/>
                          <a:cs typeface="Times New Roman"/>
                        </a:rPr>
                        <a:t>отравлений среди детей, и колючих кустарников.</a:t>
                      </a:r>
                    </a:p>
                    <a:p>
                      <a:pPr algn="l">
                        <a:spcAft>
                          <a:spcPts val="0"/>
                        </a:spcAft>
                      </a:pPr>
                      <a:r>
                        <a:rPr lang="ru-RU" sz="1800" baseline="0">
                          <a:latin typeface="Calibri" pitchFamily="34" charset="0"/>
                          <a:ea typeface="Times New Roman"/>
                          <a:cs typeface="Times New Roman"/>
                        </a:rPr>
                        <a:t>3.16 При достаточной площади участка в состав хозяйственной зоны могут быть включены: площадки для огорода, ягодника, фруктового сада</a:t>
                      </a:r>
                    </a:p>
                  </a:txBody>
                  <a:tcPr marL="68338" marR="683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ru-RU" sz="1800" baseline="0" dirty="0">
                          <a:latin typeface="Calibri" pitchFamily="34" charset="0"/>
                          <a:ea typeface="Times New Roman"/>
                          <a:cs typeface="Times New Roman"/>
                        </a:rPr>
                        <a:t>3.1 При озеленении территории не </a:t>
                      </a:r>
                    </a:p>
                    <a:p>
                      <a:pPr algn="l">
                        <a:spcAft>
                          <a:spcPts val="0"/>
                        </a:spcAft>
                      </a:pPr>
                      <a:r>
                        <a:rPr lang="ru-RU" sz="1800" baseline="0" dirty="0">
                          <a:latin typeface="Calibri" pitchFamily="34" charset="0"/>
                          <a:ea typeface="Times New Roman"/>
                          <a:cs typeface="Times New Roman"/>
                        </a:rPr>
                        <a:t>проводится посадка плодоносящих</a:t>
                      </a:r>
                    </a:p>
                    <a:p>
                      <a:pPr algn="l">
                        <a:spcAft>
                          <a:spcPts val="0"/>
                        </a:spcAft>
                      </a:pPr>
                      <a:r>
                        <a:rPr lang="ru-RU" sz="1800" baseline="0" dirty="0">
                          <a:latin typeface="Calibri" pitchFamily="34" charset="0"/>
                          <a:ea typeface="Times New Roman"/>
                          <a:cs typeface="Times New Roman"/>
                        </a:rPr>
                        <a:t> деревьев и кустарников, </a:t>
                      </a:r>
                    </a:p>
                    <a:p>
                      <a:pPr algn="l">
                        <a:spcAft>
                          <a:spcPts val="0"/>
                        </a:spcAft>
                      </a:pPr>
                      <a:r>
                        <a:rPr lang="ru-RU" sz="1800" baseline="0" dirty="0">
                          <a:latin typeface="Calibri" pitchFamily="34" charset="0"/>
                          <a:ea typeface="Times New Roman"/>
                          <a:cs typeface="Times New Roman"/>
                        </a:rPr>
                        <a:t>ядовитых и колючих растений.</a:t>
                      </a:r>
                    </a:p>
                  </a:txBody>
                  <a:tcPr marL="68338" marR="683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20482"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5" name="TextBox 4"/>
          <p:cNvSpPr txBox="1"/>
          <p:nvPr/>
        </p:nvSpPr>
        <p:spPr>
          <a:xfrm>
            <a:off x="2555777" y="3789040"/>
            <a:ext cx="6120679" cy="2031325"/>
          </a:xfrm>
          <a:prstGeom prst="rect">
            <a:avLst/>
          </a:prstGeom>
          <a:noFill/>
        </p:spPr>
        <p:txBody>
          <a:bodyPr wrap="square" rtlCol="0">
            <a:spAutoFit/>
          </a:bodyPr>
          <a:lstStyle/>
          <a:p>
            <a:r>
              <a:rPr lang="ru-RU" b="1" u="sng" dirty="0" smtClean="0"/>
              <a:t>Вывод:</a:t>
            </a:r>
            <a:endParaRPr lang="ru-RU" dirty="0" smtClean="0"/>
          </a:p>
          <a:p>
            <a:r>
              <a:rPr lang="ru-RU" dirty="0" smtClean="0"/>
              <a:t>Таким образом, только творческий подход к решению проблемы по формированию у детей позитивных установок к различным видам труда и творчества в современных образовательных условиях позволит достичь хороших результатов.  </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21506" name="Picture 2"/>
          <p:cNvPicPr>
            <a:picLocks noGrp="1" noChangeAspect="1" noChangeArrowheads="1"/>
          </p:cNvPicPr>
          <p:nvPr>
            <p:ph idx="1"/>
          </p:nvPr>
        </p:nvPicPr>
        <p:blipFill>
          <a:blip r:embed="rId2" cstate="print"/>
          <a:srcRect/>
          <a:stretch>
            <a:fillRect/>
          </a:stretch>
        </p:blipFill>
        <p:spPr bwMode="auto">
          <a:xfrm>
            <a:off x="0" y="0"/>
            <a:ext cx="9144000" cy="6857999"/>
          </a:xfrm>
          <a:prstGeom prst="rect">
            <a:avLst/>
          </a:prstGeom>
          <a:noFill/>
          <a:ln w="9525">
            <a:noFill/>
            <a:miter lim="800000"/>
            <a:headEnd/>
            <a:tailEnd/>
          </a:ln>
          <a:effectLst/>
        </p:spPr>
      </p:pic>
      <p:sp>
        <p:nvSpPr>
          <p:cNvPr id="5" name="TextBox 4"/>
          <p:cNvSpPr txBox="1"/>
          <p:nvPr/>
        </p:nvSpPr>
        <p:spPr>
          <a:xfrm>
            <a:off x="1619672" y="3861048"/>
            <a:ext cx="6336704" cy="2160240"/>
          </a:xfrm>
          <a:prstGeom prst="rect">
            <a:avLst/>
          </a:prstGeom>
          <a:noFill/>
        </p:spPr>
        <p:txBody>
          <a:bodyPr wrap="square" rtlCol="0">
            <a:prstTxWarp prst="textChevron">
              <a:avLst/>
            </a:prstTxWarp>
            <a:spAutoFit/>
            <a:scene3d>
              <a:camera prst="isometricOffAxis1Right"/>
              <a:lightRig rig="threePt" dir="t"/>
            </a:scene3d>
          </a:bodyPr>
          <a:lstStyle/>
          <a:p>
            <a:r>
              <a:rPr lang="ru-RU"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СПАСИБО </a:t>
            </a:r>
            <a:r>
              <a:rPr lang="ru-RU"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ЗА </a:t>
            </a:r>
            <a:r>
              <a:rPr lang="ru-RU"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ВНИМАНИЕ</a:t>
            </a:r>
            <a:endParaRPr lang="ru-RU" sz="2800" dirty="0" smtClean="0"/>
          </a:p>
          <a:p>
            <a:endParaRPr lang="ru-RU" dirty="0"/>
          </a:p>
        </p:txBody>
      </p:sp>
      <p:sp>
        <p:nvSpPr>
          <p:cNvPr id="6" name="Прямоугольник 5"/>
          <p:cNvSpPr/>
          <p:nvPr/>
        </p:nvSpPr>
        <p:spPr>
          <a:xfrm>
            <a:off x="4479634" y="2967335"/>
            <a:ext cx="184730" cy="923330"/>
          </a:xfrm>
          <a:prstGeom prst="rect">
            <a:avLst/>
          </a:prstGeom>
          <a:noFill/>
        </p:spPr>
        <p:txBody>
          <a:bodyPr wrap="none" lIns="91440" tIns="45720" rIns="91440" bIns="45720">
            <a:spAutoFit/>
          </a:bodyPr>
          <a:lstStyle/>
          <a:p>
            <a:pPr algn="ctr"/>
            <a:endParaRPr lang="ru-RU"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23</TotalTime>
  <Words>371</Words>
  <Application>Microsoft Office PowerPoint</Application>
  <PresentationFormat>Экран (4:3)</PresentationFormat>
  <Paragraphs>32</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Слайд 1</vt:lpstr>
      <vt:lpstr>Слайд 2</vt:lpstr>
      <vt:lpstr>Слайд 3</vt:lpstr>
      <vt:lpstr>Слайд 4</vt:lpstr>
      <vt:lpstr>Слайд 5</vt:lpstr>
      <vt:lpstr>Слайд 6</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1</dc:creator>
  <cp:lastModifiedBy>1</cp:lastModifiedBy>
  <cp:revision>4</cp:revision>
  <dcterms:created xsi:type="dcterms:W3CDTF">2017-10-08T07:18:26Z</dcterms:created>
  <dcterms:modified xsi:type="dcterms:W3CDTF">2017-10-08T07:52:23Z</dcterms:modified>
</cp:coreProperties>
</file>