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63" r:id="rId3"/>
    <p:sldId id="258" r:id="rId4"/>
    <p:sldId id="259" r:id="rId5"/>
    <p:sldId id="260" r:id="rId6"/>
    <p:sldId id="261" r:id="rId7"/>
    <p:sldId id="262" r:id="rId8"/>
    <p:sldId id="265" r:id="rId9"/>
    <p:sldId id="268" r:id="rId10"/>
    <p:sldId id="269" r:id="rId11"/>
    <p:sldId id="270" r:id="rId12"/>
    <p:sldId id="271"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09460F4-CF6B-4CB0-AD4D-8A9EBEF258F7}" type="datetimeFigureOut">
              <a:rPr lang="ru-RU" smtClean="0"/>
              <a:pPr/>
              <a:t>04.12.2019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B05E7C9-8C82-46BA-8104-333EE4895561}"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9460F4-CF6B-4CB0-AD4D-8A9EBEF258F7}" type="datetimeFigureOut">
              <a:rPr lang="ru-RU" smtClean="0"/>
              <a:pPr/>
              <a:t>04.12.2019</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5E7C9-8C82-46BA-8104-333EE489556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0lik.ru/uploads/posts/2009-10/1255714677_0lik.ru_5-kopija.jpg"/>
          <p:cNvPicPr>
            <a:picLocks noChangeAspect="1" noChangeArrowheads="1"/>
          </p:cNvPicPr>
          <p:nvPr/>
        </p:nvPicPr>
        <p:blipFill>
          <a:blip r:embed="rId2" cstate="print"/>
          <a:srcRect/>
          <a:stretch>
            <a:fillRect/>
          </a:stretch>
        </p:blipFill>
        <p:spPr bwMode="auto">
          <a:xfrm>
            <a:off x="0" y="0"/>
            <a:ext cx="9143999" cy="6858000"/>
          </a:xfrm>
          <a:prstGeom prst="rect">
            <a:avLst/>
          </a:prstGeom>
          <a:noFill/>
        </p:spPr>
      </p:pic>
      <p:sp>
        <p:nvSpPr>
          <p:cNvPr id="2" name="Заголовок 1"/>
          <p:cNvSpPr>
            <a:spLocks noGrp="1"/>
          </p:cNvSpPr>
          <p:nvPr>
            <p:ph type="ctrTitle"/>
          </p:nvPr>
        </p:nvSpPr>
        <p:spPr>
          <a:xfrm>
            <a:off x="899592" y="476672"/>
            <a:ext cx="7772400" cy="1470025"/>
          </a:xfrm>
          <a:effectLst/>
        </p:spPr>
        <p:txBody>
          <a:bodyPr>
            <a:normAutofit fontScale="90000"/>
          </a:bodyPr>
          <a:lstStyle/>
          <a:p>
            <a:pPr marL="182880" indent="0" algn="ctr">
              <a:buNone/>
            </a:pPr>
            <a:r>
              <a:rPr lang="ru-RU" sz="4900" b="1" dirty="0" smtClean="0">
                <a:solidFill>
                  <a:srgbClr val="002060"/>
                </a:solidFill>
                <a:latin typeface="Times New Roman" pitchFamily="18" charset="0"/>
                <a:cs typeface="Times New Roman" pitchFamily="18" charset="0"/>
              </a:rPr>
              <a:t>«Формирование культурно-гигиенических навыков у младших дошкольников» </a:t>
            </a:r>
            <a:r>
              <a:rPr lang="ru-RU" sz="3200" b="1" dirty="0" smtClean="0">
                <a:solidFill>
                  <a:srgbClr val="002060"/>
                </a:solidFill>
                <a:latin typeface="Times New Roman" pitchFamily="18" charset="0"/>
                <a:cs typeface="Times New Roman" pitchFamily="18" charset="0"/>
              </a:rPr>
              <a:t/>
            </a:r>
            <a:br>
              <a:rPr lang="ru-RU" sz="3200" b="1" dirty="0" smtClean="0">
                <a:solidFill>
                  <a:srgbClr val="002060"/>
                </a:solidFill>
                <a:latin typeface="Times New Roman" pitchFamily="18" charset="0"/>
                <a:cs typeface="Times New Roman" pitchFamily="18" charset="0"/>
              </a:rPr>
            </a:br>
            <a:endParaRPr lang="ru-RU" sz="3200" b="1" i="1" kern="0" dirty="0">
              <a:solidFill>
                <a:srgbClr val="002060"/>
              </a:solidFill>
              <a:effectLst/>
              <a:latin typeface="Times New Roman" pitchFamily="18" charset="0"/>
              <a:cs typeface="Times New Roman" pitchFamily="18" charset="0"/>
            </a:endParaRPr>
          </a:p>
        </p:txBody>
      </p:sp>
      <p:sp>
        <p:nvSpPr>
          <p:cNvPr id="6" name="Подзаголовок 5"/>
          <p:cNvSpPr>
            <a:spLocks noGrp="1"/>
          </p:cNvSpPr>
          <p:nvPr>
            <p:ph type="subTitle" idx="1"/>
          </p:nvPr>
        </p:nvSpPr>
        <p:spPr/>
        <p:txBody>
          <a:bodyPr/>
          <a:lstStyle/>
          <a:p>
            <a:endParaRPr lang="ru-RU"/>
          </a:p>
        </p:txBody>
      </p:sp>
      <p:sp>
        <p:nvSpPr>
          <p:cNvPr id="7" name="TextBox 6"/>
          <p:cNvSpPr txBox="1"/>
          <p:nvPr/>
        </p:nvSpPr>
        <p:spPr>
          <a:xfrm>
            <a:off x="4644008" y="4797152"/>
            <a:ext cx="3024336" cy="523220"/>
          </a:xfrm>
          <a:prstGeom prst="rect">
            <a:avLst/>
          </a:prstGeom>
          <a:noFill/>
        </p:spPr>
        <p:txBody>
          <a:bodyPr wrap="square" rtlCol="0">
            <a:spAutoFit/>
          </a:bodyPr>
          <a:lstStyle/>
          <a:p>
            <a:r>
              <a:rPr lang="ru-RU" sz="2800" b="1" dirty="0" smtClean="0">
                <a:latin typeface="Times New Roman" pitchFamily="18" charset="0"/>
                <a:cs typeface="Times New Roman" pitchFamily="18" charset="0"/>
              </a:rPr>
              <a:t>     </a:t>
            </a:r>
            <a:endParaRPr lang="ru-RU" sz="2800" b="1" dirty="0">
              <a:latin typeface="Times New Roman" pitchFamily="18" charset="0"/>
              <a:cs typeface="Times New Roman" pitchFamily="18" charset="0"/>
            </a:endParaRPr>
          </a:p>
        </p:txBody>
      </p:sp>
      <p:pic>
        <p:nvPicPr>
          <p:cNvPr id="2050" name="Picture 2" descr="C:\Users\user\Downloads\s60653530.jpg"/>
          <p:cNvPicPr>
            <a:picLocks noChangeAspect="1" noChangeArrowheads="1"/>
          </p:cNvPicPr>
          <p:nvPr/>
        </p:nvPicPr>
        <p:blipFill>
          <a:blip r:embed="rId3" cstate="print"/>
          <a:srcRect/>
          <a:stretch>
            <a:fillRect/>
          </a:stretch>
        </p:blipFill>
        <p:spPr bwMode="auto">
          <a:xfrm>
            <a:off x="3851920" y="2423369"/>
            <a:ext cx="4208512" cy="2700000"/>
          </a:xfrm>
          <a:prstGeom prst="rect">
            <a:avLst/>
          </a:prstGeom>
          <a:noFill/>
        </p:spPr>
      </p:pic>
    </p:spTree>
    <p:extLst>
      <p:ext uri="{BB962C8B-B14F-4D97-AF65-F5344CB8AC3E}">
        <p14:creationId xmlns:p14="http://schemas.microsoft.com/office/powerpoint/2010/main" val="4180996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5" name="Содержимое 4"/>
          <p:cNvSpPr>
            <a:spLocks noGrp="1"/>
          </p:cNvSpPr>
          <p:nvPr>
            <p:ph idx="1"/>
          </p:nvPr>
        </p:nvSpPr>
        <p:spPr>
          <a:xfrm>
            <a:off x="457200" y="332656"/>
            <a:ext cx="8229600" cy="5760639"/>
          </a:xfrm>
        </p:spPr>
        <p:txBody>
          <a:bodyPr>
            <a:normAutofit lnSpcReduction="10000"/>
          </a:bodyPr>
          <a:lstStyle/>
          <a:p>
            <a:pPr algn="just"/>
            <a:r>
              <a:rPr lang="ru-RU" dirty="0" smtClean="0">
                <a:latin typeface="Times New Roman" pitchFamily="18" charset="0"/>
                <a:cs typeface="Times New Roman" pitchFamily="18" charset="0"/>
              </a:rPr>
              <a:t> Для привития культурно-гигиенических навыков во всех возрастных группах применяются показ, пример, объяснение, пояснение, поощрение, беседы, упражнения в действиях. Широко используются, особенно в младшем возрасте, игровые приемы: дидактические игры, </a:t>
            </a:r>
            <a:r>
              <a:rPr lang="ru-RU" dirty="0" err="1" smtClean="0">
                <a:latin typeface="Times New Roman" pitchFamily="18" charset="0"/>
                <a:cs typeface="Times New Roman" pitchFamily="18" charset="0"/>
              </a:rPr>
              <a:t>потешки</a:t>
            </a:r>
            <a:r>
              <a:rPr lang="ru-RU" dirty="0" smtClean="0">
                <a:latin typeface="Times New Roman" pitchFamily="18" charset="0"/>
                <a:cs typeface="Times New Roman" pitchFamily="18" charset="0"/>
              </a:rPr>
              <a:t>, стихотворения. Содержание культурно-гигиенических навыков осваивается детьми прежде всего в самостоятельной деятельности, в процессе обучения, в дидактических играх и игровых ситуациях.</a:t>
            </a:r>
          </a:p>
          <a:p>
            <a:pPr algn="just"/>
            <a:endParaRPr lang="ru-RU" dirty="0"/>
          </a:p>
        </p:txBody>
      </p:sp>
    </p:spTree>
    <p:extLst>
      <p:ext uri="{BB962C8B-B14F-4D97-AF65-F5344CB8AC3E}">
        <p14:creationId xmlns:p14="http://schemas.microsoft.com/office/powerpoint/2010/main" val="21087332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5" name="Содержимое 4"/>
          <p:cNvSpPr>
            <a:spLocks noGrp="1"/>
          </p:cNvSpPr>
          <p:nvPr>
            <p:ph idx="1"/>
          </p:nvPr>
        </p:nvSpPr>
        <p:spPr>
          <a:xfrm>
            <a:off x="457200" y="332656"/>
            <a:ext cx="8229600" cy="5760639"/>
          </a:xfrm>
        </p:spPr>
        <p:txBody>
          <a:bodyPr>
            <a:normAutofit lnSpcReduction="10000"/>
          </a:bodyPr>
          <a:lstStyle/>
          <a:p>
            <a:pPr algn="just"/>
            <a:r>
              <a:rPr lang="ru-RU" dirty="0" smtClean="0">
                <a:latin typeface="Times New Roman" pitchFamily="18" charset="0"/>
                <a:cs typeface="Times New Roman" pitchFamily="18" charset="0"/>
              </a:rPr>
              <a:t> К методам формирования гигиенических навыков можно отнести: </a:t>
            </a:r>
          </a:p>
          <a:p>
            <a:pPr algn="just"/>
            <a:r>
              <a:rPr lang="ru-RU" dirty="0" smtClean="0">
                <a:latin typeface="Times New Roman" pitchFamily="18" charset="0"/>
                <a:cs typeface="Times New Roman" pitchFamily="18" charset="0"/>
              </a:rPr>
              <a:t>-Разъяснение необходимости выполнения режимных моментов, гигиенических процедур;</a:t>
            </a:r>
          </a:p>
          <a:p>
            <a:pPr algn="just"/>
            <a:r>
              <a:rPr lang="ru-RU" dirty="0" smtClean="0">
                <a:latin typeface="Times New Roman" pitchFamily="18" charset="0"/>
                <a:cs typeface="Times New Roman" pitchFamily="18" charset="0"/>
              </a:rPr>
              <a:t>-Пример взрослого;</a:t>
            </a:r>
          </a:p>
          <a:p>
            <a:pPr algn="just"/>
            <a:r>
              <a:rPr lang="ru-RU" dirty="0" smtClean="0">
                <a:latin typeface="Times New Roman" pitchFamily="18" charset="0"/>
                <a:cs typeface="Times New Roman" pitchFamily="18" charset="0"/>
              </a:rPr>
              <a:t>-Приучение, упражнение;</a:t>
            </a:r>
          </a:p>
          <a:p>
            <a:pPr algn="just"/>
            <a:r>
              <a:rPr lang="ru-RU" dirty="0" smtClean="0">
                <a:latin typeface="Times New Roman" pitchFamily="18" charset="0"/>
                <a:cs typeface="Times New Roman" pitchFamily="18" charset="0"/>
              </a:rPr>
              <a:t>-Создание воспитывающих ситуаций;</a:t>
            </a:r>
          </a:p>
          <a:p>
            <a:pPr algn="just"/>
            <a:r>
              <a:rPr lang="ru-RU" dirty="0" smtClean="0">
                <a:latin typeface="Times New Roman" pitchFamily="18" charset="0"/>
                <a:cs typeface="Times New Roman" pitchFamily="18" charset="0"/>
              </a:rPr>
              <a:t>-Поощрение помогает ребенку утвердится поверить в свои силы(особенно в освоение новых навыков);</a:t>
            </a:r>
          </a:p>
          <a:p>
            <a:pPr algn="just"/>
            <a:endParaRPr lang="ru-RU" dirty="0" smtClean="0">
              <a:latin typeface="Times New Roman" pitchFamily="18" charset="0"/>
              <a:cs typeface="Times New Roman" pitchFamily="18" charset="0"/>
            </a:endParaRPr>
          </a:p>
          <a:p>
            <a:pPr algn="just"/>
            <a:endParaRPr lang="ru-RU" dirty="0"/>
          </a:p>
        </p:txBody>
      </p:sp>
    </p:spTree>
    <p:extLst>
      <p:ext uri="{BB962C8B-B14F-4D97-AF65-F5344CB8AC3E}">
        <p14:creationId xmlns:p14="http://schemas.microsoft.com/office/powerpoint/2010/main" val="21087332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196752"/>
            <a:ext cx="5328002" cy="1008000"/>
          </a:xfrm>
          <a:prstGeom prst="rect">
            <a:avLst/>
          </a:prstGeom>
        </p:spPr>
      </p:pic>
      <p:pic>
        <p:nvPicPr>
          <p:cNvPr id="4" name="Рисунок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47864" y="2348880"/>
            <a:ext cx="2901237" cy="3636000"/>
          </a:xfrm>
          <a:prstGeom prst="rect">
            <a:avLst/>
          </a:prstGeom>
          <a:ln>
            <a:noFill/>
          </a:ln>
          <a:effectLst>
            <a:softEdge rad="112500"/>
          </a:effectLst>
        </p:spPr>
      </p:pic>
    </p:spTree>
    <p:extLst>
      <p:ext uri="{BB962C8B-B14F-4D97-AF65-F5344CB8AC3E}">
        <p14:creationId xmlns:p14="http://schemas.microsoft.com/office/powerpoint/2010/main" val="1815620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7" name="Заголовок 6"/>
          <p:cNvSpPr>
            <a:spLocks noGrp="1"/>
          </p:cNvSpPr>
          <p:nvPr>
            <p:ph type="ctrTitle"/>
          </p:nvPr>
        </p:nvSpPr>
        <p:spPr>
          <a:xfrm>
            <a:off x="899592" y="0"/>
            <a:ext cx="7772400" cy="936104"/>
          </a:xfrm>
        </p:spPr>
        <p:txBody>
          <a:bodyPr/>
          <a:lstStyle/>
          <a:p>
            <a:r>
              <a:rPr lang="ru-RU" dirty="0" smtClean="0">
                <a:solidFill>
                  <a:srgbClr val="FF0000"/>
                </a:solidFill>
              </a:rPr>
              <a:t>Актуальность</a:t>
            </a:r>
            <a:endParaRPr lang="ru-RU" dirty="0">
              <a:solidFill>
                <a:srgbClr val="FF0000"/>
              </a:solidFill>
            </a:endParaRPr>
          </a:p>
        </p:txBody>
      </p:sp>
      <p:sp>
        <p:nvSpPr>
          <p:cNvPr id="8" name="Подзаголовок 7"/>
          <p:cNvSpPr>
            <a:spLocks noGrp="1"/>
          </p:cNvSpPr>
          <p:nvPr>
            <p:ph type="subTitle" idx="1"/>
          </p:nvPr>
        </p:nvSpPr>
        <p:spPr>
          <a:xfrm>
            <a:off x="899592" y="764704"/>
            <a:ext cx="7848872" cy="5760640"/>
          </a:xfrm>
        </p:spPr>
        <p:txBody>
          <a:bodyPr>
            <a:normAutofit fontScale="77500" lnSpcReduction="20000"/>
          </a:bodyPr>
          <a:lstStyle/>
          <a:p>
            <a:pPr algn="just"/>
            <a:r>
              <a:rPr lang="ru-RU" sz="4000" dirty="0" smtClean="0">
                <a:solidFill>
                  <a:schemeClr val="tx1">
                    <a:lumMod val="95000"/>
                    <a:lumOff val="5000"/>
                  </a:schemeClr>
                </a:solidFill>
                <a:latin typeface="Times New Roman" pitchFamily="18" charset="0"/>
                <a:cs typeface="Times New Roman" pitchFamily="18" charset="0"/>
              </a:rPr>
              <a:t>Культурно-гигиенические навыки в значительной степени формируются в дошкольном возрасте, так как нервная система ребенка в высшей степени пластична, а действия, связанные с принятием пищи, одеванием, умыванием, повторяются каждый день, систематически и неоднократно. В детском саду у детей воспитываются: навыки по соблюдению чистоты тела, культуры еды, поддержания порядка в окружающей обстановке, а также правильных взаимоотношений детей друг с другом и со взрослыми. </a:t>
            </a:r>
          </a:p>
          <a:p>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Заголовок 1"/>
          <p:cNvSpPr>
            <a:spLocks noGrp="1"/>
          </p:cNvSpPr>
          <p:nvPr>
            <p:ph type="ctrTitle"/>
          </p:nvPr>
        </p:nvSpPr>
        <p:spPr>
          <a:xfrm>
            <a:off x="827584" y="476672"/>
            <a:ext cx="7772400" cy="2232248"/>
          </a:xfrm>
        </p:spPr>
        <p:txBody>
          <a:bodyPr>
            <a:normAutofit/>
          </a:bodyPr>
          <a:lstStyle/>
          <a:p>
            <a:pPr algn="just"/>
            <a:r>
              <a:rPr lang="ru-RU" sz="2800" dirty="0" smtClean="0">
                <a:latin typeface="Times New Roman" pitchFamily="18" charset="0"/>
                <a:cs typeface="Times New Roman" pitchFamily="18" charset="0"/>
              </a:rPr>
              <a:t>Для того, чтобы воспитание культурно-гигиенических навыков осуществлялось успешно в дошкольном образовательном учреждении необходимо организовать обстановку так, чтобы она не препятствовала этой деятельности.</a:t>
            </a:r>
            <a:endParaRPr lang="ru-RU" sz="2800" b="1" dirty="0">
              <a:solidFill>
                <a:schemeClr val="tx1"/>
              </a:solidFill>
              <a:effectLst/>
              <a:latin typeface="Times New Roman" pitchFamily="18" charset="0"/>
              <a:cs typeface="Times New Roman" pitchFamily="18" charset="0"/>
            </a:endParaRPr>
          </a:p>
        </p:txBody>
      </p:sp>
      <p:sp>
        <p:nvSpPr>
          <p:cNvPr id="7" name="Подзаголовок 6"/>
          <p:cNvSpPr>
            <a:spLocks noGrp="1"/>
          </p:cNvSpPr>
          <p:nvPr>
            <p:ph type="subTitle" idx="1"/>
          </p:nvPr>
        </p:nvSpPr>
        <p:spPr>
          <a:xfrm>
            <a:off x="1371600" y="2852936"/>
            <a:ext cx="7232848" cy="2785864"/>
          </a:xfrm>
        </p:spPr>
        <p:txBody>
          <a:bodyPr/>
          <a:lstStyle/>
          <a:p>
            <a:pPr algn="just"/>
            <a:r>
              <a:rPr lang="ru-RU" b="1" i="1" u="sng" dirty="0" smtClean="0">
                <a:solidFill>
                  <a:srgbClr val="FF0000"/>
                </a:solidFill>
                <a:latin typeface="Times New Roman" pitchFamily="18" charset="0"/>
                <a:cs typeface="Times New Roman" pitchFamily="18" charset="0"/>
              </a:rPr>
              <a:t>Цель</a:t>
            </a:r>
            <a:r>
              <a:rPr lang="ru-RU" dirty="0" smtClean="0">
                <a:solidFill>
                  <a:schemeClr val="tx1">
                    <a:lumMod val="95000"/>
                    <a:lumOff val="5000"/>
                  </a:schemeClr>
                </a:solidFill>
                <a:latin typeface="Times New Roman" pitchFamily="18" charset="0"/>
                <a:cs typeface="Times New Roman" pitchFamily="18" charset="0"/>
              </a:rPr>
              <a:t>  - формирование культурно-гигиенических навыков у детей младшего дошкольного возраста</a:t>
            </a:r>
            <a:r>
              <a:rPr lang="ru-RU" dirty="0" smtClean="0"/>
              <a:t>.</a:t>
            </a:r>
          </a:p>
          <a:p>
            <a:endParaRPr lang="ru-RU" dirty="0"/>
          </a:p>
        </p:txBody>
      </p:sp>
      <p:pic>
        <p:nvPicPr>
          <p:cNvPr id="5" name="Picture 2" descr="C:\Users\user\Downloads\s60653530.jpg"/>
          <p:cNvPicPr>
            <a:picLocks noChangeAspect="1" noChangeArrowheads="1"/>
          </p:cNvPicPr>
          <p:nvPr/>
        </p:nvPicPr>
        <p:blipFill>
          <a:blip r:embed="rId3" cstate="print"/>
          <a:srcRect/>
          <a:stretch>
            <a:fillRect/>
          </a:stretch>
        </p:blipFill>
        <p:spPr bwMode="auto">
          <a:xfrm>
            <a:off x="5292080" y="4293096"/>
            <a:ext cx="3456384" cy="2204864"/>
          </a:xfrm>
          <a:prstGeom prst="rect">
            <a:avLst/>
          </a:prstGeom>
          <a:noFill/>
        </p:spPr>
      </p:pic>
    </p:spTree>
    <p:extLst>
      <p:ext uri="{BB962C8B-B14F-4D97-AF65-F5344CB8AC3E}">
        <p14:creationId xmlns:p14="http://schemas.microsoft.com/office/powerpoint/2010/main" val="23679909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7" name="Заголовок 6"/>
          <p:cNvSpPr>
            <a:spLocks noGrp="1"/>
          </p:cNvSpPr>
          <p:nvPr>
            <p:ph type="ctrTitle"/>
          </p:nvPr>
        </p:nvSpPr>
        <p:spPr>
          <a:xfrm>
            <a:off x="539552" y="0"/>
            <a:ext cx="8604448" cy="5877272"/>
          </a:xfrm>
        </p:spPr>
        <p:txBody>
          <a:bodyPr>
            <a:normAutofit fontScale="90000"/>
          </a:bodyPr>
          <a:lstStyle/>
          <a:p>
            <a:pPr algn="l"/>
            <a:r>
              <a:rPr lang="ru-RU" b="1" i="1" dirty="0" smtClean="0">
                <a:solidFill>
                  <a:srgbClr val="FF0000"/>
                </a:solidFill>
                <a:latin typeface="Times New Roman" pitchFamily="18" charset="0"/>
                <a:cs typeface="Times New Roman" pitchFamily="18" charset="0"/>
              </a:rPr>
              <a:t>Задачи:</a:t>
            </a:r>
            <a:r>
              <a:rPr lang="ru-RU" dirty="0" smtClean="0"/>
              <a:t/>
            </a:r>
            <a:br>
              <a:rPr lang="ru-RU" dirty="0" smtClean="0"/>
            </a:br>
            <a:r>
              <a:rPr lang="ru-RU" dirty="0" smtClean="0">
                <a:latin typeface="Times New Roman" pitchFamily="18" charset="0"/>
                <a:cs typeface="Times New Roman" pitchFamily="18" charset="0"/>
              </a:rPr>
              <a:t>- учить самостоятельно, умываться;</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пользоваться туалетом;</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воспитывать желание быть аккуратным, замечать неполадки в своем виде; </a:t>
            </a:r>
            <a:br>
              <a:rPr lang="ru-RU" dirty="0" smtClean="0">
                <a:latin typeface="Times New Roman" pitchFamily="18" charset="0"/>
                <a:cs typeface="Times New Roman" pitchFamily="18" charset="0"/>
              </a:rPr>
            </a:br>
            <a:r>
              <a:rPr lang="ru-RU" dirty="0" smtClean="0">
                <a:latin typeface="Times New Roman" pitchFamily="18" charset="0"/>
                <a:cs typeface="Times New Roman" pitchFamily="18" charset="0"/>
              </a:rPr>
              <a:t>- формировать умения и навыки опрятности.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611049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8" name="Содержимое 7"/>
          <p:cNvSpPr>
            <a:spLocks noGrp="1"/>
          </p:cNvSpPr>
          <p:nvPr>
            <p:ph idx="1"/>
          </p:nvPr>
        </p:nvSpPr>
        <p:spPr>
          <a:xfrm>
            <a:off x="457200" y="404664"/>
            <a:ext cx="8229600" cy="5721499"/>
          </a:xfrm>
        </p:spPr>
        <p:txBody>
          <a:bodyPr>
            <a:normAutofit fontScale="92500" lnSpcReduction="10000"/>
          </a:bodyPr>
          <a:lstStyle/>
          <a:p>
            <a:pPr algn="just"/>
            <a:r>
              <a:rPr lang="ru-RU" dirty="0" smtClean="0"/>
              <a:t> </a:t>
            </a:r>
            <a:r>
              <a:rPr lang="ru-RU" dirty="0" smtClean="0">
                <a:latin typeface="Times New Roman" pitchFamily="18" charset="0"/>
                <a:cs typeface="Times New Roman" pitchFamily="18" charset="0"/>
              </a:rPr>
              <a:t>В раннем и младшем дошкольном возрасте дети начинают проявлять самостоятельность в самообслуживании. Интерес, внимание ребенка к бытовым действиям, впечатлительность нервной системы дают возможность взрослым быстро научить ребенка определенной последовательности операций, из которых складывается каждое действие, приемам, которые помогают выполнять задание быстро, экономно. Если же это время упустить, неправильные действия автоматизируются, ребенок привыкает к неряшливости, небрежности.</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403514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8" name="Содержимое 7"/>
          <p:cNvSpPr>
            <a:spLocks noGrp="1"/>
          </p:cNvSpPr>
          <p:nvPr>
            <p:ph idx="1"/>
          </p:nvPr>
        </p:nvSpPr>
        <p:spPr>
          <a:xfrm>
            <a:off x="457200" y="332656"/>
            <a:ext cx="8229600" cy="5793507"/>
          </a:xfrm>
        </p:spPr>
        <p:txBody>
          <a:bodyPr/>
          <a:lstStyle/>
          <a:p>
            <a:pPr algn="just"/>
            <a:r>
              <a:rPr lang="ru-RU" dirty="0" smtClean="0">
                <a:latin typeface="Times New Roman" pitchFamily="18" charset="0"/>
                <a:cs typeface="Times New Roman" pitchFamily="18" charset="0"/>
              </a:rPr>
              <a:t>Воспитание культурно-гигиенических навыков начинается очень рано. Подготовкой к формированию навыков, самостоятельным движениям по самообслуживанию является создание у ребенка положительного отношения к одеванию, умыванию, приему пищи.  </a:t>
            </a:r>
          </a:p>
          <a:p>
            <a:endParaRPr lang="ru-RU" dirty="0"/>
          </a:p>
        </p:txBody>
      </p:sp>
      <p:pic>
        <p:nvPicPr>
          <p:cNvPr id="1027" name="Picture 3" descr="C:\Users\user\Downloads\navyiki-samoobsluzhivaniya-u-detey.jpg"/>
          <p:cNvPicPr>
            <a:picLocks noChangeAspect="1" noChangeArrowheads="1"/>
          </p:cNvPicPr>
          <p:nvPr/>
        </p:nvPicPr>
        <p:blipFill>
          <a:blip r:embed="rId3" cstate="print"/>
          <a:srcRect/>
          <a:stretch>
            <a:fillRect/>
          </a:stretch>
        </p:blipFill>
        <p:spPr bwMode="auto">
          <a:xfrm>
            <a:off x="2339752" y="3933056"/>
            <a:ext cx="4968552" cy="2924944"/>
          </a:xfrm>
          <a:prstGeom prst="rect">
            <a:avLst/>
          </a:prstGeom>
          <a:noFill/>
        </p:spPr>
      </p:pic>
    </p:spTree>
    <p:extLst>
      <p:ext uri="{BB962C8B-B14F-4D97-AF65-F5344CB8AC3E}">
        <p14:creationId xmlns:p14="http://schemas.microsoft.com/office/powerpoint/2010/main" val="283472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5" name="Содержимое 4"/>
          <p:cNvSpPr>
            <a:spLocks noGrp="1"/>
          </p:cNvSpPr>
          <p:nvPr>
            <p:ph idx="1"/>
          </p:nvPr>
        </p:nvSpPr>
        <p:spPr>
          <a:xfrm>
            <a:off x="457200" y="332656"/>
            <a:ext cx="8229600" cy="5760639"/>
          </a:xfrm>
        </p:spPr>
        <p:txBody>
          <a:bodyPr>
            <a:normAutofit fontScale="92500"/>
          </a:bodyPr>
          <a:lstStyle/>
          <a:p>
            <a:pPr algn="just"/>
            <a:r>
              <a:rPr lang="ru-RU" dirty="0" smtClean="0">
                <a:latin typeface="Times New Roman" pitchFamily="18" charset="0"/>
                <a:cs typeface="Times New Roman" pitchFamily="18" charset="0"/>
              </a:rPr>
              <a:t>Взрослые должны помнить об этом и создавать соответствующие условия: в ванной (туалетной) комнате обязательно должны быть крючочки, полочки, расположенные на удобном для ребёнка уровне, на полотенцах должны быть петельки и т. д.</a:t>
            </a:r>
          </a:p>
          <a:p>
            <a:pPr algn="just"/>
            <a:r>
              <a:rPr lang="ru-RU" dirty="0" smtClean="0">
                <a:latin typeface="Times New Roman" pitchFamily="18" charset="0"/>
                <a:cs typeface="Times New Roman" pitchFamily="18" charset="0"/>
              </a:rPr>
              <a:t>На формирование навыков и привычек оказывают влияние и специально направленные действия взрослых, и вся окружающая обстановка. Поведение, манеры, в особенности близких людей, отражаются на содержании детских привычек.</a:t>
            </a:r>
          </a:p>
          <a:p>
            <a:endParaRPr lang="ru-RU" dirty="0"/>
          </a:p>
        </p:txBody>
      </p:sp>
    </p:spTree>
    <p:extLst>
      <p:ext uri="{BB962C8B-B14F-4D97-AF65-F5344CB8AC3E}">
        <p14:creationId xmlns:p14="http://schemas.microsoft.com/office/powerpoint/2010/main" val="2108733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5" name="Содержимое 4"/>
          <p:cNvSpPr>
            <a:spLocks noGrp="1"/>
          </p:cNvSpPr>
          <p:nvPr>
            <p:ph idx="1"/>
          </p:nvPr>
        </p:nvSpPr>
        <p:spPr>
          <a:xfrm>
            <a:off x="457200" y="332656"/>
            <a:ext cx="8229600" cy="5760639"/>
          </a:xfrm>
        </p:spPr>
        <p:txBody>
          <a:bodyPr>
            <a:normAutofit/>
          </a:bodyPr>
          <a:lstStyle/>
          <a:p>
            <a:pPr algn="just"/>
            <a:r>
              <a:rPr lang="ru-RU" dirty="0" smtClean="0">
                <a:latin typeface="Times New Roman" pitchFamily="18" charset="0"/>
                <a:cs typeface="Times New Roman" pitchFamily="18" charset="0"/>
              </a:rPr>
              <a:t>Воспитатель предоставляет ребенку самостоятельность там, где он что-то может сделать сам. Наряду с этим каждый ребенок постоянно нуждается в показе, поощрении, помощи, поэтому основой методики в детском учреждении является работа с небольшими группами детей (3-4 ребенка). В начале второго года жизни ребенок должен уметь есть самостоятельно, пользуясь ложкой, есть хлеб с первым блюдом, вытирать рот.</a:t>
            </a:r>
          </a:p>
          <a:p>
            <a:endParaRPr lang="ru-RU" dirty="0"/>
          </a:p>
        </p:txBody>
      </p:sp>
    </p:spTree>
    <p:extLst>
      <p:ext uri="{BB962C8B-B14F-4D97-AF65-F5344CB8AC3E}">
        <p14:creationId xmlns:p14="http://schemas.microsoft.com/office/powerpoint/2010/main" val="21087332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etod-kopilka.ru/images/doc/29/23872/img37.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5" name="Содержимое 4"/>
          <p:cNvSpPr>
            <a:spLocks noGrp="1"/>
          </p:cNvSpPr>
          <p:nvPr>
            <p:ph idx="1"/>
          </p:nvPr>
        </p:nvSpPr>
        <p:spPr>
          <a:xfrm>
            <a:off x="457200" y="332656"/>
            <a:ext cx="8229600" cy="5760639"/>
          </a:xfrm>
        </p:spPr>
        <p:txBody>
          <a:bodyPr>
            <a:normAutofit fontScale="92500" lnSpcReduction="20000"/>
          </a:bodyPr>
          <a:lstStyle/>
          <a:p>
            <a:pPr algn="just"/>
            <a:r>
              <a:rPr lang="ru-RU" dirty="0" smtClean="0">
                <a:latin typeface="Times New Roman" pitchFamily="18" charset="0"/>
                <a:cs typeface="Times New Roman" pitchFamily="18" charset="0"/>
              </a:rPr>
              <a:t>В 1,5-2 года ребенок почти все может снять с себя, сложить и большую часть одежды надеть. В значительной степени дети сами умываются, вытираются.</a:t>
            </a:r>
          </a:p>
          <a:p>
            <a:pPr algn="just"/>
            <a:r>
              <a:rPr lang="ru-RU" dirty="0" smtClean="0">
                <a:latin typeface="Times New Roman" pitchFamily="18" charset="0"/>
                <a:cs typeface="Times New Roman" pitchFamily="18" charset="0"/>
              </a:rPr>
              <a:t>На втором году жизни ребенка необходимо систематически прививать ему навыки культуры поведения: спокойно сидеть за столом, тихо разговаривать при укладывании спать, благодарить за оказанную помощь.</a:t>
            </a:r>
          </a:p>
          <a:p>
            <a:pPr algn="just"/>
            <a:r>
              <a:rPr lang="ru-RU" dirty="0" smtClean="0">
                <a:latin typeface="Times New Roman" pitchFamily="18" charset="0"/>
                <a:cs typeface="Times New Roman" pitchFamily="18" charset="0"/>
              </a:rPr>
              <a:t>На третьем году жизни малыш не только более самостоятельно может одеваться, раздеваться и т. д., но и знает определенный порядок действий, входящих в каждый процесс, приемы их выполнения.</a:t>
            </a:r>
          </a:p>
          <a:p>
            <a:endParaRPr lang="ru-RU" dirty="0"/>
          </a:p>
        </p:txBody>
      </p:sp>
    </p:spTree>
    <p:extLst>
      <p:ext uri="{BB962C8B-B14F-4D97-AF65-F5344CB8AC3E}">
        <p14:creationId xmlns:p14="http://schemas.microsoft.com/office/powerpoint/2010/main" val="2108733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271</TotalTime>
  <Words>562</Words>
  <Application>Microsoft Office PowerPoint</Application>
  <PresentationFormat>Экран (4:3)</PresentationFormat>
  <Paragraphs>22</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Times New Roman</vt:lpstr>
      <vt:lpstr>Тема Office</vt:lpstr>
      <vt:lpstr>«Формирование культурно-гигиенических навыков у младших дошкольников»  </vt:lpstr>
      <vt:lpstr>Актуальность</vt:lpstr>
      <vt:lpstr>Для того, чтобы воспитание культурно-гигиенических навыков осуществлялось успешно в дошкольном образовательном учреждении необходимо организовать обстановку так, чтобы она не препятствовала этой деятельности.</vt:lpstr>
      <vt:lpstr>Задачи: - учить самостоятельно, умываться; - пользоваться туалетом; - воспитывать желание быть аккуратным, замечать неполадки в своем виде;  - формировать умения и навыки опрятности.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Игра с загадками</dc:title>
  <dc:creator>User</dc:creator>
  <cp:lastModifiedBy>Пользователь Windows</cp:lastModifiedBy>
  <cp:revision>30</cp:revision>
  <dcterms:created xsi:type="dcterms:W3CDTF">2016-11-20T01:13:10Z</dcterms:created>
  <dcterms:modified xsi:type="dcterms:W3CDTF">2019-12-04T18:42:33Z</dcterms:modified>
</cp:coreProperties>
</file>