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7" r:id="rId2"/>
    <p:sldId id="285" r:id="rId3"/>
    <p:sldId id="286" r:id="rId4"/>
    <p:sldId id="287" r:id="rId5"/>
    <p:sldId id="288" r:id="rId6"/>
    <p:sldId id="289" r:id="rId7"/>
    <p:sldId id="274" r:id="rId8"/>
    <p:sldId id="290" r:id="rId9"/>
    <p:sldId id="258" r:id="rId10"/>
  </p:sldIdLst>
  <p:sldSz cx="9144000" cy="6858000" type="screen4x3"/>
  <p:notesSz cx="6858000" cy="9144000"/>
  <p:embeddedFontLst>
    <p:embeddedFont>
      <p:font typeface="AGCrownStyle"/>
      <p: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99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1AC63-2777-488C-828C-3859D213E74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709E2-7067-4963-A07F-EFC128B5E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1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38E0-09AB-4DFB-A34D-7E2DD9ECC7A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4420-013D-4F82-ADC1-6266736B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38E0-09AB-4DFB-A34D-7E2DD9ECC7A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4420-013D-4F82-ADC1-6266736B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38E0-09AB-4DFB-A34D-7E2DD9ECC7A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4420-013D-4F82-ADC1-6266736B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38E0-09AB-4DFB-A34D-7E2DD9ECC7A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4420-013D-4F82-ADC1-6266736B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38E0-09AB-4DFB-A34D-7E2DD9ECC7A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4420-013D-4F82-ADC1-6266736B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38E0-09AB-4DFB-A34D-7E2DD9ECC7A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4420-013D-4F82-ADC1-6266736B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38E0-09AB-4DFB-A34D-7E2DD9ECC7A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4420-013D-4F82-ADC1-6266736B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38E0-09AB-4DFB-A34D-7E2DD9ECC7A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4420-013D-4F82-ADC1-6266736B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38E0-09AB-4DFB-A34D-7E2DD9ECC7A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4420-013D-4F82-ADC1-6266736B11E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22" name="Picture 2" descr="https://art-apple.ru/albums/userpics/10001/raznoe93275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3997" cy="6857999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056"/>
            </a:avLst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 userDrawn="1"/>
        </p:nvSpPr>
        <p:spPr>
          <a:xfrm>
            <a:off x="214282" y="214290"/>
            <a:ext cx="8715436" cy="6429420"/>
          </a:xfrm>
          <a:prstGeom prst="frame">
            <a:avLst>
              <a:gd name="adj1" fmla="val 2612"/>
            </a:avLst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38E0-09AB-4DFB-A34D-7E2DD9ECC7A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4420-013D-4F82-ADC1-6266736B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38E0-09AB-4DFB-A34D-7E2DD9ECC7A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4420-013D-4F82-ADC1-6266736B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F38E0-09AB-4DFB-A34D-7E2DD9ECC7A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24420-013D-4F82-ADC1-6266736B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ialand.ru/wp-content/uploads/2014/09/M1-1_17.jpg" TargetMode="External"/><Relationship Id="rId2" Type="http://schemas.openxmlformats.org/officeDocument/2006/relationships/hyperlink" Target="http://nachalo4ka.ru/wp-content/uploads/2014/05/FON-LETO-PREV%60YU-4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81562" y="764704"/>
            <a:ext cx="7358114" cy="24314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Вместе с папой, вместе с мамой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#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Остаемсядома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 мы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7410" y="3181215"/>
            <a:ext cx="4885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9900"/>
                </a:solidFill>
              </a:rPr>
              <a:t>Старшая группа</a:t>
            </a:r>
          </a:p>
          <a:p>
            <a:pPr algn="ctr"/>
            <a:r>
              <a:rPr lang="ru-RU" sz="3600" b="1" dirty="0">
                <a:solidFill>
                  <a:srgbClr val="009900"/>
                </a:solidFill>
              </a:rPr>
              <a:t>2</a:t>
            </a:r>
            <a:r>
              <a:rPr lang="ru-RU" sz="3600" b="1" dirty="0" smtClean="0">
                <a:solidFill>
                  <a:srgbClr val="009900"/>
                </a:solidFill>
              </a:rPr>
              <a:t> здание</a:t>
            </a:r>
          </a:p>
          <a:p>
            <a:pPr algn="ctr"/>
            <a:r>
              <a:rPr lang="ru-RU" sz="3600" b="1" dirty="0" smtClean="0">
                <a:solidFill>
                  <a:srgbClr val="009900"/>
                </a:solidFill>
              </a:rPr>
              <a:t>Власова Е.Н.</a:t>
            </a:r>
          </a:p>
          <a:p>
            <a:pPr algn="ctr"/>
            <a:r>
              <a:rPr lang="ru-RU" sz="3600" b="1" dirty="0" err="1" smtClean="0">
                <a:solidFill>
                  <a:srgbClr val="009900"/>
                </a:solidFill>
              </a:rPr>
              <a:t>Комкова</a:t>
            </a:r>
            <a:r>
              <a:rPr lang="ru-RU" sz="3600" b="1" dirty="0" smtClean="0">
                <a:solidFill>
                  <a:srgbClr val="009900"/>
                </a:solidFill>
              </a:rPr>
              <a:t>  У.А.</a:t>
            </a:r>
          </a:p>
          <a:p>
            <a:pPr algn="ctr"/>
            <a:r>
              <a:rPr lang="ru-RU" sz="3600" b="1" dirty="0" smtClean="0">
                <a:solidFill>
                  <a:srgbClr val="009900"/>
                </a:solidFill>
              </a:rPr>
              <a:t> </a:t>
            </a:r>
            <a:endParaRPr lang="ru-RU" sz="3600" b="1" dirty="0">
              <a:solidFill>
                <a:srgbClr val="009900"/>
              </a:solidFill>
            </a:endParaRPr>
          </a:p>
        </p:txBody>
      </p:sp>
      <p:pic>
        <p:nvPicPr>
          <p:cNvPr id="10" name="Picture 8" descr="http://mialand.ru/wp-content/uploads/2014/09/M1-1_1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3528" y="2184468"/>
            <a:ext cx="3000396" cy="429587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20687"/>
            <a:ext cx="79208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Мы сейчас все переживаем неспокойное и не совсем привычное для нас время. Как взрослым, так и детям пришлось столкнуться со многими вещами, которые поменяли наш обычный жизненный уклад. Это и : смена привычной жизнедеятельности, иной режим дня, спад физической активности, ограничение в свободе и, что немаловажно, мы все испытываем эмоциональные перемены. В наши дни, когда родители вынуждены находиться дома вместе со своими детьми, возникают много сложностей, вопросов, непониманий. Многие взрослые впервые получат опыт работы из дома, а дети будут вынуждены не посещать </a:t>
            </a:r>
            <a:r>
              <a:rPr lang="ru-RU" sz="2000" dirty="0" smtClean="0"/>
              <a:t>дошкольное </a:t>
            </a:r>
            <a:r>
              <a:rPr lang="ru-RU" sz="2000" dirty="0"/>
              <a:t>учреждение. Это </a:t>
            </a:r>
            <a:r>
              <a:rPr lang="ru-RU" sz="2000" dirty="0" smtClean="0"/>
              <a:t>те дни , </a:t>
            </a:r>
            <a:r>
              <a:rPr lang="ru-RU" sz="2000" dirty="0"/>
              <a:t>когда есть возможность узнать друг друга лучше, </a:t>
            </a:r>
            <a:r>
              <a:rPr lang="ru-RU" sz="2000" dirty="0" smtClean="0"/>
              <a:t>провести время  вместе и с пользой. В настоящий момент идет пасхальная неделя.  В этот светлый православный праздник  мы можем</a:t>
            </a:r>
            <a:r>
              <a:rPr lang="ru-RU" sz="2000" dirty="0"/>
              <a:t> </a:t>
            </a:r>
            <a:r>
              <a:rPr lang="ru-RU" sz="2000" dirty="0" smtClean="0"/>
              <a:t>приобщить наших деток </a:t>
            </a:r>
            <a:r>
              <a:rPr lang="ru-RU" sz="2000" dirty="0"/>
              <a:t>к национальной культуре, посредством формирования интереса к традициям празднования христианского праздника «Пасха. Светлое Христово Воскресенье». Возрождение традиций народной культуры.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061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5282"/>
            <a:ext cx="8208912" cy="6156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26064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           Окружающий мир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4031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003" y="332656"/>
            <a:ext cx="78488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 России принято отмечать Пасху раскрашенными в разные цвета куриными яйцами, окрашенными разными способами, луковой шелухой, красителями или обернутые яйца в наклейки. Кушаньем вкусных пасхальных куличей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  <a:p>
            <a:r>
              <a:rPr lang="ru-RU" sz="2000" b="1" dirty="0"/>
              <a:t>А вот в других странах Европейской части планеты и Америке, с этим праздником связана легенда о пасхальном кролике. Жители еще не знали христианства и были язычниками, поклонялись разнообразным богам и идолам. В апреле каждого года почиталась </a:t>
            </a:r>
            <a:r>
              <a:rPr lang="ru-RU" sz="2000" b="1" dirty="0" err="1"/>
              <a:t>Остара</a:t>
            </a:r>
            <a:r>
              <a:rPr lang="ru-RU" sz="2000" b="1" dirty="0"/>
              <a:t> - богиня весеннего равноденствия и плодородия. И был выбран кролик- как символ праздника, и все потому, что кролики очень активно способны размножаться и быстро расти, и дают большое потомство.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/>
              <a:t>Возник вопрос: "Тогда почему Пасху отмечают окрашенными куриными яйцами?". А дело вот в чем, яйцо и вылупившийся птенец символом рождаемости и нового начала, в те давние времена курица считалась священным животным. По этому роль существа несущего яйца досталась уже обоготворенному, волшебному пасхальному кролику.</a:t>
            </a:r>
          </a:p>
        </p:txBody>
      </p:sp>
    </p:spTree>
    <p:extLst>
      <p:ext uri="{BB962C8B-B14F-4D97-AF65-F5344CB8AC3E}">
        <p14:creationId xmlns:p14="http://schemas.microsoft.com/office/powerpoint/2010/main" val="35341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520823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Развитие речи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4" y="1710252"/>
            <a:ext cx="3709004" cy="2781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964" y="1043060"/>
            <a:ext cx="810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 : предложите детям выучить стихотворение и ответить на вопросы: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25710" y="1710252"/>
            <a:ext cx="3546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Что  означает праздник  «Пасха» ?</a:t>
            </a:r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dirty="0" smtClean="0"/>
              <a:t>2. Почему на праздник принято окрашивать куриные яйца в разные цвета?</a:t>
            </a:r>
          </a:p>
          <a:p>
            <a:endParaRPr lang="ru-RU" dirty="0"/>
          </a:p>
          <a:p>
            <a:r>
              <a:rPr lang="ru-RU" dirty="0" smtClean="0"/>
              <a:t>3. Что еще готовят на стол к этому празднику?</a:t>
            </a:r>
          </a:p>
          <a:p>
            <a:endParaRPr lang="ru-RU" dirty="0"/>
          </a:p>
          <a:p>
            <a:r>
              <a:rPr lang="ru-RU" dirty="0" smtClean="0"/>
              <a:t>4. Что мы отвечаем на слова «Христос Воскресе!»?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2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81" y="1151091"/>
            <a:ext cx="3533710" cy="2349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47667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Мастерим вместе с детьми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4199" y="93833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Поделка к Пасхе «Яркие петушки»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4199" y="3164681"/>
            <a:ext cx="3533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Материал:</a:t>
            </a:r>
          </a:p>
          <a:p>
            <a:r>
              <a:rPr lang="ru-RU" dirty="0" smtClean="0"/>
              <a:t> Картонная подставка для яиц, краски, кисть,  цветная бумага, клей, ножницы, декоративные помпоны, пасхальное яйцо.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44" y="1380236"/>
            <a:ext cx="3096344" cy="2064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6167" y="966425"/>
            <a:ext cx="327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«Солнечные цыплятки»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33334" y="3444465"/>
            <a:ext cx="313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Материал:</a:t>
            </a:r>
          </a:p>
          <a:p>
            <a:r>
              <a:rPr lang="ru-RU" dirty="0" smtClean="0"/>
              <a:t>Картон, цветная бумага, клей, ножницы, кусочки ткани, шаблоны.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9425" y="4797152"/>
            <a:ext cx="81369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/>
              <a:t>Задачи: </a:t>
            </a:r>
            <a:r>
              <a:rPr lang="ru-RU" dirty="0"/>
              <a:t>Заинтересовать детей православным смыслом празднования Пасхи.</a:t>
            </a:r>
          </a:p>
          <a:p>
            <a:r>
              <a:rPr lang="ru-RU" dirty="0"/>
              <a:t>Развивать у детей художественно-творческие 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val="33888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право с вырезом 12">
            <a:hlinkClick r:id="" action="ppaction://hlinkshowjump?jump=nextslide"/>
          </p:cNvPr>
          <p:cNvSpPr/>
          <p:nvPr/>
        </p:nvSpPr>
        <p:spPr>
          <a:xfrm>
            <a:off x="8143900" y="5929330"/>
            <a:ext cx="571504" cy="500066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416" name="Picture 8" descr="http://mialand.ru/wp-content/uploads/2014/09/M1-1_1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1559" y="1628800"/>
            <a:ext cx="1277357" cy="18288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699792" y="54868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/>
              <a:t>Играем вместе</a:t>
            </a:r>
            <a:endParaRPr lang="ru-RU" sz="2800" b="1" i="1" u="sng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93" y="548680"/>
            <a:ext cx="3308911" cy="46805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05687"/>
            <a:ext cx="3312368" cy="468541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40649"/>
            <a:ext cx="3168352" cy="44835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55499"/>
            <a:ext cx="3717206" cy="52647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84" y="4079835"/>
            <a:ext cx="148748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636912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Фон </a:t>
            </a:r>
            <a:r>
              <a:rPr lang="en-US" dirty="0" smtClean="0">
                <a:hlinkClick r:id="rId2"/>
              </a:rPr>
              <a:t>http://nachalo4ka.ru/wp-content/uploads/2014/05/FON-LETO-PREV%60YU-4.png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3100318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Буратино </a:t>
            </a:r>
            <a:r>
              <a:rPr lang="en-US" dirty="0" smtClean="0">
                <a:hlinkClick r:id="rId3"/>
              </a:rPr>
              <a:t>http://mialand.ru/wp-content/uploads/2014/09/M1-1_17.jpg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21571" y="1990581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Источники:</a:t>
            </a:r>
            <a:r>
              <a:rPr lang="ru-RU" sz="3600" b="1" dirty="0" smtClean="0">
                <a:solidFill>
                  <a:schemeClr val="bg1"/>
                </a:solidFill>
              </a:rPr>
              <a:t>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настраиваемая 4">
            <a:hlinkClick r:id="" action="ppaction://hlinkshowjump?jump=firstslide" highlightClick="1"/>
          </p:cNvPr>
          <p:cNvSpPr/>
          <p:nvPr/>
        </p:nvSpPr>
        <p:spPr>
          <a:xfrm>
            <a:off x="8286776" y="6072206"/>
            <a:ext cx="428628" cy="357190"/>
          </a:xfrm>
          <a:prstGeom prst="actionButtonBlank">
            <a:avLst/>
          </a:prstGeom>
          <a:solidFill>
            <a:schemeClr val="bg1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84043"/>
            <a:ext cx="148748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4392" y="487648"/>
            <a:ext cx="7675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Оставайтесь дома! Берегите себя и своих близких! Будьте здоровы!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497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AGCrownStyle</vt:lpstr>
      <vt:lpstr>Times New Roman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RePack by Diakov</cp:lastModifiedBy>
  <cp:revision>38</cp:revision>
  <dcterms:created xsi:type="dcterms:W3CDTF">2017-04-23T17:39:40Z</dcterms:created>
  <dcterms:modified xsi:type="dcterms:W3CDTF">2020-04-23T11:55:33Z</dcterms:modified>
</cp:coreProperties>
</file>