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262" r:id="rId4"/>
    <p:sldId id="260" r:id="rId5"/>
    <p:sldId id="261" r:id="rId6"/>
    <p:sldId id="263" r:id="rId7"/>
    <p:sldId id="264" r:id="rId8"/>
    <p:sldId id="269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9325B-6520-431B-813C-ABD3E09DAB98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7756-8B15-42EB-9FA3-EA229694A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3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1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9712" y="1600200"/>
            <a:ext cx="6707088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5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720" y="274638"/>
            <a:ext cx="44252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12841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6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5675" y="1578563"/>
            <a:ext cx="33905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0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3123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204864"/>
            <a:ext cx="33201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2174875"/>
            <a:ext cx="33947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6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2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2576265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73050"/>
            <a:ext cx="40427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196752"/>
            <a:ext cx="2520280" cy="4968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6408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7744" y="404664"/>
            <a:ext cx="6048672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73216"/>
            <a:ext cx="6408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600200"/>
            <a:ext cx="67790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7DB4-1BCB-4959-8DD9-6A15E51D768B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chemeClr val="accent2">
              <a:lumMod val="75000"/>
            </a:schemeClr>
          </a:solidFill>
          <a:latin typeface="Book Antiqua" panose="0204060205030503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Муниципальное бюджетное  дошкольное образовательное учреждение детский сад № 32 « Теремок» комбинированного вида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Пособие выполнила учитель – логопед Курлова Людмила Александровна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фото\взаимосвязь логопеда и психолога\DSC02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0" y="-120015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взаимосвязь логопеда и психолога\DSC02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0" y="-120015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оч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3744415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2434282"/>
          </a:xfrm>
        </p:spPr>
        <p:txBody>
          <a:bodyPr>
            <a:normAutofit fontScale="90000"/>
          </a:bodyPr>
          <a:lstStyle/>
          <a:p>
            <a:r>
              <a:rPr lang="ru-RU" sz="2800" b="1" i="0" dirty="0" smtClean="0">
                <a:solidFill>
                  <a:srgbClr val="C00000"/>
                </a:solidFill>
              </a:rPr>
              <a:t/>
            </a:r>
            <a:br>
              <a:rPr lang="ru-RU" sz="2800" b="1" i="0" dirty="0" smtClean="0">
                <a:solidFill>
                  <a:srgbClr val="C00000"/>
                </a:solidFill>
              </a:rPr>
            </a:br>
            <a:r>
              <a:rPr lang="ru-RU" sz="2800" b="1" i="0" dirty="0">
                <a:solidFill>
                  <a:srgbClr val="C00000"/>
                </a:solidFill>
              </a:rPr>
              <a:t/>
            </a:r>
            <a:br>
              <a:rPr lang="ru-RU" sz="2800" b="1" i="0" dirty="0">
                <a:solidFill>
                  <a:srgbClr val="C00000"/>
                </a:solidFill>
              </a:rPr>
            </a:br>
            <a:r>
              <a:rPr lang="ru-RU" sz="2800" b="1" i="0" dirty="0" smtClean="0">
                <a:solidFill>
                  <a:srgbClr val="C00000"/>
                </a:solidFill>
              </a:rPr>
              <a:t/>
            </a:r>
            <a:br>
              <a:rPr lang="ru-RU" sz="2800" b="1" i="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На </a:t>
            </a:r>
            <a:r>
              <a:rPr lang="ru-RU" sz="2800" b="1" dirty="0">
                <a:solidFill>
                  <a:srgbClr val="C00000"/>
                </a:solidFill>
              </a:rPr>
              <a:t>развитие тактильных </a:t>
            </a:r>
            <a:r>
              <a:rPr lang="ru-RU" sz="2800" b="1" dirty="0" smtClean="0">
                <a:solidFill>
                  <a:srgbClr val="C00000"/>
                </a:solidFill>
              </a:rPr>
              <a:t>ощущений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i="0" dirty="0">
                <a:solidFill>
                  <a:srgbClr val="002060"/>
                </a:solidFill>
              </a:rPr>
              <a:t>Игра: «Угадай что в </a:t>
            </a:r>
            <a:r>
              <a:rPr lang="ru-RU" sz="2400" b="1" i="0" dirty="0" smtClean="0">
                <a:solidFill>
                  <a:srgbClr val="002060"/>
                </a:solidFill>
              </a:rPr>
              <a:t>шарике»</a:t>
            </a:r>
            <a:r>
              <a:rPr lang="ru-RU" sz="2400" i="0" dirty="0">
                <a:solidFill>
                  <a:srgbClr val="002060"/>
                </a:solidFill>
              </a:rPr>
              <a:t/>
            </a:r>
            <a:br>
              <a:rPr lang="ru-RU" sz="2400" i="0" dirty="0">
                <a:solidFill>
                  <a:srgbClr val="002060"/>
                </a:solidFill>
              </a:rPr>
            </a:br>
            <a:r>
              <a:rPr lang="ru-RU" sz="2400" b="1" i="0" dirty="0" smtClean="0">
                <a:solidFill>
                  <a:srgbClr val="002060"/>
                </a:solidFill>
              </a:rPr>
              <a:t>Цель</a:t>
            </a:r>
            <a:r>
              <a:rPr lang="ru-RU" sz="2400" b="1" i="0" dirty="0">
                <a:solidFill>
                  <a:srgbClr val="002060"/>
                </a:solidFill>
              </a:rPr>
              <a:t>: </a:t>
            </a:r>
            <a:r>
              <a:rPr lang="ru-RU" sz="2400" i="0" dirty="0">
                <a:solidFill>
                  <a:srgbClr val="002060"/>
                </a:solidFill>
              </a:rPr>
              <a:t/>
            </a:r>
            <a:br>
              <a:rPr lang="ru-RU" sz="2400" i="0" dirty="0">
                <a:solidFill>
                  <a:srgbClr val="002060"/>
                </a:solidFill>
              </a:rPr>
            </a:br>
            <a:r>
              <a:rPr lang="ru-RU" sz="2400" i="0" dirty="0">
                <a:solidFill>
                  <a:srgbClr val="002060"/>
                </a:solidFill>
              </a:rPr>
              <a:t>Развитие тактильных ощущений.</a:t>
            </a:r>
            <a:br>
              <a:rPr lang="ru-RU" sz="2400" i="0" dirty="0">
                <a:solidFill>
                  <a:srgbClr val="002060"/>
                </a:solidFill>
              </a:rPr>
            </a:br>
            <a:r>
              <a:rPr lang="ru-RU" sz="2400" i="0" dirty="0">
                <a:solidFill>
                  <a:srgbClr val="002060"/>
                </a:solidFill>
              </a:rPr>
              <a:t>Обобщать словарь – признаков (синий, зеленый, красный, шуршащий, колючий, мягкий, твердый, звенящий, скрипящий, мелкий, круглый, острый и т.д.).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i="0" dirty="0">
                <a:solidFill>
                  <a:srgbClr val="C00000"/>
                </a:solidFill>
              </a:rPr>
              <a:t/>
            </a:r>
            <a:br>
              <a:rPr lang="ru-RU" sz="2800" b="1" i="0" dirty="0">
                <a:solidFill>
                  <a:srgbClr val="C00000"/>
                </a:solidFill>
              </a:rPr>
            </a:br>
            <a:endParaRPr lang="ru-RU" sz="2800" b="1" i="0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43924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06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779096" cy="1584176"/>
          </a:xfrm>
        </p:spPr>
        <p:txBody>
          <a:bodyPr>
            <a:noAutofit/>
          </a:bodyPr>
          <a:lstStyle/>
          <a:p>
            <a:r>
              <a:rPr lang="ru-RU" sz="2400" i="0" dirty="0">
                <a:solidFill>
                  <a:srgbClr val="002060"/>
                </a:solidFill>
                <a:latin typeface="Times New Roman" pitchFamily="18" charset="0"/>
              </a:rPr>
              <a:t>Во время игр и выполнения заданий (перечисленных выше) с шариками, происходит непроизвольный массаж пальцев рук.</a:t>
            </a:r>
            <a:br>
              <a:rPr lang="ru-RU" sz="2400" i="0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400" i="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583264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0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49817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0" dirty="0" smtClean="0">
                <a:solidFill>
                  <a:srgbClr val="C00000"/>
                </a:solidFill>
                <a:latin typeface="Times New Roman" pitchFamily="18" charset="0"/>
              </a:rPr>
              <a:t>Все </a:t>
            </a:r>
            <a:r>
              <a:rPr lang="ru-RU" sz="2400" i="0" dirty="0">
                <a:solidFill>
                  <a:srgbClr val="C00000"/>
                </a:solidFill>
                <a:latin typeface="Times New Roman" pitchFamily="18" charset="0"/>
              </a:rPr>
              <a:t>вышеизложенное, позволяет сделать </a:t>
            </a:r>
            <a:r>
              <a:rPr lang="ru-RU" sz="2400" b="1" i="0" dirty="0">
                <a:solidFill>
                  <a:srgbClr val="C00000"/>
                </a:solidFill>
                <a:latin typeface="Times New Roman" pitchFamily="18" charset="0"/>
              </a:rPr>
              <a:t>вывод:</a:t>
            </a:r>
            <a:r>
              <a:rPr lang="ru-RU" sz="2400" i="0" dirty="0">
                <a:solidFill>
                  <a:srgbClr val="C00000"/>
                </a:solidFill>
                <a:latin typeface="Times New Roman" pitchFamily="18" charset="0"/>
              </a:rPr>
              <a:t> построение образовательного процесса с использованием нетрадиционного игрового материала помогает решить следующие задачи</a:t>
            </a:r>
            <a:r>
              <a:rPr lang="ru-RU" sz="2400" dirty="0"/>
              <a:t>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916832"/>
            <a:ext cx="6779096" cy="4209331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/>
              <a:t>автоматизация </a:t>
            </a:r>
            <a:r>
              <a:rPr lang="ru-RU" sz="2600" dirty="0"/>
              <a:t>и дифференциация звуков;</a:t>
            </a:r>
          </a:p>
          <a:p>
            <a:pPr lvl="0"/>
            <a:r>
              <a:rPr lang="ru-RU" sz="2600" dirty="0"/>
              <a:t>развитие и совершенствование навыков звукового анализа слов;</a:t>
            </a:r>
          </a:p>
          <a:p>
            <a:pPr lvl="0"/>
            <a:r>
              <a:rPr lang="ru-RU" sz="2600" dirty="0"/>
              <a:t>развитие ориентировки в пространстве и зрительно-моторной координации;</a:t>
            </a:r>
          </a:p>
          <a:p>
            <a:pPr lvl="0"/>
            <a:r>
              <a:rPr lang="ru-RU" sz="2600" dirty="0"/>
              <a:t>развитие психических процессов: восприятия, внимания, памяти.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8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61926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«Сделать </a:t>
            </a:r>
            <a:r>
              <a:rPr lang="ru-RU" b="1" dirty="0">
                <a:solidFill>
                  <a:srgbClr val="7030A0"/>
                </a:solidFill>
              </a:rPr>
              <a:t>серьезное занятие для ребенка занимательным – вот задача первоначального </a:t>
            </a:r>
            <a:r>
              <a:rPr lang="ru-RU" b="1" dirty="0" smtClean="0">
                <a:solidFill>
                  <a:srgbClr val="7030A0"/>
                </a:solidFill>
              </a:rPr>
              <a:t>обучения»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К.Д.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10700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6421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Многофункциональная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дидактическая логопедическая игрушка «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</a:rPr>
              <a:t>Логошарик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»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4896544" cy="41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8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07088" cy="1728192"/>
          </a:xfrm>
        </p:spPr>
        <p:txBody>
          <a:bodyPr>
            <a:normAutofit fontScale="90000"/>
          </a:bodyPr>
          <a:lstStyle/>
          <a:p>
            <a:r>
              <a:rPr lang="ru-RU" sz="3600" b="1" i="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3600" b="1" i="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Назначение пособия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Использование пособия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«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Логошарик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» в качестве сюрпризного игрового момента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23728" y="2276872"/>
            <a:ext cx="6563072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524328" y="6381328"/>
            <a:ext cx="1368152" cy="365125"/>
          </a:xfrm>
        </p:spPr>
        <p:txBody>
          <a:bodyPr/>
          <a:lstStyle/>
          <a:p>
            <a:r>
              <a:rPr lang="ru-RU" sz="2000" dirty="0" smtClean="0">
                <a:latin typeface="Cheshirskiy Cat" pitchFamily="34" charset="0"/>
              </a:rPr>
              <a:t>ВЕО</a:t>
            </a:r>
            <a:endParaRPr lang="ru-RU" dirty="0">
              <a:latin typeface="Cheshirskiy Ca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525658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5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1440160"/>
          </a:xfrm>
        </p:spPr>
        <p:txBody>
          <a:bodyPr>
            <a:noAutofit/>
          </a:bodyPr>
          <a:lstStyle/>
          <a:p>
            <a:r>
              <a:rPr lang="ru-RU" sz="3200" i="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200" i="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Во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время проведения артикуляционной гимнастики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0200"/>
            <a:ext cx="5328592" cy="4525963"/>
          </a:xfrm>
        </p:spPr>
      </p:pic>
    </p:spTree>
    <p:extLst>
      <p:ext uri="{BB962C8B-B14F-4D97-AF65-F5344CB8AC3E}">
        <p14:creationId xmlns:p14="http://schemas.microsoft.com/office/powerpoint/2010/main" val="18252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922114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/>
              <a:t/>
            </a:r>
            <a:br>
              <a:rPr lang="ru-RU" sz="2800" b="1" i="0" dirty="0"/>
            </a:b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индивидуальных занятиях по постановке </a:t>
            </a:r>
            <a:r>
              <a:rPr lang="ru-RU" sz="2400" b="1" dirty="0" smtClean="0">
                <a:solidFill>
                  <a:srgbClr val="002060"/>
                </a:solidFill>
              </a:rPr>
              <a:t>звуков.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i="0" dirty="0" smtClean="0">
                <a:solidFill>
                  <a:srgbClr val="002060"/>
                </a:solidFill>
              </a:rPr>
              <a:t> </a:t>
            </a:r>
            <a:br>
              <a:rPr lang="ru-RU" sz="2400" b="1" i="0" dirty="0" smtClean="0">
                <a:solidFill>
                  <a:srgbClr val="002060"/>
                </a:solidFill>
              </a:rPr>
            </a:br>
            <a:r>
              <a:rPr lang="ru-RU" sz="2400" i="0" dirty="0">
                <a:solidFill>
                  <a:srgbClr val="002060"/>
                </a:solidFill>
              </a:rPr>
              <a:t/>
            </a:r>
            <a:br>
              <a:rPr lang="ru-RU" sz="2400" i="0" dirty="0">
                <a:solidFill>
                  <a:srgbClr val="00206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/>
              <a:t/>
            </a:r>
            <a:br>
              <a:rPr lang="ru-RU" sz="2800" b="1" i="0" dirty="0"/>
            </a:br>
            <a:endParaRPr lang="ru-RU" sz="2800" b="1" i="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07704" y="1124744"/>
            <a:ext cx="3312368" cy="144016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002060"/>
                </a:solidFill>
              </a:rPr>
              <a:t>Игра « Научи </a:t>
            </a:r>
            <a:r>
              <a:rPr lang="ru-RU" sz="1800" i="1" dirty="0" err="1" smtClean="0">
                <a:solidFill>
                  <a:srgbClr val="002060"/>
                </a:solidFill>
              </a:rPr>
              <a:t>Логошарика</a:t>
            </a:r>
            <a:r>
              <a:rPr lang="ru-RU" sz="1800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800" i="1" dirty="0" smtClean="0">
                <a:solidFill>
                  <a:srgbClr val="002060"/>
                </a:solidFill>
              </a:rPr>
              <a:t>Цель: </a:t>
            </a:r>
            <a:r>
              <a:rPr lang="ru-RU" sz="1800" i="1" dirty="0">
                <a:solidFill>
                  <a:srgbClr val="002060"/>
                </a:solidFill>
              </a:rPr>
              <a:t>Развитие речевого дыхания и автоматизация звука в слогах.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292080" y="1124744"/>
            <a:ext cx="3394720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7200" i="1" dirty="0" smtClean="0">
                <a:solidFill>
                  <a:srgbClr val="002060"/>
                </a:solidFill>
              </a:rPr>
              <a:t>Игра «Веселая </a:t>
            </a:r>
            <a:r>
              <a:rPr lang="ru-RU" sz="7200" i="1" dirty="0">
                <a:solidFill>
                  <a:srgbClr val="002060"/>
                </a:solidFill>
              </a:rPr>
              <a:t>песенка» </a:t>
            </a:r>
          </a:p>
          <a:p>
            <a:r>
              <a:rPr lang="ru-RU" sz="7200" i="1" dirty="0" smtClean="0">
                <a:solidFill>
                  <a:srgbClr val="002060"/>
                </a:solidFill>
              </a:rPr>
              <a:t>Цель</a:t>
            </a:r>
            <a:r>
              <a:rPr lang="ru-RU" sz="7200" i="1" dirty="0">
                <a:solidFill>
                  <a:srgbClr val="002060"/>
                </a:solidFill>
              </a:rPr>
              <a:t>: Развитие речевого дыхания и    автоматизация звука в слогах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29" y="2818967"/>
            <a:ext cx="309634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4971"/>
            <a:ext cx="3024336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619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4261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Красные, синие и зеленые шарики используются на индивидуальных и фронтальных занятиях при формировании фонематического слуха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772816"/>
            <a:ext cx="6563072" cy="435334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Игра: «Угадай что звучит?»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</a:rPr>
              <a:t>Развивать фонематическое восприятие и слух.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Игра: «Собери змейку».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</a:rPr>
              <a:t>Развитие </a:t>
            </a:r>
            <a:r>
              <a:rPr lang="ru-RU" sz="2000" dirty="0">
                <a:solidFill>
                  <a:srgbClr val="002060"/>
                </a:solidFill>
              </a:rPr>
              <a:t>зрительно – моторной </a:t>
            </a:r>
            <a:r>
              <a:rPr lang="ru-RU" sz="2000" dirty="0" smtClean="0">
                <a:solidFill>
                  <a:srgbClr val="002060"/>
                </a:solidFill>
              </a:rPr>
              <a:t>координации.</a:t>
            </a:r>
            <a:endParaRPr lang="ru-RU" sz="20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Стимуляция тактильных ощущений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Игра</a:t>
            </a:r>
            <a:r>
              <a:rPr lang="ru-RU" sz="2000" b="1" dirty="0">
                <a:solidFill>
                  <a:srgbClr val="002060"/>
                </a:solidFill>
              </a:rPr>
              <a:t>: «Гусеница»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Цель: </a:t>
            </a:r>
            <a:r>
              <a:rPr lang="ru-RU" sz="2000" dirty="0">
                <a:solidFill>
                  <a:srgbClr val="002060"/>
                </a:solidFill>
              </a:rPr>
              <a:t>Автоматизация звуков в слогах и словах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Игра</a:t>
            </a:r>
            <a:r>
              <a:rPr lang="ru-RU" sz="2000" b="1" dirty="0">
                <a:solidFill>
                  <a:srgbClr val="002060"/>
                </a:solidFill>
              </a:rPr>
              <a:t>: «Кто больше?»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</a:rPr>
              <a:t>Автоматизация </a:t>
            </a:r>
            <a:r>
              <a:rPr lang="ru-RU" sz="2000" dirty="0">
                <a:solidFill>
                  <a:srgbClr val="002060"/>
                </a:solidFill>
              </a:rPr>
              <a:t>и дифференциация </a:t>
            </a:r>
            <a:r>
              <a:rPr lang="ru-RU" sz="2000" dirty="0" smtClean="0">
                <a:solidFill>
                  <a:srgbClr val="002060"/>
                </a:solidFill>
              </a:rPr>
              <a:t>звуков, </a:t>
            </a:r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азвитие </a:t>
            </a:r>
            <a:r>
              <a:rPr lang="ru-RU" sz="2000" dirty="0" err="1">
                <a:solidFill>
                  <a:srgbClr val="002060"/>
                </a:solidFill>
              </a:rPr>
              <a:t>речедвигательного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анализатора, развитие </a:t>
            </a:r>
            <a:r>
              <a:rPr lang="ru-RU" sz="2000" dirty="0">
                <a:solidFill>
                  <a:srgbClr val="002060"/>
                </a:solidFill>
              </a:rPr>
              <a:t>и совершенствование навыков звукового анализа слов.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0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626469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1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>
            <a:normAutofit fontScale="90000"/>
          </a:bodyPr>
          <a:lstStyle/>
          <a:p>
            <a:r>
              <a:rPr lang="ru-RU" sz="4000" b="1" i="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4000" b="1" i="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При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обучении грамоте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7704" y="1052736"/>
            <a:ext cx="3312368" cy="1122139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0" dirty="0" smtClean="0">
                <a:solidFill>
                  <a:srgbClr val="002060"/>
                </a:solidFill>
              </a:rPr>
              <a:t>Игра</a:t>
            </a:r>
            <a:r>
              <a:rPr lang="ru-RU" sz="3600" b="0" dirty="0">
                <a:solidFill>
                  <a:srgbClr val="002060"/>
                </a:solidFill>
              </a:rPr>
              <a:t>: «Подбери звуку шарик»</a:t>
            </a:r>
          </a:p>
          <a:p>
            <a:r>
              <a:rPr lang="ru-RU" sz="3600" b="0" dirty="0">
                <a:solidFill>
                  <a:srgbClr val="002060"/>
                </a:solidFill>
              </a:rPr>
              <a:t>Цель: Развивать фонематический слух.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2952328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92080" y="980728"/>
            <a:ext cx="3394720" cy="119414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5600" b="0" dirty="0" smtClean="0">
                <a:solidFill>
                  <a:srgbClr val="002060"/>
                </a:solidFill>
              </a:rPr>
              <a:t>Игра</a:t>
            </a:r>
            <a:r>
              <a:rPr lang="ru-RU" sz="5600" b="0" dirty="0">
                <a:solidFill>
                  <a:srgbClr val="002060"/>
                </a:solidFill>
              </a:rPr>
              <a:t>: «Помоги </a:t>
            </a:r>
            <a:r>
              <a:rPr lang="ru-RU" sz="5600" b="0" dirty="0" err="1">
                <a:solidFill>
                  <a:srgbClr val="002060"/>
                </a:solidFill>
              </a:rPr>
              <a:t>Логошарику</a:t>
            </a:r>
            <a:r>
              <a:rPr lang="ru-RU" sz="5600" b="0" dirty="0">
                <a:solidFill>
                  <a:srgbClr val="002060"/>
                </a:solidFill>
              </a:rPr>
              <a:t>»</a:t>
            </a:r>
          </a:p>
          <a:p>
            <a:r>
              <a:rPr lang="ru-RU" sz="5600" b="0" dirty="0">
                <a:solidFill>
                  <a:srgbClr val="002060"/>
                </a:solidFill>
              </a:rPr>
              <a:t>Цель: </a:t>
            </a:r>
            <a:r>
              <a:rPr lang="ru-RU" sz="5600" b="0" dirty="0" smtClean="0">
                <a:solidFill>
                  <a:srgbClr val="002060"/>
                </a:solidFill>
              </a:rPr>
              <a:t>Развитие </a:t>
            </a:r>
            <a:r>
              <a:rPr lang="ru-RU" sz="5600" b="0" dirty="0">
                <a:solidFill>
                  <a:srgbClr val="002060"/>
                </a:solidFill>
              </a:rPr>
              <a:t>мыслительных процессов.</a:t>
            </a:r>
          </a:p>
          <a:p>
            <a:pPr lvl="0"/>
            <a:r>
              <a:rPr lang="ru-RU" sz="5600" b="0" dirty="0">
                <a:solidFill>
                  <a:srgbClr val="002060"/>
                </a:solidFill>
              </a:rPr>
              <a:t>Развитие и совершенствование навыков звукового анализа слов.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3024336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681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весенний уз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 узор</Template>
  <TotalTime>228</TotalTime>
  <Words>241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весенний узор</vt:lpstr>
      <vt:lpstr>Муниципальное бюджетное  дошкольное образовательное учреждение детский сад № 32 « Теремок» комбинированного вида</vt:lpstr>
      <vt:lpstr>«Сделать серьезное занятие для ребенка занимательным – вот задача первоначального обучения» К.Д. Ушинский</vt:lpstr>
      <vt:lpstr> Многофункциональная дидактическая логопедическая игрушка «Логошарик» </vt:lpstr>
      <vt:lpstr> Назначение пособия Использование пособия  « Логошарик» в качестве сюрпризного игрового момента </vt:lpstr>
      <vt:lpstr> Во время проведения артикуляционной гимнастики  </vt:lpstr>
      <vt:lpstr>     На индивидуальных занятиях по постановке звуков.       </vt:lpstr>
      <vt:lpstr>Красные, синие и зеленые шарики используются на индивидуальных и фронтальных занятиях при формировании фонематического слуха</vt:lpstr>
      <vt:lpstr>Презентация PowerPoint</vt:lpstr>
      <vt:lpstr> При обучении грамоте  </vt:lpstr>
      <vt:lpstr>   На развитие тактильных ощущений Игра: «Угадай что в шарике» Цель:  Развитие тактильных ощущений. Обобщать словарь – признаков (синий, зеленый, красный, шуршащий, колючий, мягкий, твердый, звенящий, скрипящий, мелкий, круглый, острый и т.д.).  </vt:lpstr>
      <vt:lpstr>Во время игр и выполнения заданий (перечисленных выше) с шариками, происходит непроизвольный массаж пальцев рук. </vt:lpstr>
      <vt:lpstr> Все вышеизложенное, позволяет сделать вывод: построение образовательного процесса с использованием нетрадиционного игрового материала помогает решить следующие задачи: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детский сад № 32 « Теремок» комбинированного вида</dc:title>
  <dc:creator>User</dc:creator>
  <cp:lastModifiedBy>User</cp:lastModifiedBy>
  <cp:revision>18</cp:revision>
  <dcterms:created xsi:type="dcterms:W3CDTF">2015-10-20T11:23:34Z</dcterms:created>
  <dcterms:modified xsi:type="dcterms:W3CDTF">2015-11-02T07:17:19Z</dcterms:modified>
</cp:coreProperties>
</file>