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0" r:id="rId5"/>
    <p:sldId id="259" r:id="rId6"/>
    <p:sldId id="263" r:id="rId7"/>
    <p:sldId id="264" r:id="rId8"/>
    <p:sldId id="267" r:id="rId9"/>
    <p:sldId id="268" r:id="rId10"/>
    <p:sldId id="271" r:id="rId11"/>
    <p:sldId id="269" r:id="rId12"/>
    <p:sldId id="270"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idx="4294967295"/>
          </p:nvPr>
        </p:nvSpPr>
        <p:spPr>
          <a:xfrm>
            <a:off x="996462" y="2133600"/>
            <a:ext cx="10855569" cy="4392386"/>
          </a:xfrm>
        </p:spPr>
        <p:txBody>
          <a:bodyPr>
            <a:normAutofit fontScale="85000" lnSpcReduction="20000"/>
          </a:bodyPr>
          <a:lstStyle/>
          <a:p>
            <a:pPr marL="0" indent="0" algn="ctr">
              <a:buNone/>
            </a:pPr>
            <a:r>
              <a:rPr lang="ru-RU" sz="3600" dirty="0" smtClean="0">
                <a:latin typeface="Times New Roman" pitchFamily="18" charset="0"/>
                <a:cs typeface="Times New Roman" pitchFamily="18" charset="0"/>
              </a:rPr>
              <a:t>Педагогический совет</a:t>
            </a:r>
          </a:p>
          <a:p>
            <a:pPr marL="0" indent="0" algn="ctr">
              <a:buNone/>
            </a:pPr>
            <a:r>
              <a:rPr lang="ru-RU" sz="3600" dirty="0" smtClean="0">
                <a:latin typeface="Times New Roman" pitchFamily="18" charset="0"/>
                <a:cs typeface="Times New Roman" pitchFamily="18" charset="0"/>
              </a:rPr>
              <a:t>«</a:t>
            </a:r>
            <a:r>
              <a:rPr lang="ru-RU" sz="3600" b="1" dirty="0">
                <a:latin typeface="Times New Roman" pitchFamily="18" charset="0"/>
                <a:cs typeface="Times New Roman" pitchFamily="18" charset="0"/>
              </a:rPr>
              <a:t>Подвижные игры как средство повышения двигательной активности детей»</a:t>
            </a:r>
            <a:endParaRPr lang="ru-RU" sz="3600" dirty="0">
              <a:latin typeface="Times New Roman" pitchFamily="18" charset="0"/>
              <a:cs typeface="Times New Roman" pitchFamily="18" charset="0"/>
            </a:endParaRPr>
          </a:p>
          <a:p>
            <a:pPr marL="0" indent="0" algn="r">
              <a:buNone/>
            </a:pPr>
            <a:endParaRPr lang="ru-RU" sz="2200" dirty="0" smtClean="0">
              <a:latin typeface="Times New Roman" pitchFamily="18" charset="0"/>
              <a:cs typeface="Times New Roman" pitchFamily="18" charset="0"/>
            </a:endParaRPr>
          </a:p>
          <a:p>
            <a:pPr marL="0" indent="0" algn="r">
              <a:buNone/>
            </a:pPr>
            <a:endParaRPr lang="ru-RU" sz="2200" dirty="0">
              <a:latin typeface="Times New Roman" pitchFamily="18" charset="0"/>
              <a:cs typeface="Times New Roman" pitchFamily="18" charset="0"/>
            </a:endParaRPr>
          </a:p>
          <a:p>
            <a:pPr marL="0" indent="0" algn="r">
              <a:buNone/>
            </a:pPr>
            <a:endParaRPr lang="ru-RU" sz="2200" dirty="0" smtClean="0">
              <a:latin typeface="Times New Roman" pitchFamily="18" charset="0"/>
              <a:cs typeface="Times New Roman" pitchFamily="18" charset="0"/>
            </a:endParaRPr>
          </a:p>
          <a:p>
            <a:pPr marL="0" indent="0" algn="r">
              <a:buNone/>
            </a:pPr>
            <a:r>
              <a:rPr lang="ru-RU" sz="2200" dirty="0" smtClean="0">
                <a:latin typeface="Times New Roman" pitchFamily="18" charset="0"/>
                <a:cs typeface="Times New Roman" pitchFamily="18" charset="0"/>
              </a:rPr>
              <a:t>Подготовила: старший воспитатель</a:t>
            </a:r>
          </a:p>
          <a:p>
            <a:pPr marL="0" indent="0" algn="r">
              <a:buNone/>
            </a:pPr>
            <a:r>
              <a:rPr lang="ru-RU" sz="2200" dirty="0" smtClean="0">
                <a:latin typeface="Times New Roman" pitchFamily="18" charset="0"/>
                <a:cs typeface="Times New Roman" pitchFamily="18" charset="0"/>
              </a:rPr>
              <a:t>Волкова Е.А.</a:t>
            </a:r>
          </a:p>
          <a:p>
            <a:pPr marL="0" indent="0" algn="ctr">
              <a:buNone/>
            </a:pPr>
            <a:endParaRPr lang="ru-RU" sz="2200" dirty="0" smtClean="0">
              <a:latin typeface="Times New Roman" pitchFamily="18" charset="0"/>
              <a:cs typeface="Times New Roman" pitchFamily="18" charset="0"/>
            </a:endParaRPr>
          </a:p>
          <a:p>
            <a:pPr marL="0" indent="0" algn="ctr">
              <a:buNone/>
            </a:pPr>
            <a:endParaRPr lang="ru-RU" sz="2200" dirty="0" smtClean="0">
              <a:latin typeface="Times New Roman" pitchFamily="18" charset="0"/>
              <a:cs typeface="Times New Roman" pitchFamily="18" charset="0"/>
            </a:endParaRPr>
          </a:p>
          <a:p>
            <a:pPr marL="0" indent="0" algn="ctr">
              <a:buNone/>
            </a:pPr>
            <a:r>
              <a:rPr lang="ru-RU" sz="2200" dirty="0" smtClean="0">
                <a:latin typeface="Times New Roman" pitchFamily="18" charset="0"/>
                <a:cs typeface="Times New Roman" pitchFamily="18" charset="0"/>
              </a:rPr>
              <a:t>  2022 год</a:t>
            </a:r>
            <a:endParaRPr lang="ru-RU" sz="2200" dirty="0">
              <a:latin typeface="Times New Roman" pitchFamily="18" charset="0"/>
              <a:cs typeface="Times New Roman" pitchFamily="18" charset="0"/>
            </a:endParaRPr>
          </a:p>
        </p:txBody>
      </p:sp>
      <p:pic>
        <p:nvPicPr>
          <p:cNvPr id="4" name="Рисунок 3" descr="&lt;strong&gt;Подвижные&lt;/strong&gt; &lt;strong&gt;игры&lt;/strong&gt; &lt;strong&gt;для&lt;/strong&gt; детей в младшей группе детского сада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842" y="4948046"/>
            <a:ext cx="2213482" cy="1781544"/>
          </a:xfrm>
          <a:prstGeom prst="rect">
            <a:avLst/>
          </a:prstGeom>
        </p:spPr>
      </p:pic>
      <p:pic>
        <p:nvPicPr>
          <p:cNvPr id="5" name="Рисунок 4" descr="http://www.xn----btbhz1am0a1e.xn--p1ai/aprel/leto/lnglolrolvap.png"/>
          <p:cNvPicPr/>
          <p:nvPr/>
        </p:nvPicPr>
        <p:blipFill>
          <a:blip r:embed="rId3">
            <a:extLst>
              <a:ext uri="{28A0092B-C50C-407E-A947-70E740481C1C}">
                <a14:useLocalDpi xmlns:a14="http://schemas.microsoft.com/office/drawing/2010/main" val="0"/>
              </a:ext>
            </a:extLst>
          </a:blip>
          <a:srcRect/>
          <a:stretch>
            <a:fillRect/>
          </a:stretch>
        </p:blipFill>
        <p:spPr bwMode="auto">
          <a:xfrm>
            <a:off x="1567208" y="4420326"/>
            <a:ext cx="2938145" cy="2105660"/>
          </a:xfrm>
          <a:prstGeom prst="rect">
            <a:avLst/>
          </a:prstGeom>
          <a:noFill/>
          <a:ln>
            <a:noFill/>
          </a:ln>
        </p:spPr>
      </p:pic>
      <p:sp>
        <p:nvSpPr>
          <p:cNvPr id="6" name="Заголовок 5"/>
          <p:cNvSpPr>
            <a:spLocks noGrp="1"/>
          </p:cNvSpPr>
          <p:nvPr>
            <p:ph type="title"/>
          </p:nvPr>
        </p:nvSpPr>
        <p:spPr>
          <a:xfrm>
            <a:off x="1758462" y="624110"/>
            <a:ext cx="9746149" cy="700598"/>
          </a:xfrm>
        </p:spPr>
        <p:txBody>
          <a:bodyPr>
            <a:normAutofit fontScale="90000"/>
          </a:bodyPr>
          <a:lstStyle/>
          <a:p>
            <a:pPr algn="ctr"/>
            <a:r>
              <a:rPr lang="ru-RU" sz="2400" dirty="0" smtClean="0">
                <a:latin typeface="Times New Roman" pitchFamily="18" charset="0"/>
                <a:cs typeface="Times New Roman" pitchFamily="18" charset="0"/>
              </a:rPr>
              <a:t>Муниципальное бюджетное дошкольное образовательное учреждение детский сад № 32 « Теремок»</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801170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3999" y="890954"/>
            <a:ext cx="10505416" cy="5720861"/>
          </a:xfrm>
        </p:spPr>
        <p:txBody>
          <a:bodyPr>
            <a:normAutofit/>
          </a:bodyPr>
          <a:lstStyle/>
          <a:p>
            <a:pPr marL="0" indent="0">
              <a:buNone/>
            </a:pPr>
            <a:r>
              <a:rPr lang="ru-RU" sz="2000" b="1" dirty="0">
                <a:latin typeface="Times New Roman" pitchFamily="18" charset="0"/>
                <a:cs typeface="Times New Roman" pitchFamily="18" charset="0"/>
              </a:rPr>
              <a:t>2 Команда</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Как</a:t>
            </a:r>
            <a:r>
              <a:rPr lang="ru-RU" sz="2000" b="1" dirty="0">
                <a:latin typeface="Times New Roman" pitchFamily="18" charset="0"/>
                <a:cs typeface="Times New Roman" pitchFamily="18" charset="0"/>
              </a:rPr>
              <a:t>, по какому принципу подбираются подвижные игры?   </a:t>
            </a:r>
          </a:p>
          <a:p>
            <a:pPr marL="0" indent="0">
              <a:buNone/>
            </a:pPr>
            <a:r>
              <a:rPr lang="ru-RU" sz="2000" dirty="0">
                <a:latin typeface="Times New Roman" pitchFamily="18" charset="0"/>
                <a:cs typeface="Times New Roman" pitchFamily="18" charset="0"/>
              </a:rPr>
              <a:t>Использование подвижных игр требует соблюдения следующих методических принципов:</a:t>
            </a:r>
          </a:p>
          <a:p>
            <a:pPr marL="0" indent="0">
              <a:buNone/>
            </a:pPr>
            <a:r>
              <a:rPr lang="ru-RU" sz="2000" dirty="0">
                <a:latin typeface="Times New Roman" pitchFamily="18" charset="0"/>
                <a:cs typeface="Times New Roman" pitchFamily="18" charset="0"/>
              </a:rPr>
              <a:t>-Учет возрастных особенностей детей: чем старше дети, тем сложнее становятся игры, тем большее значение имеет сюжетный, ролевой рисунок, постепенно усложняются правила, значительнее становится роль личной инициативы.</a:t>
            </a:r>
          </a:p>
          <a:p>
            <a:pPr marL="0" indent="0">
              <a:buNone/>
            </a:pPr>
            <a:r>
              <a:rPr lang="ru-RU" sz="2000" dirty="0">
                <a:latin typeface="Times New Roman" pitchFamily="18" charset="0"/>
                <a:cs typeface="Times New Roman" pitchFamily="18" charset="0"/>
              </a:rPr>
              <a:t>-Соблюдение физиологических закономерностей адаптации к нагрузкам.</a:t>
            </a:r>
          </a:p>
          <a:p>
            <a:pPr marL="0" indent="0">
              <a:buNone/>
            </a:pPr>
            <a:r>
              <a:rPr lang="ru-RU" sz="2000" dirty="0">
                <a:latin typeface="Times New Roman" pitchFamily="18" charset="0"/>
                <a:cs typeface="Times New Roman" pitchFamily="18" charset="0"/>
              </a:rPr>
              <a:t>-Четкое объяснение правил игры и распределение ролей.</a:t>
            </a:r>
          </a:p>
          <a:p>
            <a:pPr marL="0" indent="0">
              <a:buNone/>
            </a:pPr>
            <a:r>
              <a:rPr lang="ru-RU" sz="2000" dirty="0">
                <a:latin typeface="Times New Roman" pitchFamily="18" charset="0"/>
                <a:cs typeface="Times New Roman" pitchFamily="18" charset="0"/>
              </a:rPr>
              <a:t>-В подборе подвижных игр и элементов соревнования необходимо учитывать индивидуальные особенности физического развития и здоровья детей. </a:t>
            </a:r>
          </a:p>
          <a:p>
            <a:pPr marL="0" indent="0">
              <a:buNone/>
            </a:pPr>
            <a:r>
              <a:rPr lang="ru-RU" sz="2000" dirty="0">
                <a:latin typeface="Times New Roman" pitchFamily="18" charset="0"/>
                <a:cs typeface="Times New Roman" pitchFamily="18" charset="0"/>
              </a:rPr>
              <a:t>- подбор подвижных игр и игровых упражнений разной степени интенсивности (малоподвижные, средней активности, высокой двигательной активности).</a:t>
            </a:r>
          </a:p>
          <a:p>
            <a:pPr marL="0" indent="0">
              <a:buNone/>
            </a:pPr>
            <a:endParaRPr lang="ru-RU" sz="2000" dirty="0">
              <a:latin typeface="Times New Roman" pitchFamily="18" charset="0"/>
              <a:cs typeface="Times New Roman" pitchFamily="18" charset="0"/>
            </a:endParaRPr>
          </a:p>
        </p:txBody>
      </p:sp>
      <p:pic>
        <p:nvPicPr>
          <p:cNvPr id="4" name="Рисунок 3" descr="https://xn--31-kmc.xn--80aafey1amqq.xn--d1acj3b/images/events/cover/bcc885ab1b52f0c4c9fac3c2952017b7_big.png"/>
          <p:cNvPicPr/>
          <p:nvPr/>
        </p:nvPicPr>
        <p:blipFill>
          <a:blip r:embed="rId2">
            <a:extLst>
              <a:ext uri="{28A0092B-C50C-407E-A947-70E740481C1C}">
                <a14:useLocalDpi xmlns:a14="http://schemas.microsoft.com/office/drawing/2010/main" val="0"/>
              </a:ext>
            </a:extLst>
          </a:blip>
          <a:srcRect/>
          <a:stretch>
            <a:fillRect/>
          </a:stretch>
        </p:blipFill>
        <p:spPr bwMode="auto">
          <a:xfrm>
            <a:off x="9929445" y="5310554"/>
            <a:ext cx="2016370" cy="1418492"/>
          </a:xfrm>
          <a:prstGeom prst="rect">
            <a:avLst/>
          </a:prstGeom>
          <a:noFill/>
          <a:ln>
            <a:noFill/>
          </a:ln>
        </p:spPr>
      </p:pic>
    </p:spTree>
    <p:extLst>
      <p:ext uri="{BB962C8B-B14F-4D97-AF65-F5344CB8AC3E}">
        <p14:creationId xmlns:p14="http://schemas.microsoft.com/office/powerpoint/2010/main" val="34770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17785" y="105508"/>
            <a:ext cx="9886828" cy="867507"/>
          </a:xfrm>
        </p:spPr>
        <p:txBody>
          <a:bodyPr>
            <a:normAutofit fontScale="90000"/>
          </a:bodyPr>
          <a:lstStyle/>
          <a:p>
            <a:r>
              <a:rPr lang="ru-RU" sz="2400" b="1" dirty="0">
                <a:latin typeface="Times New Roman" pitchFamily="18" charset="0"/>
                <a:cs typeface="Times New Roman" pitchFamily="18" charset="0"/>
              </a:rPr>
              <a:t>Задание </a:t>
            </a:r>
            <a:r>
              <a:rPr lang="ru-RU" sz="2400" b="1" dirty="0" smtClean="0">
                <a:latin typeface="Times New Roman" pitchFamily="18" charset="0"/>
                <a:cs typeface="Times New Roman" pitchFamily="18" charset="0"/>
              </a:rPr>
              <a:t>5. </a:t>
            </a:r>
            <a:r>
              <a:rPr lang="ru-RU" sz="2400" b="1" dirty="0">
                <a:latin typeface="Times New Roman" pitchFamily="18" charset="0"/>
                <a:cs typeface="Times New Roman" pitchFamily="18" charset="0"/>
              </a:rPr>
              <a:t>Эстафета «Быстрая гусеница</a:t>
            </a:r>
            <a:r>
              <a:rPr lang="ru-RU" sz="2400" b="1" dirty="0" smtClean="0">
                <a:latin typeface="Times New Roman" pitchFamily="18" charset="0"/>
                <a:cs typeface="Times New Roman" pitchFamily="18" charset="0"/>
              </a:rPr>
              <a:t>»</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Задание 6. «Виды спорта</a:t>
            </a:r>
            <a:r>
              <a:rPr lang="ru-RU" sz="2400" b="1" dirty="0" smtClean="0">
                <a:latin typeface="Times New Roman" pitchFamily="18" charset="0"/>
                <a:cs typeface="Times New Roman" pitchFamily="18" charset="0"/>
              </a:rPr>
              <a:t>»</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2" name="Объект 1"/>
          <p:cNvSpPr>
            <a:spLocks noGrp="1"/>
          </p:cNvSpPr>
          <p:nvPr>
            <p:ph idx="1"/>
          </p:nvPr>
        </p:nvSpPr>
        <p:spPr>
          <a:xfrm>
            <a:off x="539263" y="949570"/>
            <a:ext cx="11450392" cy="5756030"/>
          </a:xfrm>
        </p:spPr>
        <p:txBody>
          <a:bodyPr>
            <a:normAutofit fontScale="77500" lnSpcReduction="20000"/>
          </a:bodyPr>
          <a:lstStyle/>
          <a:p>
            <a:pPr marL="0" indent="0">
              <a:buNone/>
            </a:pPr>
            <a:r>
              <a:rPr lang="ru-RU" sz="2000" b="1" dirty="0" smtClean="0">
                <a:latin typeface="Times New Roman" pitchFamily="18" charset="0"/>
                <a:cs typeface="Times New Roman" pitchFamily="18" charset="0"/>
              </a:rPr>
              <a:t>                    </a:t>
            </a:r>
            <a:r>
              <a:rPr lang="ru-RU" sz="2900" b="1" dirty="0" smtClean="0">
                <a:latin typeface="Times New Roman" pitchFamily="18" charset="0"/>
                <a:cs typeface="Times New Roman" pitchFamily="18" charset="0"/>
              </a:rPr>
              <a:t>Угадайте</a:t>
            </a:r>
            <a:r>
              <a:rPr lang="ru-RU" sz="2900" b="1" dirty="0">
                <a:latin typeface="Times New Roman" pitchFamily="18" charset="0"/>
                <a:cs typeface="Times New Roman" pitchFamily="18" charset="0"/>
              </a:rPr>
              <a:t>, о каких видах спорта напоминают строчки из известных песен?</a:t>
            </a:r>
          </a:p>
          <a:p>
            <a:pPr marL="0" indent="0">
              <a:buNone/>
            </a:pPr>
            <a:r>
              <a:rPr lang="ru-RU" sz="2100" dirty="0">
                <a:latin typeface="Times New Roman" pitchFamily="18" charset="0"/>
                <a:cs typeface="Times New Roman" pitchFamily="18" charset="0"/>
              </a:rPr>
              <a:t>«Вот кто-то с горочки спустился…» </a:t>
            </a:r>
            <a:endParaRPr lang="ru-RU" sz="2100" dirty="0" smtClean="0">
              <a:latin typeface="Times New Roman" pitchFamily="18" charset="0"/>
              <a:cs typeface="Times New Roman" pitchFamily="18" charset="0"/>
            </a:endParaRPr>
          </a:p>
          <a:p>
            <a:pPr marL="0" indent="0">
              <a:buNone/>
            </a:pPr>
            <a:r>
              <a:rPr lang="ru-RU" sz="2100" b="1" dirty="0" smtClean="0">
                <a:latin typeface="Times New Roman" pitchFamily="18" charset="0"/>
                <a:cs typeface="Times New Roman" pitchFamily="18" charset="0"/>
              </a:rPr>
              <a:t>(</a:t>
            </a:r>
            <a:r>
              <a:rPr lang="ru-RU" sz="2100" b="1" dirty="0">
                <a:latin typeface="Times New Roman" pitchFamily="18" charset="0"/>
                <a:cs typeface="Times New Roman" pitchFamily="18" charset="0"/>
              </a:rPr>
              <a:t>санный)</a:t>
            </a:r>
            <a:r>
              <a:rPr lang="ru-RU" sz="2100" dirty="0">
                <a:latin typeface="Times New Roman" pitchFamily="18" charset="0"/>
                <a:cs typeface="Times New Roman" pitchFamily="18" charset="0"/>
              </a:rPr>
              <a:t> </a:t>
            </a:r>
          </a:p>
          <a:p>
            <a:pPr marL="0" indent="0">
              <a:buNone/>
            </a:pPr>
            <a:r>
              <a:rPr lang="ru-RU" sz="2100" dirty="0">
                <a:latin typeface="Times New Roman" pitchFamily="18" charset="0"/>
                <a:cs typeface="Times New Roman" pitchFamily="18" charset="0"/>
              </a:rPr>
              <a:t>«Мы на лодочке катались….. » </a:t>
            </a:r>
            <a:endParaRPr lang="ru-RU" sz="2100" dirty="0" smtClean="0">
              <a:latin typeface="Times New Roman" pitchFamily="18" charset="0"/>
              <a:cs typeface="Times New Roman" pitchFamily="18" charset="0"/>
            </a:endParaRPr>
          </a:p>
          <a:p>
            <a:pPr marL="0" indent="0">
              <a:buNone/>
            </a:pPr>
            <a:r>
              <a:rPr lang="ru-RU" sz="2100" b="1" dirty="0" smtClean="0">
                <a:latin typeface="Times New Roman" pitchFamily="18" charset="0"/>
                <a:cs typeface="Times New Roman" pitchFamily="18" charset="0"/>
              </a:rPr>
              <a:t>(</a:t>
            </a:r>
            <a:r>
              <a:rPr lang="ru-RU" sz="2100" b="1" dirty="0">
                <a:latin typeface="Times New Roman" pitchFamily="18" charset="0"/>
                <a:cs typeface="Times New Roman" pitchFamily="18" charset="0"/>
              </a:rPr>
              <a:t>гребля)</a:t>
            </a:r>
            <a:r>
              <a:rPr lang="ru-RU" sz="2100" dirty="0">
                <a:latin typeface="Times New Roman" pitchFamily="18" charset="0"/>
                <a:cs typeface="Times New Roman" pitchFamily="18" charset="0"/>
              </a:rPr>
              <a:t> </a:t>
            </a:r>
          </a:p>
          <a:p>
            <a:pPr marL="0" indent="0">
              <a:buNone/>
            </a:pPr>
            <a:r>
              <a:rPr lang="ru-RU" sz="2100" dirty="0">
                <a:latin typeface="Times New Roman" pitchFamily="18" charset="0"/>
                <a:cs typeface="Times New Roman" pitchFamily="18" charset="0"/>
              </a:rPr>
              <a:t>«Я по жизни загулял, словно в тёмный лес попал…..» </a:t>
            </a:r>
            <a:endParaRPr lang="ru-RU" sz="2100" dirty="0" smtClean="0">
              <a:latin typeface="Times New Roman" pitchFamily="18" charset="0"/>
              <a:cs typeface="Times New Roman" pitchFamily="18" charset="0"/>
            </a:endParaRPr>
          </a:p>
          <a:p>
            <a:pPr marL="0" indent="0">
              <a:buNone/>
            </a:pPr>
            <a:r>
              <a:rPr lang="ru-RU" sz="2100" b="1" dirty="0" smtClean="0">
                <a:latin typeface="Times New Roman" pitchFamily="18" charset="0"/>
                <a:cs typeface="Times New Roman" pitchFamily="18" charset="0"/>
              </a:rPr>
              <a:t>(</a:t>
            </a:r>
            <a:r>
              <a:rPr lang="ru-RU" sz="2100" b="1" dirty="0">
                <a:latin typeface="Times New Roman" pitchFamily="18" charset="0"/>
                <a:cs typeface="Times New Roman" pitchFamily="18" charset="0"/>
              </a:rPr>
              <a:t>спортивное ориентирование)</a:t>
            </a:r>
            <a:r>
              <a:rPr lang="ru-RU" sz="2100" dirty="0">
                <a:latin typeface="Times New Roman" pitchFamily="18" charset="0"/>
                <a:cs typeface="Times New Roman" pitchFamily="18" charset="0"/>
              </a:rPr>
              <a:t> </a:t>
            </a:r>
          </a:p>
          <a:p>
            <a:pPr marL="0" indent="0">
              <a:buNone/>
            </a:pPr>
            <a:r>
              <a:rPr lang="ru-RU" sz="2100" dirty="0" smtClean="0">
                <a:latin typeface="Times New Roman" pitchFamily="18" charset="0"/>
                <a:cs typeface="Times New Roman" pitchFamily="18" charset="0"/>
              </a:rPr>
              <a:t>«</a:t>
            </a:r>
            <a:r>
              <a:rPr lang="ru-RU" sz="2100" dirty="0">
                <a:latin typeface="Times New Roman" pitchFamily="18" charset="0"/>
                <a:cs typeface="Times New Roman" pitchFamily="18" charset="0"/>
              </a:rPr>
              <a:t>Твоя вишнёвая «девятка», меня совсем с ума свела…» </a:t>
            </a:r>
            <a:endParaRPr lang="ru-RU" sz="2100" dirty="0" smtClean="0">
              <a:latin typeface="Times New Roman" pitchFamily="18" charset="0"/>
              <a:cs typeface="Times New Roman" pitchFamily="18" charset="0"/>
            </a:endParaRPr>
          </a:p>
          <a:p>
            <a:pPr marL="0" indent="0">
              <a:buNone/>
            </a:pPr>
            <a:r>
              <a:rPr lang="ru-RU" sz="2100" b="1" dirty="0" smtClean="0">
                <a:latin typeface="Times New Roman" pitchFamily="18" charset="0"/>
                <a:cs typeface="Times New Roman" pitchFamily="18" charset="0"/>
              </a:rPr>
              <a:t>(</a:t>
            </a:r>
            <a:r>
              <a:rPr lang="ru-RU" sz="2100" b="1" dirty="0">
                <a:latin typeface="Times New Roman" pitchFamily="18" charset="0"/>
                <a:cs typeface="Times New Roman" pitchFamily="18" charset="0"/>
              </a:rPr>
              <a:t>ралли, гонки)</a:t>
            </a:r>
            <a:r>
              <a:rPr lang="ru-RU" sz="2100" dirty="0">
                <a:latin typeface="Times New Roman" pitchFamily="18" charset="0"/>
                <a:cs typeface="Times New Roman" pitchFamily="18" charset="0"/>
              </a:rPr>
              <a:t> </a:t>
            </a:r>
          </a:p>
          <a:p>
            <a:pPr marL="0" indent="0">
              <a:buNone/>
            </a:pPr>
            <a:r>
              <a:rPr lang="ru-RU" sz="2100" dirty="0">
                <a:latin typeface="Times New Roman" pitchFamily="18" charset="0"/>
                <a:cs typeface="Times New Roman" pitchFamily="18" charset="0"/>
              </a:rPr>
              <a:t>«Все бегут, бегут, бегут, бегут, бегут, бегут…» </a:t>
            </a:r>
            <a:endParaRPr lang="ru-RU" sz="2100" dirty="0" smtClean="0">
              <a:latin typeface="Times New Roman" pitchFamily="18" charset="0"/>
              <a:cs typeface="Times New Roman" pitchFamily="18" charset="0"/>
            </a:endParaRPr>
          </a:p>
          <a:p>
            <a:pPr marL="0" indent="0">
              <a:buNone/>
            </a:pPr>
            <a:r>
              <a:rPr lang="ru-RU" sz="2100" b="1" dirty="0" smtClean="0">
                <a:latin typeface="Times New Roman" pitchFamily="18" charset="0"/>
                <a:cs typeface="Times New Roman" pitchFamily="18" charset="0"/>
              </a:rPr>
              <a:t>(</a:t>
            </a:r>
            <a:r>
              <a:rPr lang="ru-RU" sz="2100" b="1" dirty="0">
                <a:latin typeface="Times New Roman" pitchFamily="18" charset="0"/>
                <a:cs typeface="Times New Roman" pitchFamily="18" charset="0"/>
              </a:rPr>
              <a:t>легкая атлетика)</a:t>
            </a:r>
            <a:r>
              <a:rPr lang="ru-RU" sz="2100" dirty="0">
                <a:latin typeface="Times New Roman" pitchFamily="18" charset="0"/>
                <a:cs typeface="Times New Roman" pitchFamily="18" charset="0"/>
              </a:rPr>
              <a:t> </a:t>
            </a:r>
          </a:p>
          <a:p>
            <a:pPr marL="0" indent="0">
              <a:buNone/>
            </a:pPr>
            <a:r>
              <a:rPr lang="ru-RU" sz="2100" dirty="0">
                <a:latin typeface="Times New Roman" pitchFamily="18" charset="0"/>
                <a:cs typeface="Times New Roman" pitchFamily="18" charset="0"/>
              </a:rPr>
              <a:t>«Кони в яблоках, кони серые</a:t>
            </a:r>
            <a:r>
              <a:rPr lang="ru-RU" sz="2100" dirty="0" smtClean="0">
                <a:latin typeface="Times New Roman" pitchFamily="18" charset="0"/>
                <a:cs typeface="Times New Roman" pitchFamily="18" charset="0"/>
              </a:rPr>
              <a:t>…..»</a:t>
            </a:r>
          </a:p>
          <a:p>
            <a:pPr marL="0" indent="0">
              <a:buNone/>
            </a:pPr>
            <a:r>
              <a:rPr lang="ru-RU" sz="2100"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(конный)</a:t>
            </a:r>
            <a:r>
              <a:rPr lang="ru-RU" sz="2100" dirty="0">
                <a:latin typeface="Times New Roman" pitchFamily="18" charset="0"/>
                <a:cs typeface="Times New Roman" pitchFamily="18" charset="0"/>
              </a:rPr>
              <a:t> </a:t>
            </a:r>
          </a:p>
          <a:p>
            <a:pPr marL="0" indent="0">
              <a:buNone/>
            </a:pPr>
            <a:r>
              <a:rPr lang="ru-RU" sz="2100" dirty="0">
                <a:latin typeface="Times New Roman" pitchFamily="18" charset="0"/>
                <a:cs typeface="Times New Roman" pitchFamily="18" charset="0"/>
              </a:rPr>
              <a:t>«Я буду долго гнать велосипед</a:t>
            </a:r>
            <a:r>
              <a:rPr lang="ru-RU" sz="2100" dirty="0" smtClean="0">
                <a:latin typeface="Times New Roman" pitchFamily="18" charset="0"/>
                <a:cs typeface="Times New Roman" pitchFamily="18" charset="0"/>
              </a:rPr>
              <a:t>….»</a:t>
            </a:r>
          </a:p>
          <a:p>
            <a:pPr marL="0" indent="0">
              <a:buNone/>
            </a:pPr>
            <a:r>
              <a:rPr lang="ru-RU" sz="2100"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(велогонки)</a:t>
            </a:r>
            <a:r>
              <a:rPr lang="ru-RU" sz="2100" dirty="0">
                <a:latin typeface="Times New Roman" pitchFamily="18" charset="0"/>
                <a:cs typeface="Times New Roman" pitchFamily="18" charset="0"/>
              </a:rPr>
              <a:t> </a:t>
            </a:r>
          </a:p>
          <a:p>
            <a:pPr marL="0" indent="0">
              <a:buNone/>
            </a:pPr>
            <a:r>
              <a:rPr lang="ru-RU" sz="2100" dirty="0">
                <a:latin typeface="Times New Roman" pitchFamily="18" charset="0"/>
                <a:cs typeface="Times New Roman" pitchFamily="18" charset="0"/>
              </a:rPr>
              <a:t>«Если вы в своей квартире, лягте на пол – 3-4 .Выполняйте правильно движения</a:t>
            </a:r>
            <a:r>
              <a:rPr lang="ru-RU" sz="2100" dirty="0" smtClean="0">
                <a:latin typeface="Times New Roman" pitchFamily="18" charset="0"/>
                <a:cs typeface="Times New Roman" pitchFamily="18" charset="0"/>
              </a:rPr>
              <a:t>…»</a:t>
            </a:r>
          </a:p>
          <a:p>
            <a:pPr marL="0" indent="0">
              <a:buNone/>
            </a:pPr>
            <a:r>
              <a:rPr lang="ru-RU" sz="2100"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(спортивная гимнастика</a:t>
            </a:r>
            <a:r>
              <a:rPr lang="ru-RU" sz="2100" b="1" dirty="0" smtClean="0">
                <a:latin typeface="Times New Roman" pitchFamily="18" charset="0"/>
                <a:cs typeface="Times New Roman" pitchFamily="18" charset="0"/>
              </a:rPr>
              <a:t>)</a:t>
            </a:r>
            <a:endParaRPr lang="ru-RU" sz="2100" dirty="0">
              <a:latin typeface="Times New Roman" pitchFamily="18" charset="0"/>
              <a:cs typeface="Times New Roman" pitchFamily="18" charset="0"/>
            </a:endParaRPr>
          </a:p>
        </p:txBody>
      </p:sp>
      <p:pic>
        <p:nvPicPr>
          <p:cNvPr id="1026" name="Picture 2" descr="C:\Users\User\Desktop\1620644146_25-phonoteka_org-p-veselie-starti-fon-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847" y="2028092"/>
            <a:ext cx="4173416" cy="276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1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wipe(down)">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wipe(down)">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6" end="16"/>
                                            </p:txEl>
                                          </p:spTgt>
                                        </p:tgtEl>
                                        <p:attrNameLst>
                                          <p:attrName>style.visibility</p:attrName>
                                        </p:attrNameLst>
                                      </p:cBhvr>
                                      <p:to>
                                        <p:strVal val="visible"/>
                                      </p:to>
                                    </p:set>
                                    <p:animEffect transition="in" filter="wipe(down)">
                                      <p:cBhvr>
                                        <p:cTn id="4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47446" y="351692"/>
            <a:ext cx="10539046" cy="6506308"/>
          </a:xfrm>
        </p:spPr>
        <p:txBody>
          <a:bodyPr>
            <a:normAutofit/>
          </a:bodyPr>
          <a:lstStyle/>
          <a:p>
            <a:pPr algn="ctr"/>
            <a:r>
              <a:rPr lang="ru-RU" sz="2400" dirty="0"/>
              <a:t/>
            </a:r>
            <a:br>
              <a:rPr lang="ru-RU" sz="2400" dirty="0"/>
            </a:br>
            <a:r>
              <a:rPr lang="ru-RU" sz="4800" dirty="0">
                <a:latin typeface="Times New Roman" pitchFamily="18" charset="0"/>
                <a:cs typeface="Times New Roman" pitchFamily="18" charset="0"/>
              </a:rPr>
              <a:t>«Играя, дети учатся прежде всего развлекаться, а это одно из самых полезных занятий на свете</a:t>
            </a:r>
            <a:r>
              <a:rPr lang="ru-RU" sz="4800" dirty="0" smtClean="0">
                <a:latin typeface="Times New Roman" pitchFamily="18" charset="0"/>
                <a:cs typeface="Times New Roman" pitchFamily="18" charset="0"/>
              </a:rPr>
              <a:t>».</a:t>
            </a:r>
            <a:br>
              <a:rPr lang="ru-RU" sz="4800" dirty="0" smtClean="0">
                <a:latin typeface="Times New Roman" pitchFamily="18" charset="0"/>
                <a:cs typeface="Times New Roman" pitchFamily="18" charset="0"/>
              </a:rPr>
            </a:br>
            <a:r>
              <a:rPr lang="ru-RU" sz="4800" dirty="0" smtClean="0">
                <a:latin typeface="Times New Roman" pitchFamily="18" charset="0"/>
                <a:cs typeface="Times New Roman" pitchFamily="18" charset="0"/>
              </a:rPr>
              <a:t>                                         </a:t>
            </a:r>
            <a:r>
              <a:rPr lang="ru-RU" sz="4800" b="1" dirty="0" smtClean="0">
                <a:latin typeface="Times New Roman" pitchFamily="18" charset="0"/>
                <a:cs typeface="Times New Roman" pitchFamily="18" charset="0"/>
              </a:rPr>
              <a:t>Эрих </a:t>
            </a:r>
            <a:r>
              <a:rPr lang="ru-RU" sz="4800" b="1" dirty="0" err="1" smtClean="0">
                <a:latin typeface="Times New Roman" pitchFamily="18" charset="0"/>
                <a:cs typeface="Times New Roman" pitchFamily="18" charset="0"/>
              </a:rPr>
              <a:t>Фромм</a:t>
            </a:r>
            <a:endParaRPr lang="ru-RU" sz="4800" b="1" dirty="0">
              <a:latin typeface="Times New Roman" pitchFamily="18" charset="0"/>
              <a:cs typeface="Times New Roman" pitchFamily="18" charset="0"/>
            </a:endParaRPr>
          </a:p>
        </p:txBody>
      </p:sp>
      <p:pic>
        <p:nvPicPr>
          <p:cNvPr id="6" name="Рисунок 5" descr="https://189131.selcdn.ru/leonardo/uploadsForSiteId/77879/content/750320a8-3dd2-4fa7-9f44-9c4a625a5d08.png"/>
          <p:cNvPicPr/>
          <p:nvPr/>
        </p:nvPicPr>
        <p:blipFill>
          <a:blip r:embed="rId2">
            <a:extLst>
              <a:ext uri="{28A0092B-C50C-407E-A947-70E740481C1C}">
                <a14:useLocalDpi xmlns:a14="http://schemas.microsoft.com/office/drawing/2010/main" val="0"/>
              </a:ext>
            </a:extLst>
          </a:blip>
          <a:srcRect/>
          <a:stretch>
            <a:fillRect/>
          </a:stretch>
        </p:blipFill>
        <p:spPr bwMode="auto">
          <a:xfrm>
            <a:off x="3710061" y="3915898"/>
            <a:ext cx="3787140" cy="2519680"/>
          </a:xfrm>
          <a:prstGeom prst="rect">
            <a:avLst/>
          </a:prstGeom>
          <a:noFill/>
          <a:ln>
            <a:noFill/>
          </a:ln>
        </p:spPr>
      </p:pic>
    </p:spTree>
    <p:extLst>
      <p:ext uri="{BB962C8B-B14F-4D97-AF65-F5344CB8AC3E}">
        <p14:creationId xmlns:p14="http://schemas.microsoft.com/office/powerpoint/2010/main" val="266301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lt;strong&gt;Спасибо&lt;/strong&gt; &lt;strong&gt;За&lt;/strong&gt; &lt;strong&gt;Участие&lt;/strong&gt; Картинки"/>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4" y="0"/>
            <a:ext cx="11943805" cy="6858000"/>
          </a:xfrm>
          <a:prstGeom prst="rect">
            <a:avLst/>
          </a:prstGeom>
        </p:spPr>
      </p:pic>
    </p:spTree>
    <p:extLst>
      <p:ext uri="{BB962C8B-B14F-4D97-AF65-F5344CB8AC3E}">
        <p14:creationId xmlns:p14="http://schemas.microsoft.com/office/powerpoint/2010/main" val="212880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41938" y="624109"/>
            <a:ext cx="10062674" cy="5589121"/>
          </a:xfrm>
        </p:spPr>
        <p:txBody>
          <a:bodyPr>
            <a:normAutofit fontScale="90000"/>
          </a:bodyPr>
          <a:lstStyle/>
          <a:p>
            <a:r>
              <a:rPr lang="ru-RU" sz="2200" b="1" u="sng" dirty="0" smtClean="0">
                <a:latin typeface="Times New Roman" pitchFamily="18" charset="0"/>
                <a:cs typeface="Times New Roman" pitchFamily="18" charset="0"/>
              </a:rPr>
              <a:t>Цель:</a:t>
            </a:r>
            <a:r>
              <a:rPr lang="ru-RU" sz="2200" dirty="0" smtClean="0">
                <a:latin typeface="Times New Roman" pitchFamily="18" charset="0"/>
                <a:cs typeface="Times New Roman" pitchFamily="18" charset="0"/>
              </a:rPr>
              <a:t> систематизировать </a:t>
            </a:r>
            <a:r>
              <a:rPr lang="ru-RU" sz="2200" dirty="0">
                <a:latin typeface="Times New Roman" pitchFamily="18" charset="0"/>
                <a:cs typeface="Times New Roman" pitchFamily="18" charset="0"/>
              </a:rPr>
              <a:t>и закреплять профессиональные знания, умения и навыки педагогов по развитию двигательной активности у детей  в процессе подвижных игр и упражнений.</a:t>
            </a:r>
            <a:br>
              <a:rPr lang="ru-RU" sz="2200" dirty="0">
                <a:latin typeface="Times New Roman" pitchFamily="18" charset="0"/>
                <a:cs typeface="Times New Roman" pitchFamily="18" charset="0"/>
              </a:rPr>
            </a:br>
            <a:r>
              <a:rPr lang="ru-RU" sz="2200" b="1" u="sng" dirty="0">
                <a:latin typeface="Times New Roman" pitchFamily="18" charset="0"/>
                <a:cs typeface="Times New Roman" pitchFamily="18" charset="0"/>
              </a:rPr>
              <a:t>Форма проведени</a:t>
            </a:r>
            <a:r>
              <a:rPr lang="ru-RU" sz="2200" u="sng" dirty="0">
                <a:latin typeface="Times New Roman" pitchFamily="18" charset="0"/>
                <a:cs typeface="Times New Roman" pitchFamily="18" charset="0"/>
              </a:rPr>
              <a:t>я</a:t>
            </a:r>
            <a:r>
              <a:rPr lang="ru-RU" sz="2200" dirty="0">
                <a:latin typeface="Times New Roman" pitchFamily="18" charset="0"/>
                <a:cs typeface="Times New Roman" pitchFamily="18" charset="0"/>
              </a:rPr>
              <a:t>: педагогический </a:t>
            </a:r>
            <a:r>
              <a:rPr lang="ru-RU" sz="2200" dirty="0" smtClean="0">
                <a:latin typeface="Times New Roman" pitchFamily="18" charset="0"/>
                <a:cs typeface="Times New Roman" pitchFamily="18" charset="0"/>
              </a:rPr>
              <a:t>ринг</a:t>
            </a:r>
            <a:br>
              <a:rPr lang="ru-RU" sz="2200" dirty="0" smtClean="0">
                <a:latin typeface="Times New Roman" pitchFamily="18" charset="0"/>
                <a:cs typeface="Times New Roman" pitchFamily="18" charset="0"/>
              </a:rPr>
            </a:br>
            <a:r>
              <a:rPr lang="ru-RU" sz="2200" b="1" u="sng" dirty="0" smtClean="0">
                <a:latin typeface="Times New Roman" pitchFamily="18" charset="0"/>
                <a:cs typeface="Times New Roman" pitchFamily="18" charset="0"/>
              </a:rPr>
              <a:t>Повестка педсовета:</a:t>
            </a:r>
            <a:r>
              <a:rPr lang="ru-RU" sz="2200" u="sng" dirty="0">
                <a:latin typeface="Times New Roman" pitchFamily="18" charset="0"/>
                <a:cs typeface="Times New Roman" pitchFamily="18" charset="0"/>
              </a:rPr>
              <a:t/>
            </a:r>
            <a:br>
              <a:rPr lang="ru-RU" sz="2200" u="sng" dirty="0">
                <a:latin typeface="Times New Roman" pitchFamily="18" charset="0"/>
                <a:cs typeface="Times New Roman" pitchFamily="18" charset="0"/>
              </a:rPr>
            </a:br>
            <a:r>
              <a:rPr lang="ru-RU" sz="2200" dirty="0">
                <a:latin typeface="Times New Roman" pitchFamily="18" charset="0"/>
                <a:cs typeface="Times New Roman" pitchFamily="18" charset="0"/>
              </a:rPr>
              <a:t>1.Обращение педагога - психолога  Кузиной О. Н. к участникам педсовета. «Минута вхождения в день».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2.Вступительное слово старшего воспитателя Волковой Е. А.</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3. Выступление воспитателя Жуковой М. М. с докладом </a:t>
            </a:r>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Использование подвижных игр в работе с детьми дошкольного возраста как средство реализации ФГОС»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4.</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Сообщение воспитателя Ильиной М. В.  «Роль подвижной игры в физическом развитии ребенка - дошкольника. Методика организации подвижной игры.</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5. Мастер – класс  воспитателя </a:t>
            </a:r>
            <a:r>
              <a:rPr lang="ru-RU" sz="2200" dirty="0" err="1">
                <a:latin typeface="Times New Roman" pitchFamily="18" charset="0"/>
                <a:cs typeface="Times New Roman" pitchFamily="18" charset="0"/>
              </a:rPr>
              <a:t>Купаевой</a:t>
            </a:r>
            <a:r>
              <a:rPr lang="ru-RU" sz="2200" dirty="0">
                <a:latin typeface="Times New Roman" pitchFamily="18" charset="0"/>
                <a:cs typeface="Times New Roman" pitchFamily="18" charset="0"/>
              </a:rPr>
              <a:t> О. Е. «Подвижная игра как средство предупреждения плоскостопия»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6.Педагогический </a:t>
            </a:r>
            <a:r>
              <a:rPr lang="ru-RU" sz="2200" dirty="0" smtClean="0">
                <a:latin typeface="Times New Roman" pitchFamily="18" charset="0"/>
                <a:cs typeface="Times New Roman" pitchFamily="18" charset="0"/>
              </a:rPr>
              <a:t>ринг ( Волкова Е. А., Кузина О.Н.)</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7.Итог педсовета</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3" name="Рисунок 2" descr="https://w7.pngwing.com/pngs/599/303/png-transparent-minsk-beach-volleyball-sport-game-volleyball-game-child-hand.png"/>
          <p:cNvPicPr/>
          <p:nvPr/>
        </p:nvPicPr>
        <p:blipFill>
          <a:blip r:embed="rId2">
            <a:extLst>
              <a:ext uri="{28A0092B-C50C-407E-A947-70E740481C1C}">
                <a14:useLocalDpi xmlns:a14="http://schemas.microsoft.com/office/drawing/2010/main" val="0"/>
              </a:ext>
            </a:extLst>
          </a:blip>
          <a:srcRect/>
          <a:stretch>
            <a:fillRect/>
          </a:stretch>
        </p:blipFill>
        <p:spPr bwMode="auto">
          <a:xfrm>
            <a:off x="9494690" y="4611735"/>
            <a:ext cx="2487295" cy="2159635"/>
          </a:xfrm>
          <a:prstGeom prst="rect">
            <a:avLst/>
          </a:prstGeom>
          <a:noFill/>
          <a:ln>
            <a:noFill/>
          </a:ln>
        </p:spPr>
      </p:pic>
    </p:spTree>
    <p:extLst>
      <p:ext uri="{BB962C8B-B14F-4D97-AF65-F5344CB8AC3E}">
        <p14:creationId xmlns:p14="http://schemas.microsoft.com/office/powerpoint/2010/main" val="192030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70186" y="284139"/>
            <a:ext cx="10070122" cy="5788415"/>
          </a:xfrm>
        </p:spPr>
        <p:txBody>
          <a:bodyPr>
            <a:normAutofit/>
          </a:bodyPr>
          <a:lstStyle/>
          <a:p>
            <a:r>
              <a:rPr lang="ru-RU" sz="2400" b="1" dirty="0" smtClean="0">
                <a:latin typeface="Times New Roman" pitchFamily="18" charset="0"/>
                <a:cs typeface="Times New Roman" pitchFamily="18" charset="0"/>
              </a:rPr>
              <a:t>Подвижная </a:t>
            </a:r>
            <a:r>
              <a:rPr lang="ru-RU" sz="2400" b="1" dirty="0">
                <a:latin typeface="Times New Roman" pitchFamily="18" charset="0"/>
                <a:cs typeface="Times New Roman" pitchFamily="18" charset="0"/>
              </a:rPr>
              <a:t>игра с правилами</a:t>
            </a:r>
            <a:r>
              <a:rPr lang="ru-RU" sz="2400" dirty="0">
                <a:latin typeface="Times New Roman" pitchFamily="18" charset="0"/>
                <a:cs typeface="Times New Roman" pitchFamily="18" charset="0"/>
              </a:rPr>
              <a:t> - это сознательная двигательная активная деятельность ребенка, характеризующая точным и своевременным выполнением заданий, связанных обязательными для всех играющих правилами. </a:t>
            </a:r>
            <a:br>
              <a:rPr lang="ru-RU" sz="2400" dirty="0">
                <a:latin typeface="Times New Roman" pitchFamily="18" charset="0"/>
                <a:cs typeface="Times New Roman" pitchFamily="18" charset="0"/>
              </a:rPr>
            </a:br>
            <a:r>
              <a:rPr lang="ru-RU" sz="2400" b="1" dirty="0" smtClean="0">
                <a:latin typeface="Times New Roman" pitchFamily="18" charset="0"/>
                <a:cs typeface="Times New Roman" pitchFamily="18" charset="0"/>
              </a:rPr>
              <a:t>По </a:t>
            </a:r>
            <a:r>
              <a:rPr lang="ru-RU" sz="2400" b="1" dirty="0">
                <a:latin typeface="Times New Roman" pitchFamily="18" charset="0"/>
                <a:cs typeface="Times New Roman" pitchFamily="18" charset="0"/>
              </a:rPr>
              <a:t>определению П. Лесгафта</a:t>
            </a:r>
            <a:r>
              <a:rPr lang="ru-RU" sz="2400" dirty="0">
                <a:latin typeface="Times New Roman" pitchFamily="18" charset="0"/>
                <a:cs typeface="Times New Roman" pitchFamily="18" charset="0"/>
              </a:rPr>
              <a:t>, подвижная игра является упражнением, посредством которого ребенок готовится к жизни.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a:latin typeface="Times New Roman" pitchFamily="18" charset="0"/>
                <a:cs typeface="Times New Roman" pitchFamily="18" charset="0"/>
              </a:rPr>
              <a:t>Подвижная игра -  </a:t>
            </a:r>
            <a:r>
              <a:rPr lang="ru-RU" sz="2400" dirty="0">
                <a:latin typeface="Times New Roman" pitchFamily="18" charset="0"/>
                <a:cs typeface="Times New Roman" pitchFamily="18" charset="0"/>
              </a:rPr>
              <a:t>незаменимое средство пополнения знаний и представлений ребенка об окружающем мире, развития мышления, смекалки, ловкости, сноровки, ценных морально-волевых качеств. При проведении подвижной игры создаются неограниченные возможности комплексного использования разнообразных методов, направленных на формирование личности ребенка. В процессе игры происходит не только упражнение в уже имеющихся двигательных навыках, их закрепление и совершенствование, но и формирование качеств личности.</a:t>
            </a:r>
            <a:r>
              <a:rPr lang="ru-RU" sz="2400" dirty="0"/>
              <a:t/>
            </a:r>
            <a:br>
              <a:rPr lang="ru-RU" sz="2400" dirty="0"/>
            </a:br>
            <a:endParaRPr lang="ru-RU" sz="2400" dirty="0">
              <a:latin typeface="Times New Roman" pitchFamily="18" charset="0"/>
              <a:cs typeface="Times New Roman" pitchFamily="18" charset="0"/>
            </a:endParaRPr>
          </a:p>
        </p:txBody>
      </p:sp>
      <p:pic>
        <p:nvPicPr>
          <p:cNvPr id="4" name="Рисунок 3" descr="&lt;strong&gt;ПОДВИЖНЫЕ&lt;/strong&gt; &lt;strong&gt;ИГРЫ&lt;/strong&gt; НА ПРОГУЛКЕ - ПРОГУЛКИ &lt;strong&gt;В&lt;/strong&gt; ДЕТСКОМ САДУ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261" y="4857708"/>
            <a:ext cx="2508739" cy="2000292"/>
          </a:xfrm>
          <a:prstGeom prst="rect">
            <a:avLst/>
          </a:prstGeom>
        </p:spPr>
      </p:pic>
    </p:spTree>
    <p:extLst>
      <p:ext uri="{BB962C8B-B14F-4D97-AF65-F5344CB8AC3E}">
        <p14:creationId xmlns:p14="http://schemas.microsoft.com/office/powerpoint/2010/main" val="313980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1266092"/>
            <a:ext cx="10668000" cy="5113941"/>
          </a:xfrm>
        </p:spPr>
        <p:txBody>
          <a:bodyPr>
            <a:noAutofit/>
          </a:bodyPr>
          <a:lstStyle/>
          <a:p>
            <a:pPr marL="0" lvl="0" indent="0" algn="ctr">
              <a:buNone/>
            </a:pPr>
            <a:r>
              <a:rPr lang="ru-RU" sz="2400" b="1" dirty="0" smtClean="0">
                <a:solidFill>
                  <a:schemeClr val="tx1"/>
                </a:solidFill>
                <a:latin typeface="Times New Roman" pitchFamily="18" charset="0"/>
                <a:cs typeface="Times New Roman" pitchFamily="18" charset="0"/>
              </a:rPr>
              <a:t>1 задание « Мозговая атак</a:t>
            </a:r>
            <a:r>
              <a:rPr lang="ru-RU" sz="2400" b="1" dirty="0" smtClean="0">
                <a:solidFill>
                  <a:schemeClr val="tx1"/>
                </a:solidFill>
              </a:rPr>
              <a:t>а»</a:t>
            </a:r>
          </a:p>
          <a:p>
            <a:pPr>
              <a:buFontTx/>
              <a:buChar char="-"/>
            </a:pPr>
            <a:r>
              <a:rPr lang="ru-RU" sz="2400" dirty="0" smtClean="0">
                <a:solidFill>
                  <a:schemeClr val="tx1"/>
                </a:solidFill>
                <a:latin typeface="Times New Roman" pitchFamily="18" charset="0"/>
                <a:cs typeface="Times New Roman" pitchFamily="18" charset="0"/>
              </a:rPr>
              <a:t>О </a:t>
            </a:r>
            <a:r>
              <a:rPr lang="ru-RU" sz="2400" dirty="0">
                <a:solidFill>
                  <a:schemeClr val="tx1"/>
                </a:solidFill>
                <a:latin typeface="Times New Roman" pitchFamily="18" charset="0"/>
                <a:cs typeface="Times New Roman" pitchFamily="18" charset="0"/>
              </a:rPr>
              <a:t>чем речь? Кратковременные физические упражнения способствуют смене позы и характера деятельности путем двигательной активности </a:t>
            </a:r>
            <a:endParaRPr lang="ru-RU" sz="2400" dirty="0" smtClean="0">
              <a:solidFill>
                <a:schemeClr val="tx1"/>
              </a:solidFill>
              <a:latin typeface="Times New Roman" pitchFamily="18" charset="0"/>
              <a:cs typeface="Times New Roman" pitchFamily="18" charset="0"/>
            </a:endParaRPr>
          </a:p>
          <a:p>
            <a:pPr marL="0" indent="0">
              <a:buNone/>
            </a:pPr>
            <a:r>
              <a:rPr lang="ru-RU" sz="2400" dirty="0" smtClean="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физкультминутки) </a:t>
            </a:r>
          </a:p>
          <a:p>
            <a:pPr>
              <a:buFontTx/>
              <a:buChar char="-"/>
            </a:pPr>
            <a:r>
              <a:rPr lang="ru-RU" sz="2400" dirty="0" smtClean="0">
                <a:solidFill>
                  <a:schemeClr val="tx1"/>
                </a:solidFill>
                <a:latin typeface="Times New Roman" pitchFamily="18" charset="0"/>
                <a:cs typeface="Times New Roman" pitchFamily="18" charset="0"/>
              </a:rPr>
              <a:t>Назовите </a:t>
            </a:r>
            <a:r>
              <a:rPr lang="ru-RU" sz="2400" dirty="0">
                <a:solidFill>
                  <a:schemeClr val="tx1"/>
                </a:solidFill>
                <a:latin typeface="Times New Roman" pitchFamily="18" charset="0"/>
                <a:cs typeface="Times New Roman" pitchFamily="18" charset="0"/>
              </a:rPr>
              <a:t>классификацию подвижных игр </a:t>
            </a:r>
            <a:endParaRPr lang="ru-RU" sz="2400" dirty="0" smtClean="0">
              <a:solidFill>
                <a:schemeClr val="tx1"/>
              </a:solidFill>
              <a:latin typeface="Times New Roman" pitchFamily="18" charset="0"/>
              <a:cs typeface="Times New Roman" pitchFamily="18" charset="0"/>
            </a:endParaRPr>
          </a:p>
          <a:p>
            <a:pPr marL="0" indent="0">
              <a:buNone/>
            </a:pPr>
            <a:r>
              <a:rPr lang="ru-RU" sz="2400" dirty="0" smtClean="0">
                <a:solidFill>
                  <a:schemeClr val="tx1"/>
                </a:solidFill>
                <a:latin typeface="Times New Roman" pitchFamily="18" charset="0"/>
                <a:cs typeface="Times New Roman" pitchFamily="18" charset="0"/>
              </a:rPr>
              <a:t>(</a:t>
            </a:r>
            <a:r>
              <a:rPr lang="ru-RU" sz="2400" dirty="0">
                <a:solidFill>
                  <a:schemeClr val="tx1"/>
                </a:solidFill>
                <a:latin typeface="Times New Roman" pitchFamily="18" charset="0"/>
                <a:cs typeface="Times New Roman" pitchFamily="18" charset="0"/>
              </a:rPr>
              <a:t>сюжетные и  бессюжетные: по двигательному содержанию (с бегом, прыжками, метанием, ходьбой); по степени физической нагрузки: большой подвижности ,средней подвижности, малой подвижности</a:t>
            </a:r>
            <a:r>
              <a:rPr lang="ru-RU" sz="2400" b="1"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с предметами, с элементами соревнований, игры-забавы, спортивные игры).</a:t>
            </a:r>
          </a:p>
          <a:p>
            <a:pPr marL="0" lvl="0" indent="0" algn="ctr">
              <a:buNone/>
            </a:pPr>
            <a:endParaRPr lang="ru-RU" sz="2400" b="1" dirty="0" smtClean="0">
              <a:solidFill>
                <a:schemeClr val="tx1"/>
              </a:solidFill>
              <a:latin typeface="Times New Roman" pitchFamily="18" charset="0"/>
              <a:cs typeface="Times New Roman" pitchFamily="18" charset="0"/>
            </a:endParaRPr>
          </a:p>
        </p:txBody>
      </p:sp>
      <p:sp>
        <p:nvSpPr>
          <p:cNvPr id="4" name="Заголовок 3"/>
          <p:cNvSpPr>
            <a:spLocks noGrp="1"/>
          </p:cNvSpPr>
          <p:nvPr>
            <p:ph type="title"/>
          </p:nvPr>
        </p:nvSpPr>
        <p:spPr>
          <a:xfrm>
            <a:off x="1828801" y="304800"/>
            <a:ext cx="9675812" cy="1008185"/>
          </a:xfrm>
        </p:spPr>
        <p:txBody>
          <a:bodyPr>
            <a:normAutofit/>
          </a:bodyPr>
          <a:lstStyle/>
          <a:p>
            <a:pPr algn="ctr"/>
            <a:r>
              <a:rPr lang="ru-RU" b="1" dirty="0" smtClean="0">
                <a:latin typeface="Times New Roman" pitchFamily="18" charset="0"/>
                <a:cs typeface="Times New Roman" pitchFamily="18" charset="0"/>
              </a:rPr>
              <a:t>Педагогический ринг</a:t>
            </a:r>
            <a:endParaRPr lang="ru-RU" b="1" dirty="0">
              <a:latin typeface="Times New Roman" pitchFamily="18" charset="0"/>
              <a:cs typeface="Times New Roman" pitchFamily="18" charset="0"/>
            </a:endParaRPr>
          </a:p>
        </p:txBody>
      </p:sp>
      <p:pic>
        <p:nvPicPr>
          <p:cNvPr id="6" name="Рисунок 5" descr="https://fs02.vseosvita.ua/020156i1-ce4d/015.jpg"/>
          <p:cNvPicPr/>
          <p:nvPr/>
        </p:nvPicPr>
        <p:blipFill>
          <a:blip r:embed="rId2">
            <a:extLst>
              <a:ext uri="{28A0092B-C50C-407E-A947-70E740481C1C}">
                <a14:useLocalDpi xmlns:a14="http://schemas.microsoft.com/office/drawing/2010/main" val="0"/>
              </a:ext>
            </a:extLst>
          </a:blip>
          <a:srcRect/>
          <a:stretch>
            <a:fillRect/>
          </a:stretch>
        </p:blipFill>
        <p:spPr bwMode="auto">
          <a:xfrm>
            <a:off x="9753599" y="4970585"/>
            <a:ext cx="2322929" cy="1735016"/>
          </a:xfrm>
          <a:prstGeom prst="rect">
            <a:avLst/>
          </a:prstGeom>
          <a:noFill/>
          <a:ln>
            <a:noFill/>
          </a:ln>
        </p:spPr>
      </p:pic>
    </p:spTree>
    <p:extLst>
      <p:ext uri="{BB962C8B-B14F-4D97-AF65-F5344CB8AC3E}">
        <p14:creationId xmlns:p14="http://schemas.microsoft.com/office/powerpoint/2010/main" val="17491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30215" y="410307"/>
            <a:ext cx="10503877" cy="6131169"/>
          </a:xfrm>
        </p:spPr>
        <p:txBody>
          <a:bodyPr>
            <a:normAutofit fontScale="92500" lnSpcReduction="20000"/>
          </a:bodyPr>
          <a:lstStyle/>
          <a:p>
            <a:pPr marL="0" indent="0">
              <a:buNone/>
            </a:pPr>
            <a:endParaRPr lang="ru-RU" dirty="0"/>
          </a:p>
          <a:p>
            <a:pPr>
              <a:buFontTx/>
              <a:buChar char="-"/>
            </a:pPr>
            <a:r>
              <a:rPr lang="ru-RU" sz="2000" b="1" dirty="0" smtClean="0">
                <a:latin typeface="Times New Roman" pitchFamily="18" charset="0"/>
                <a:cs typeface="Times New Roman" pitchFamily="18" charset="0"/>
              </a:rPr>
              <a:t>Расшифруйте  </a:t>
            </a:r>
            <a:r>
              <a:rPr lang="ru-RU" sz="2000" b="1" dirty="0">
                <a:latin typeface="Times New Roman" pitchFamily="18" charset="0"/>
                <a:cs typeface="Times New Roman" pitchFamily="18" charset="0"/>
              </a:rPr>
              <a:t>аббревиатуры в соответствии с физкультурно-оздоровительной тематикой: </a:t>
            </a:r>
            <a:endParaRPr lang="ru-RU" sz="2000" b="1"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ОВД </a:t>
            </a:r>
            <a:r>
              <a:rPr lang="ru-RU" sz="2000" dirty="0" smtClean="0">
                <a:latin typeface="Times New Roman" pitchFamily="18" charset="0"/>
                <a:cs typeface="Times New Roman" pitchFamily="18" charset="0"/>
              </a:rPr>
              <a:t>– </a:t>
            </a:r>
          </a:p>
          <a:p>
            <a:pPr marL="0" indent="0">
              <a:buNone/>
            </a:pP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основные виды движения), </a:t>
            </a:r>
            <a:endParaRPr lang="ru-RU" sz="2000"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ОРУ</a:t>
            </a:r>
            <a:r>
              <a:rPr lang="ru-RU" sz="2000" dirty="0" smtClean="0">
                <a:latin typeface="Times New Roman" pitchFamily="18" charset="0"/>
                <a:cs typeface="Times New Roman" pitchFamily="18" charset="0"/>
              </a:rPr>
              <a:t> – </a:t>
            </a:r>
          </a:p>
          <a:p>
            <a:pPr marL="0" indent="0">
              <a:buNone/>
            </a:pPr>
            <a:r>
              <a:rPr lang="ru-RU" sz="2000" dirty="0" smtClean="0">
                <a:latin typeface="Times New Roman" pitchFamily="18" charset="0"/>
                <a:cs typeface="Times New Roman" pitchFamily="18" charset="0"/>
              </a:rPr>
              <a:t>(общеразвивающие </a:t>
            </a:r>
            <a:r>
              <a:rPr lang="ru-RU" sz="2000" dirty="0">
                <a:latin typeface="Times New Roman" pitchFamily="18" charset="0"/>
                <a:cs typeface="Times New Roman" pitchFamily="18" charset="0"/>
              </a:rPr>
              <a:t>упражнения), </a:t>
            </a:r>
            <a:endParaRPr lang="ru-RU" sz="2000"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ООД</a:t>
            </a:r>
            <a:r>
              <a:rPr lang="ru-RU" sz="2000" dirty="0" smtClean="0">
                <a:latin typeface="Times New Roman" pitchFamily="18" charset="0"/>
                <a:cs typeface="Times New Roman" pitchFamily="18" charset="0"/>
              </a:rPr>
              <a:t> -  </a:t>
            </a: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организованная образовательная деятельность), </a:t>
            </a:r>
            <a:endParaRPr lang="ru-RU" sz="2000"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РППС</a:t>
            </a:r>
            <a:r>
              <a:rPr lang="ru-RU" sz="2000" dirty="0" smtClean="0">
                <a:latin typeface="Times New Roman" pitchFamily="18" charset="0"/>
                <a:cs typeface="Times New Roman" pitchFamily="18" charset="0"/>
              </a:rPr>
              <a:t> -  </a:t>
            </a: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развивающая предметно-пространственная среда), </a:t>
            </a:r>
            <a:endParaRPr lang="ru-RU" sz="2000"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ЗСТ</a:t>
            </a:r>
            <a:r>
              <a:rPr lang="ru-RU" sz="2000" dirty="0" smtClean="0">
                <a:latin typeface="Times New Roman" pitchFamily="18" charset="0"/>
                <a:cs typeface="Times New Roman" pitchFamily="18" charset="0"/>
              </a:rPr>
              <a:t> – </a:t>
            </a:r>
          </a:p>
          <a:p>
            <a:pPr marL="0" indent="0">
              <a:buNone/>
            </a:pP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здоровьесберегающие</a:t>
            </a:r>
            <a:r>
              <a:rPr lang="ru-RU" sz="2000" dirty="0">
                <a:latin typeface="Times New Roman" pitchFamily="18" charset="0"/>
                <a:cs typeface="Times New Roman" pitchFamily="18" charset="0"/>
              </a:rPr>
              <a:t> технологии), </a:t>
            </a:r>
            <a:endParaRPr lang="ru-RU" sz="2000" dirty="0" smtClean="0">
              <a:latin typeface="Times New Roman" pitchFamily="18" charset="0"/>
              <a:cs typeface="Times New Roman" pitchFamily="18" charset="0"/>
            </a:endParaRPr>
          </a:p>
          <a:p>
            <a:pPr marL="0" indent="0">
              <a:buNone/>
            </a:pPr>
            <a:r>
              <a:rPr lang="ru-RU" sz="2000" b="1" dirty="0" smtClean="0">
                <a:latin typeface="Times New Roman" pitchFamily="18" charset="0"/>
                <a:cs typeface="Times New Roman" pitchFamily="18" charset="0"/>
              </a:rPr>
              <a:t>ПИ </a:t>
            </a:r>
            <a:r>
              <a:rPr lang="ru-RU" sz="2000" dirty="0" smtClean="0">
                <a:latin typeface="Times New Roman" pitchFamily="18" charset="0"/>
                <a:cs typeface="Times New Roman" pitchFamily="18" charset="0"/>
              </a:rPr>
              <a:t>– </a:t>
            </a: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подвижная игра</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a:t>
            </a:r>
          </a:p>
          <a:p>
            <a:pPr>
              <a:buFontTx/>
              <a:buChar char="-"/>
            </a:pPr>
            <a:r>
              <a:rPr lang="ru-RU" sz="2000" b="1" dirty="0" smtClean="0">
                <a:latin typeface="Times New Roman" pitchFamily="18" charset="0"/>
                <a:cs typeface="Times New Roman" pitchFamily="18" charset="0"/>
              </a:rPr>
              <a:t>Озвучьте </a:t>
            </a:r>
            <a:r>
              <a:rPr lang="ru-RU" sz="2000" b="1" dirty="0">
                <a:latin typeface="Times New Roman" pitchFamily="18" charset="0"/>
                <a:cs typeface="Times New Roman" pitchFamily="18" charset="0"/>
              </a:rPr>
              <a:t>алгоритм методики проведения ПИ </a:t>
            </a:r>
            <a:endParaRPr lang="ru-RU" sz="2000" b="1"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сбор детей на игру, объяснение правил, выбор водящего, руководство ходом игры, итог игры)</a:t>
            </a:r>
          </a:p>
          <a:p>
            <a:endParaRPr lang="ru-RU" dirty="0" smtClean="0"/>
          </a:p>
          <a:p>
            <a:endParaRPr lang="ru-RU" dirty="0"/>
          </a:p>
          <a:p>
            <a:endParaRPr lang="ru-RU" dirty="0"/>
          </a:p>
        </p:txBody>
      </p:sp>
      <p:pic>
        <p:nvPicPr>
          <p:cNvPr id="3" name="Рисунок 2" descr="https://sc01.alicdn.com/kf/Ud6748877fec74e559c98b10103a6f984o.jpg"/>
          <p:cNvPicPr/>
          <p:nvPr/>
        </p:nvPicPr>
        <p:blipFill>
          <a:blip r:embed="rId2">
            <a:extLst>
              <a:ext uri="{28A0092B-C50C-407E-A947-70E740481C1C}">
                <a14:useLocalDpi xmlns:a14="http://schemas.microsoft.com/office/drawing/2010/main" val="0"/>
              </a:ext>
            </a:extLst>
          </a:blip>
          <a:srcRect/>
          <a:stretch>
            <a:fillRect/>
          </a:stretch>
        </p:blipFill>
        <p:spPr bwMode="auto">
          <a:xfrm>
            <a:off x="9050215" y="2145323"/>
            <a:ext cx="2778369" cy="2567354"/>
          </a:xfrm>
          <a:prstGeom prst="rect">
            <a:avLst/>
          </a:prstGeom>
          <a:ln>
            <a:noFill/>
          </a:ln>
          <a:effectLst>
            <a:softEdge rad="112500"/>
          </a:effectLst>
        </p:spPr>
      </p:pic>
    </p:spTree>
    <p:extLst>
      <p:ext uri="{BB962C8B-B14F-4D97-AF65-F5344CB8AC3E}">
        <p14:creationId xmlns:p14="http://schemas.microsoft.com/office/powerpoint/2010/main" val="6347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76399" y="539262"/>
            <a:ext cx="10269415" cy="5908430"/>
          </a:xfrm>
        </p:spPr>
        <p:txBody>
          <a:bodyPr>
            <a:normAutofit/>
          </a:bodyPr>
          <a:lstStyle/>
          <a:p>
            <a:endParaRPr lang="ru-RU" dirty="0" smtClean="0"/>
          </a:p>
          <a:p>
            <a:pPr>
              <a:buFontTx/>
              <a:buChar char="-"/>
            </a:pPr>
            <a:r>
              <a:rPr lang="ru-RU" sz="2600" b="1" dirty="0" smtClean="0">
                <a:latin typeface="Times New Roman" pitchFamily="18" charset="0"/>
                <a:cs typeface="Times New Roman" pitchFamily="18" charset="0"/>
              </a:rPr>
              <a:t>Приведите </a:t>
            </a:r>
            <a:r>
              <a:rPr lang="ru-RU" sz="2600" b="1" dirty="0">
                <a:latin typeface="Times New Roman" pitchFamily="18" charset="0"/>
                <a:cs typeface="Times New Roman" pitchFamily="18" charset="0"/>
              </a:rPr>
              <a:t>пример подвижных игр с бего</a:t>
            </a:r>
            <a:r>
              <a:rPr lang="ru-RU" sz="2600" dirty="0">
                <a:latin typeface="Times New Roman" pitchFamily="18" charset="0"/>
                <a:cs typeface="Times New Roman" pitchFamily="18" charset="0"/>
              </a:rPr>
              <a:t>м. </a:t>
            </a:r>
            <a:endParaRPr lang="ru-RU" sz="26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a:t>
            </a:r>
            <a:r>
              <a:rPr lang="ru-RU" sz="2400" dirty="0" err="1">
                <a:latin typeface="Times New Roman" pitchFamily="18" charset="0"/>
                <a:cs typeface="Times New Roman" pitchFamily="18" charset="0"/>
              </a:rPr>
              <a:t>Ловишки</a:t>
            </a:r>
            <a:r>
              <a:rPr lang="ru-RU" sz="2400" dirty="0">
                <a:latin typeface="Times New Roman" pitchFamily="18" charset="0"/>
                <a:cs typeface="Times New Roman" pitchFamily="18" charset="0"/>
              </a:rPr>
              <a:t>», «Мышеловка», «Мы веселые ребята», «Бездомный </a:t>
            </a:r>
            <a:r>
              <a:rPr lang="ru-RU" sz="2400" dirty="0" smtClean="0">
                <a:latin typeface="Times New Roman" pitchFamily="18" charset="0"/>
                <a:cs typeface="Times New Roman" pitchFamily="18" charset="0"/>
              </a:rPr>
              <a:t>заяц», «Лохматый пес», «Бегите </a:t>
            </a:r>
            <a:r>
              <a:rPr lang="ru-RU" sz="2400" dirty="0">
                <a:latin typeface="Times New Roman" pitchFamily="18" charset="0"/>
                <a:cs typeface="Times New Roman" pitchFamily="18" charset="0"/>
              </a:rPr>
              <a:t>ко </a:t>
            </a:r>
            <a:r>
              <a:rPr lang="ru-RU" sz="2400" dirty="0" smtClean="0">
                <a:latin typeface="Times New Roman" pitchFamily="18" charset="0"/>
                <a:cs typeface="Times New Roman" pitchFamily="18" charset="0"/>
              </a:rPr>
              <a:t>мне», «Пятнашки», «Лиса </a:t>
            </a:r>
            <a:r>
              <a:rPr lang="ru-RU" sz="2400" dirty="0">
                <a:latin typeface="Times New Roman" pitchFamily="18" charset="0"/>
                <a:cs typeface="Times New Roman" pitchFamily="18" charset="0"/>
              </a:rPr>
              <a:t>в </a:t>
            </a:r>
            <a:r>
              <a:rPr lang="ru-RU" sz="2400" dirty="0" smtClean="0">
                <a:latin typeface="Times New Roman" pitchFamily="18" charset="0"/>
                <a:cs typeface="Times New Roman" pitchFamily="18" charset="0"/>
              </a:rPr>
              <a:t>курятнике»  </a:t>
            </a:r>
            <a:r>
              <a:rPr lang="ru-RU" sz="2400" dirty="0">
                <a:latin typeface="Times New Roman" pitchFamily="18" charset="0"/>
                <a:cs typeface="Times New Roman" pitchFamily="18" charset="0"/>
              </a:rPr>
              <a:t>и т.д.)</a:t>
            </a:r>
          </a:p>
          <a:p>
            <a:pPr>
              <a:buFontTx/>
              <a:buChar char="-"/>
            </a:pPr>
            <a:r>
              <a:rPr lang="ru-RU" sz="2600" b="1" dirty="0" smtClean="0">
                <a:latin typeface="Times New Roman" pitchFamily="18" charset="0"/>
                <a:cs typeface="Times New Roman" pitchFamily="18" charset="0"/>
              </a:rPr>
              <a:t>Приведите </a:t>
            </a:r>
            <a:r>
              <a:rPr lang="ru-RU" sz="2600" b="1" dirty="0">
                <a:latin typeface="Times New Roman" pitchFamily="18" charset="0"/>
                <a:cs typeface="Times New Roman" pitchFamily="18" charset="0"/>
              </a:rPr>
              <a:t>пример подвижных игр с прыжками </a:t>
            </a:r>
            <a:endParaRPr lang="ru-RU" sz="2600" b="1" dirty="0" smtClean="0">
              <a:latin typeface="Times New Roman" pitchFamily="18" charset="0"/>
              <a:cs typeface="Times New Roman" pitchFamily="18" charset="0"/>
            </a:endParaRPr>
          </a:p>
          <a:p>
            <a:pPr marL="0" indent="0">
              <a:buNone/>
            </a:pPr>
            <a:r>
              <a:rPr lang="ru-RU" sz="2600" dirty="0" smtClean="0">
                <a:latin typeface="Times New Roman" pitchFamily="18" charset="0"/>
                <a:cs typeface="Times New Roman" pitchFamily="18" charset="0"/>
              </a:rPr>
              <a:t>(«</a:t>
            </a:r>
            <a:r>
              <a:rPr lang="ru-RU" sz="2600" dirty="0">
                <a:latin typeface="Times New Roman" pitchFamily="18" charset="0"/>
                <a:cs typeface="Times New Roman" pitchFamily="18" charset="0"/>
              </a:rPr>
              <a:t>Не оставайся на полу», «Удочка», «С кочки на кочку», «Классы</a:t>
            </a:r>
            <a:r>
              <a:rPr lang="ru-RU" sz="2600" dirty="0" smtClean="0">
                <a:latin typeface="Times New Roman" pitchFamily="18" charset="0"/>
                <a:cs typeface="Times New Roman" pitchFamily="18" charset="0"/>
              </a:rPr>
              <a:t>»).</a:t>
            </a:r>
          </a:p>
          <a:p>
            <a:pPr>
              <a:buFontTx/>
              <a:buChar char="-"/>
            </a:pPr>
            <a:r>
              <a:rPr lang="ru-RU" sz="2200" b="1" dirty="0" smtClean="0">
                <a:latin typeface="Times New Roman" pitchFamily="18" charset="0"/>
                <a:cs typeface="Times New Roman" pitchFamily="18" charset="0"/>
              </a:rPr>
              <a:t>Назовите </a:t>
            </a:r>
            <a:r>
              <a:rPr lang="ru-RU" sz="2200" b="1" dirty="0">
                <a:latin typeface="Times New Roman" pitchFamily="18" charset="0"/>
                <a:cs typeface="Times New Roman" pitchFamily="18" charset="0"/>
              </a:rPr>
              <a:t>формы физкультурно-оздоровительной работы в режиме дня </a:t>
            </a:r>
          </a:p>
          <a:p>
            <a:pPr marL="0" indent="0">
              <a:buNone/>
            </a:pP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утренняя гимнастика, подвижные игры и физические упражнения на прогулке, физкультминутки, динамические паузы, бодрящая гимнастика после дневного сна, закаливающие мероприятия</a:t>
            </a:r>
            <a:r>
              <a:rPr lang="ru-RU" sz="2600" dirty="0" smtClean="0">
                <a:latin typeface="Times New Roman" pitchFamily="18" charset="0"/>
                <a:cs typeface="Times New Roman" pitchFamily="18" charset="0"/>
              </a:rPr>
              <a:t>)</a:t>
            </a:r>
          </a:p>
          <a:p>
            <a:pPr>
              <a:buFontTx/>
              <a:buChar char="-"/>
            </a:pPr>
            <a:r>
              <a:rPr lang="ru-RU" sz="2600" b="1" dirty="0" smtClean="0">
                <a:latin typeface="Times New Roman" pitchFamily="18" charset="0"/>
                <a:cs typeface="Times New Roman" pitchFamily="18" charset="0"/>
              </a:rPr>
              <a:t>Какая </a:t>
            </a:r>
            <a:r>
              <a:rPr lang="ru-RU" sz="2600" b="1" dirty="0">
                <a:latin typeface="Times New Roman" pitchFamily="18" charset="0"/>
                <a:cs typeface="Times New Roman" pitchFamily="18" charset="0"/>
              </a:rPr>
              <a:t>поговорка учит нас правильному режиму питания</a:t>
            </a:r>
            <a:r>
              <a:rPr lang="ru-RU" sz="2600" dirty="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a:p>
            <a:pPr marL="0" indent="0">
              <a:buNone/>
            </a:pPr>
            <a:r>
              <a:rPr lang="ru-RU" sz="2600" dirty="0" smtClean="0">
                <a:latin typeface="Times New Roman" pitchFamily="18" charset="0"/>
                <a:cs typeface="Times New Roman" pitchFamily="18" charset="0"/>
              </a:rPr>
              <a:t>(</a:t>
            </a:r>
            <a:r>
              <a:rPr lang="ru-RU" sz="2600" dirty="0">
                <a:latin typeface="Times New Roman" pitchFamily="18" charset="0"/>
                <a:cs typeface="Times New Roman" pitchFamily="18" charset="0"/>
              </a:rPr>
              <a:t>Завтрак съешь сам, обед раздели с другом, а ужин отдай врагу.) </a:t>
            </a:r>
          </a:p>
          <a:p>
            <a:pPr>
              <a:buFontTx/>
              <a:buChar char="-"/>
            </a:pPr>
            <a:endParaRPr lang="ru-RU" sz="2800" dirty="0"/>
          </a:p>
          <a:p>
            <a:pPr marL="0" indent="0">
              <a:buNone/>
            </a:pPr>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1037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570892" y="257908"/>
            <a:ext cx="10328030" cy="6330461"/>
          </a:xfrm>
        </p:spPr>
        <p:txBody>
          <a:bodyPr/>
          <a:lstStyle/>
          <a:p>
            <a:pPr>
              <a:buFontTx/>
              <a:buChar char="-"/>
            </a:pPr>
            <a:r>
              <a:rPr lang="ru-RU" sz="2400" b="1" dirty="0" smtClean="0">
                <a:latin typeface="Times New Roman" pitchFamily="18" charset="0"/>
                <a:cs typeface="Times New Roman" pitchFamily="18" charset="0"/>
              </a:rPr>
              <a:t>Какое </a:t>
            </a:r>
            <a:r>
              <a:rPr lang="ru-RU" sz="2400" b="1" dirty="0">
                <a:latin typeface="Times New Roman" pitchFamily="18" charset="0"/>
                <a:cs typeface="Times New Roman" pitchFamily="18" charset="0"/>
              </a:rPr>
              <a:t>значение имеют подвижные игры в нравственном воспитании дошкольников? </a:t>
            </a:r>
            <a:endParaRPr lang="ru-RU" sz="2400" b="1"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Дети учатся действовать в коллективе, подчинятся общим требованиям. Правила игры ребята воспринимают как закон; сознательное выполнение их формирует волю, развивает самообладание, выдержку, умение контролировать свои поступки, поведение. В игре формируются честность, дисциплинированность, справедливость. Подвижная игра учит искренности, товариществу. Подчиняясь правилам игры, дети учатся дружить, сопереживать, помогать друг другу. Умелое, вдумчивое руководство игрой со стороны педагога способствует воспитанию активной творческой личности).</a:t>
            </a:r>
          </a:p>
          <a:p>
            <a:pPr marL="0" indent="0">
              <a:buNone/>
            </a:pPr>
            <a:r>
              <a:rPr lang="ru-RU" sz="2400" dirty="0">
                <a:latin typeface="Times New Roman" pitchFamily="18" charset="0"/>
                <a:cs typeface="Times New Roman" pitchFamily="18" charset="0"/>
              </a:rPr>
              <a:t>-</a:t>
            </a:r>
            <a:r>
              <a:rPr lang="ru-RU" sz="2400" b="1" dirty="0">
                <a:latin typeface="Times New Roman" pitchFamily="18" charset="0"/>
                <a:cs typeface="Times New Roman" pitchFamily="18" charset="0"/>
              </a:rPr>
              <a:t>Сколько подвижных игр можно использовать в течение дня </a:t>
            </a:r>
            <a:r>
              <a:rPr lang="ru-RU" sz="2400" b="1" dirty="0" smtClean="0">
                <a:latin typeface="Times New Roman" pitchFamily="18" charset="0"/>
                <a:cs typeface="Times New Roman" pitchFamily="18" charset="0"/>
              </a:rPr>
              <a:t>?</a:t>
            </a:r>
          </a:p>
          <a:p>
            <a:pPr marL="0" indent="0">
              <a:buNone/>
            </a:pP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5-8 игр).</a:t>
            </a:r>
          </a:p>
          <a:p>
            <a:pPr>
              <a:buFontTx/>
              <a:buChar char="-"/>
            </a:pPr>
            <a:r>
              <a:rPr lang="ru-RU" sz="2400" b="1" dirty="0" smtClean="0">
                <a:latin typeface="Times New Roman" pitchFamily="18" charset="0"/>
                <a:cs typeface="Times New Roman" pitchFamily="18" charset="0"/>
              </a:rPr>
              <a:t>Длительность проведения подвижной игры ?</a:t>
            </a:r>
          </a:p>
          <a:p>
            <a:pPr marL="0" indent="0">
              <a:buNone/>
            </a:pP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3-5 минут).</a:t>
            </a:r>
          </a:p>
          <a:p>
            <a:endParaRPr lang="ru-RU" dirty="0"/>
          </a:p>
        </p:txBody>
      </p:sp>
      <p:pic>
        <p:nvPicPr>
          <p:cNvPr id="3" name="Рисунок 2" descr="https://www.sayidaty.net/sites/default/files/pictures/June/12/2021/36389_easy-resize.com.jpg"/>
          <p:cNvPicPr/>
          <p:nvPr/>
        </p:nvPicPr>
        <p:blipFill>
          <a:blip r:embed="rId2">
            <a:extLst>
              <a:ext uri="{28A0092B-C50C-407E-A947-70E740481C1C}">
                <a14:useLocalDpi xmlns:a14="http://schemas.microsoft.com/office/drawing/2010/main" val="0"/>
              </a:ext>
            </a:extLst>
          </a:blip>
          <a:srcRect/>
          <a:stretch>
            <a:fillRect/>
          </a:stretch>
        </p:blipFill>
        <p:spPr bwMode="auto">
          <a:xfrm>
            <a:off x="8850923" y="4677508"/>
            <a:ext cx="3162470" cy="1992923"/>
          </a:xfrm>
          <a:prstGeom prst="rect">
            <a:avLst/>
          </a:prstGeom>
          <a:noFill/>
          <a:ln>
            <a:noFill/>
          </a:ln>
        </p:spPr>
      </p:pic>
    </p:spTree>
    <p:extLst>
      <p:ext uri="{BB962C8B-B14F-4D97-AF65-F5344CB8AC3E}">
        <p14:creationId xmlns:p14="http://schemas.microsoft.com/office/powerpoint/2010/main" val="25627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2247" y="152400"/>
            <a:ext cx="9652366" cy="562708"/>
          </a:xfrm>
        </p:spPr>
        <p:txBody>
          <a:bodyPr>
            <a:noAutofit/>
          </a:bodyPr>
          <a:lstStyle/>
          <a:p>
            <a:pPr algn="ctr"/>
            <a:r>
              <a:rPr lang="ru-RU" sz="2800" b="1" dirty="0">
                <a:latin typeface="Times New Roman" pitchFamily="18" charset="0"/>
                <a:cs typeface="Times New Roman" pitchFamily="18" charset="0"/>
              </a:rPr>
              <a:t>Задание № 2 . « Распредели правильно»</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523999" y="890954"/>
            <a:ext cx="10505416" cy="5720861"/>
          </a:xfrm>
        </p:spPr>
        <p:txBody>
          <a:bodyPr>
            <a:normAutofit/>
          </a:bodyPr>
          <a:lstStyle/>
          <a:p>
            <a:pPr marL="0" indent="0">
              <a:buNone/>
            </a:pPr>
            <a:r>
              <a:rPr lang="ru-RU" sz="2000" dirty="0">
                <a:latin typeface="Times New Roman" pitchFamily="18" charset="0"/>
                <a:cs typeface="Times New Roman" pitchFamily="18" charset="0"/>
              </a:rPr>
              <a:t>СПИСОК ИГР:</a:t>
            </a:r>
          </a:p>
          <a:p>
            <a:pPr marL="0" indent="0">
              <a:buNone/>
            </a:pPr>
            <a:r>
              <a:rPr lang="ru-RU" sz="2000" b="1" u="sng" dirty="0">
                <a:latin typeface="Times New Roman" pitchFamily="18" charset="0"/>
                <a:cs typeface="Times New Roman" pitchFamily="18" charset="0"/>
              </a:rPr>
              <a:t>Игры группы раннего возраста</a:t>
            </a:r>
            <a:r>
              <a:rPr lang="ru-RU" sz="2000" dirty="0">
                <a:latin typeface="Times New Roman" pitchFamily="18" charset="0"/>
                <a:cs typeface="Times New Roman" pitchFamily="18" charset="0"/>
              </a:rPr>
              <a:t>: « Догони собачку»,» Маленькие и большие», «Догони мяч», « Через ручеек»,  « Догони меня», « Воробышки и автомобиль», « Солнышко и дождик»,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Зайка беленький сидит», « Птички в гнездышках»</a:t>
            </a:r>
          </a:p>
          <a:p>
            <a:pPr marL="0" indent="0">
              <a:buNone/>
            </a:pPr>
            <a:r>
              <a:rPr lang="ru-RU" sz="2000" u="sng" dirty="0">
                <a:latin typeface="Times New Roman" pitchFamily="18" charset="0"/>
                <a:cs typeface="Times New Roman" pitchFamily="18" charset="0"/>
              </a:rPr>
              <a:t> </a:t>
            </a:r>
            <a:r>
              <a:rPr lang="ru-RU" sz="2000" b="1" u="sng" dirty="0">
                <a:latin typeface="Times New Roman" pitchFamily="18" charset="0"/>
                <a:cs typeface="Times New Roman" pitchFamily="18" charset="0"/>
              </a:rPr>
              <a:t>Игры для младшей группы</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Птички и птенчики», « Мыши и кот»,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Поезд»,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Лохматый пес», « С кочки на кочку»     « Поймай комара»</a:t>
            </a:r>
          </a:p>
          <a:p>
            <a:pPr marL="0" indent="0">
              <a:buNone/>
            </a:pPr>
            <a:r>
              <a:rPr lang="ru-RU" sz="2000" b="1" u="sng" dirty="0">
                <a:latin typeface="Times New Roman" pitchFamily="18" charset="0"/>
                <a:cs typeface="Times New Roman" pitchFamily="18" charset="0"/>
              </a:rPr>
              <a:t>Игры для средней группы</a:t>
            </a:r>
            <a:r>
              <a:rPr lang="ru-RU" sz="2000" dirty="0">
                <a:latin typeface="Times New Roman" pitchFamily="18" charset="0"/>
                <a:cs typeface="Times New Roman" pitchFamily="18" charset="0"/>
              </a:rPr>
              <a:t>: "У медведя во бору", « Самолеты», « Цветные автомобили»,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Бездомный заяц», « Перелет птиц», « Найди и промолчи», </a:t>
            </a:r>
            <a:r>
              <a:rPr lang="ru-RU" sz="2000" dirty="0" smtClean="0">
                <a:latin typeface="Times New Roman" pitchFamily="18" charset="0"/>
                <a:cs typeface="Times New Roman" pitchFamily="18" charset="0"/>
              </a:rPr>
              <a:t> « </a:t>
            </a:r>
            <a:r>
              <a:rPr lang="ru-RU" sz="2000" dirty="0" err="1">
                <a:latin typeface="Times New Roman" pitchFamily="18" charset="0"/>
                <a:cs typeface="Times New Roman" pitchFamily="18" charset="0"/>
              </a:rPr>
              <a:t>Ловишки</a:t>
            </a:r>
            <a:r>
              <a:rPr lang="ru-RU" sz="2000" dirty="0">
                <a:latin typeface="Times New Roman" pitchFamily="18" charset="0"/>
                <a:cs typeface="Times New Roman" pitchFamily="18" charset="0"/>
              </a:rPr>
              <a:t>»</a:t>
            </a:r>
          </a:p>
          <a:p>
            <a:pPr marL="0" indent="0">
              <a:buNone/>
            </a:pPr>
            <a:r>
              <a:rPr lang="ru-RU" sz="2000" b="1" u="sng" dirty="0">
                <a:latin typeface="Times New Roman" pitchFamily="18" charset="0"/>
                <a:cs typeface="Times New Roman" pitchFamily="18" charset="0"/>
              </a:rPr>
              <a:t>Игры для старшей группы</a:t>
            </a:r>
            <a:r>
              <a:rPr lang="ru-RU" sz="2000" dirty="0">
                <a:latin typeface="Times New Roman" pitchFamily="18" charset="0"/>
                <a:cs typeface="Times New Roman" pitchFamily="18" charset="0"/>
              </a:rPr>
              <a:t>: « « Мышеловка», « Мы веселые ребята», « Гуси – лебеди»,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Хитрая лиса», « Караси и щука», « « Не оставайся на полу», «Пожарные на учениях»,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Охотники и зайцы» </a:t>
            </a:r>
          </a:p>
          <a:p>
            <a:pPr marL="0" indent="0">
              <a:buNone/>
            </a:pPr>
            <a:r>
              <a:rPr lang="ru-RU" sz="2000" dirty="0">
                <a:latin typeface="Times New Roman" pitchFamily="18" charset="0"/>
                <a:cs typeface="Times New Roman" pitchFamily="18" charset="0"/>
              </a:rPr>
              <a:t> </a:t>
            </a:r>
            <a:r>
              <a:rPr lang="ru-RU" sz="2000" b="1" u="sng" dirty="0">
                <a:latin typeface="Times New Roman" pitchFamily="18" charset="0"/>
                <a:cs typeface="Times New Roman" pitchFamily="18" charset="0"/>
              </a:rPr>
              <a:t>Игры для подготовительной групп</a:t>
            </a:r>
            <a:r>
              <a:rPr lang="ru-RU" sz="2000" b="1" dirty="0">
                <a:latin typeface="Times New Roman" pitchFamily="18" charset="0"/>
                <a:cs typeface="Times New Roman" pitchFamily="18" charset="0"/>
              </a:rPr>
              <a:t>ы</a:t>
            </a:r>
            <a:r>
              <a:rPr lang="ru-RU" sz="2000" dirty="0">
                <a:latin typeface="Times New Roman" pitchFamily="18" charset="0"/>
                <a:cs typeface="Times New Roman" pitchFamily="18" charset="0"/>
              </a:rPr>
              <a:t>: « Совушка», « Два Мороза</a:t>
            </a:r>
            <a:r>
              <a:rPr lang="ru-RU" sz="2000" dirty="0" smtClean="0">
                <a:latin typeface="Times New Roman" pitchFamily="18" charset="0"/>
                <a:cs typeface="Times New Roman" pitchFamily="18" charset="0"/>
              </a:rPr>
              <a:t>», « </a:t>
            </a:r>
            <a:r>
              <a:rPr lang="ru-RU" sz="2000" dirty="0">
                <a:latin typeface="Times New Roman" pitchFamily="18" charset="0"/>
                <a:cs typeface="Times New Roman" pitchFamily="18" charset="0"/>
              </a:rPr>
              <a:t>Жмурки», « Волк во рву</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Горелки», « Перелет птиц», «Гори, гори ясно», « Лягушка и цапля», « Краски»</a:t>
            </a:r>
          </a:p>
        </p:txBody>
      </p:sp>
      <p:pic>
        <p:nvPicPr>
          <p:cNvPr id="4" name="Рисунок 3" descr="https://xn--31-kmc.xn--80aafey1amqq.xn--d1acj3b/images/events/cover/bcc885ab1b52f0c4c9fac3c2952017b7_big.png"/>
          <p:cNvPicPr/>
          <p:nvPr/>
        </p:nvPicPr>
        <p:blipFill>
          <a:blip r:embed="rId2">
            <a:extLst>
              <a:ext uri="{28A0092B-C50C-407E-A947-70E740481C1C}">
                <a14:useLocalDpi xmlns:a14="http://schemas.microsoft.com/office/drawing/2010/main" val="0"/>
              </a:ext>
            </a:extLst>
          </a:blip>
          <a:srcRect/>
          <a:stretch>
            <a:fillRect/>
          </a:stretch>
        </p:blipFill>
        <p:spPr bwMode="auto">
          <a:xfrm>
            <a:off x="10187354" y="87825"/>
            <a:ext cx="1842061" cy="1213436"/>
          </a:xfrm>
          <a:prstGeom prst="rect">
            <a:avLst/>
          </a:prstGeom>
          <a:noFill/>
          <a:ln>
            <a:noFill/>
          </a:ln>
        </p:spPr>
      </p:pic>
    </p:spTree>
    <p:extLst>
      <p:ext uri="{BB962C8B-B14F-4D97-AF65-F5344CB8AC3E}">
        <p14:creationId xmlns:p14="http://schemas.microsoft.com/office/powerpoint/2010/main" val="23157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3293" y="211016"/>
            <a:ext cx="9781320" cy="1148862"/>
          </a:xfrm>
        </p:spPr>
        <p:txBody>
          <a:bodyPr>
            <a:noAutofit/>
          </a:bodyPr>
          <a:lstStyle/>
          <a:p>
            <a:r>
              <a:rPr lang="ru-RU" sz="2400" b="1" dirty="0">
                <a:latin typeface="Times New Roman" pitchFamily="18" charset="0"/>
                <a:cs typeface="Times New Roman" pitchFamily="18" charset="0"/>
              </a:rPr>
              <a:t>Задание № 3. «Живые картинки».</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Задание 4 « Конкурс капитанов»</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820616" y="1143000"/>
            <a:ext cx="11066584" cy="5521569"/>
          </a:xfrm>
        </p:spPr>
        <p:txBody>
          <a:bodyPr>
            <a:noAutofit/>
          </a:bodyPr>
          <a:lstStyle/>
          <a:p>
            <a:pPr marL="0" indent="0">
              <a:buNone/>
            </a:pPr>
            <a:r>
              <a:rPr lang="ru-RU" sz="2000" b="1" dirty="0">
                <a:latin typeface="Times New Roman" pitchFamily="18" charset="0"/>
                <a:cs typeface="Times New Roman" pitchFamily="18" charset="0"/>
              </a:rPr>
              <a:t>1 команда</a:t>
            </a:r>
            <a:r>
              <a:rPr lang="ru-RU" sz="2000" dirty="0">
                <a:latin typeface="Times New Roman" pitchFamily="18" charset="0"/>
                <a:cs typeface="Times New Roman" pitchFamily="18" charset="0"/>
              </a:rPr>
              <a:t>.</a:t>
            </a:r>
          </a:p>
          <a:p>
            <a:pPr marL="0" indent="0">
              <a:buNone/>
            </a:pPr>
            <a:r>
              <a:rPr lang="ru-RU" sz="1600" dirty="0">
                <a:latin typeface="Times New Roman" pitchFamily="18" charset="0"/>
                <a:cs typeface="Times New Roman" pitchFamily="18" charset="0"/>
              </a:rPr>
              <a:t> </a:t>
            </a:r>
            <a:r>
              <a:rPr lang="ru-RU" sz="2400" b="1" dirty="0">
                <a:latin typeface="Times New Roman" pitchFamily="18" charset="0"/>
                <a:cs typeface="Times New Roman" pitchFamily="18" charset="0"/>
              </a:rPr>
              <a:t>В какие игры играть с детьми и когда? </a:t>
            </a:r>
            <a:endParaRPr lang="ru-RU" sz="2400" b="1"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Если </a:t>
            </a:r>
            <a:r>
              <a:rPr lang="ru-RU" sz="2000" dirty="0">
                <a:latin typeface="Times New Roman" pitchFamily="18" charset="0"/>
                <a:cs typeface="Times New Roman" pitchFamily="18" charset="0"/>
              </a:rPr>
              <a:t>физкультурное или музыкальное занятие проводилось в первой половине дня, то желательно организовывать игры и упражнения в середине или конце прогулки, а в самом её начале предоставить детям возможность самостоятельно поиграть, поупражняться с разнообразными пособиями</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 остальные дни целесообразно организовать двигательную деятельность детей в начале прогулки, что позволит обогатить содержание их самостоятельной деятельности</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В дни проведения физкультурных занятий с детьми организуется одна подвижная игра и какое-либо физическое упражнение (спортивное упражнение или упражнение в основном виде движения). В другие дни, когда занятие не проводится, планируется подвижная игра, спортивное упражнение и упражнение в основном виде движения (прыжки, лазание, метание, бросание и ловля мяча и </a:t>
            </a:r>
            <a:r>
              <a:rPr lang="ru-RU" sz="2000" dirty="0" smtClean="0">
                <a:latin typeface="Times New Roman" pitchFamily="18" charset="0"/>
                <a:cs typeface="Times New Roman" pitchFamily="18" charset="0"/>
              </a:rPr>
              <a:t>другие</a:t>
            </a:r>
            <a:endParaRPr lang="ru-RU" sz="2000" dirty="0">
              <a:latin typeface="Times New Roman" pitchFamily="18" charset="0"/>
              <a:cs typeface="Times New Roman" pitchFamily="18" charset="0"/>
            </a:endParaRPr>
          </a:p>
        </p:txBody>
      </p:sp>
      <p:pic>
        <p:nvPicPr>
          <p:cNvPr id="2050" name="Picture 2" descr="C:\Users\User\Desktop\hello_html_4f59b0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383" y="445477"/>
            <a:ext cx="2157049" cy="147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306</TotalTime>
  <Words>959</Words>
  <Application>Microsoft Office PowerPoint</Application>
  <PresentationFormat>Произвольный</PresentationFormat>
  <Paragraphs>95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Легкий дым</vt:lpstr>
      <vt:lpstr>Муниципальное бюджетное дошкольное образовательное учреждение детский сад № 32 « Теремок»</vt:lpstr>
      <vt:lpstr>Цель: систематизировать и закреплять профессиональные знания, умения и навыки педагогов по развитию двигательной активности у детей  в процессе подвижных игр и упражнений. Форма проведения: педагогический ринг Повестка педсовета: 1.Обращение педагога - психолога  Кузиной О. Н. к участникам педсовета. «Минута вхождения в день».  2.Вступительное слово старшего воспитателя Волковой Е. А. 3. Выступление воспитателя Жуковой М. М. с докладом «Использование подвижных игр в работе с детьми дошкольного возраста как средство реализации ФГОС»  4. Сообщение воспитателя Ильиной М. В.  «Роль подвижной игры в физическом развитии ребенка - дошкольника. Методика организации подвижной игры. 5. Мастер – класс  воспитателя Купаевой О. Е. «Подвижная игра как средство предупреждения плоскостопия»  6.Педагогический ринг ( Волкова Е. А., Кузина О.Н.) 7.Итог педсовета. </vt:lpstr>
      <vt:lpstr>Подвижная игра с правилами - это сознательная двигательная активная деятельность ребенка, характеризующая точным и своевременным выполнением заданий, связанных обязательными для всех играющих правилами.  По определению П. Лесгафта, подвижная игра является упражнением, посредством которого ребенок готовится к жизни.  Подвижная игра -  незаменимое средство пополнения знаний и представлений ребенка об окружающем мире, развития мышления, смекалки, ловкости, сноровки, ценных морально-волевых качеств. При проведении подвижной игры создаются неограниченные возможности комплексного использования разнообразных методов, направленных на формирование личности ребенка. В процессе игры происходит не только упражнение в уже имеющихся двигательных навыках, их закрепление и совершенствование, но и формирование качеств личности. </vt:lpstr>
      <vt:lpstr>Педагогический ринг</vt:lpstr>
      <vt:lpstr>Презентация PowerPoint</vt:lpstr>
      <vt:lpstr>Презентация PowerPoint</vt:lpstr>
      <vt:lpstr>Презентация PowerPoint</vt:lpstr>
      <vt:lpstr>Задание № 2 . « Распредели правильно» </vt:lpstr>
      <vt:lpstr>Задание № 3. «Живые картинки». Задание 4 « Конкурс капитанов» </vt:lpstr>
      <vt:lpstr>Презентация PowerPoint</vt:lpstr>
      <vt:lpstr>Задание 5. Эстафета «Быстрая гусеница» Задание 6. «Виды спорта» </vt:lpstr>
      <vt:lpstr> «Играя, дети учатся прежде всего развлекаться, а это одно из самых полезных занятий на свете».                                          Эрих Фромм</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Деловая игра с педагогами «ПОДВИЖНЫЕ ИГРЫ В ДОУ»</dc:title>
  <dc:creator>user</dc:creator>
  <cp:lastModifiedBy>User</cp:lastModifiedBy>
  <cp:revision>36</cp:revision>
  <dcterms:created xsi:type="dcterms:W3CDTF">2018-04-16T14:48:57Z</dcterms:created>
  <dcterms:modified xsi:type="dcterms:W3CDTF">2022-01-19T07:23:05Z</dcterms:modified>
</cp:coreProperties>
</file>