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1" r:id="rId1"/>
    <p:sldMasterId id="2147483754" r:id="rId2"/>
    <p:sldMasterId id="2147483766" r:id="rId3"/>
    <p:sldMasterId id="2147483790" r:id="rId4"/>
  </p:sldMasterIdLst>
  <p:notesMasterIdLst>
    <p:notesMasterId r:id="rId28"/>
  </p:notesMasterIdLst>
  <p:sldIdLst>
    <p:sldId id="362" r:id="rId5"/>
    <p:sldId id="405" r:id="rId6"/>
    <p:sldId id="492" r:id="rId7"/>
    <p:sldId id="493" r:id="rId8"/>
    <p:sldId id="380" r:id="rId9"/>
    <p:sldId id="426" r:id="rId10"/>
    <p:sldId id="357" r:id="rId11"/>
    <p:sldId id="495" r:id="rId12"/>
    <p:sldId id="468" r:id="rId13"/>
    <p:sldId id="503" r:id="rId14"/>
    <p:sldId id="502" r:id="rId15"/>
    <p:sldId id="478" r:id="rId16"/>
    <p:sldId id="481" r:id="rId17"/>
    <p:sldId id="433" r:id="rId18"/>
    <p:sldId id="496" r:id="rId19"/>
    <p:sldId id="321" r:id="rId20"/>
    <p:sldId id="381" r:id="rId21"/>
    <p:sldId id="450" r:id="rId22"/>
    <p:sldId id="461" r:id="rId23"/>
    <p:sldId id="460" r:id="rId24"/>
    <p:sldId id="498" r:id="rId25"/>
    <p:sldId id="408" r:id="rId26"/>
    <p:sldId id="407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4" d="100"/>
          <a:sy n="84" d="100"/>
        </p:scale>
        <p:origin x="-324" y="-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67EAF7-8A6B-4197-813B-11FA36BFFD47}" type="datetimeFigureOut">
              <a:rPr lang="ru-RU" smtClean="0"/>
              <a:pPr/>
              <a:t>27.06.2025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39A9E1-B97F-404B-917B-D23F862E6F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1959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3EACD8B-C019-4F22-A20A-1EF2E01E0A2B}" type="datetimeFigureOut">
              <a:rPr lang="ru-RU" smtClean="0"/>
              <a:pPr/>
              <a:t>27.06.2025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AA909E-3B3D-4BA2-A19E-1E204C73C5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0398040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3EACD8B-C019-4F22-A20A-1EF2E01E0A2B}" type="datetimeFigureOut">
              <a:rPr lang="ru-RU" smtClean="0"/>
              <a:pPr/>
              <a:t>27.06.2025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AA909E-3B3D-4BA2-A19E-1E204C73C5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1847589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3EACD8B-C019-4F22-A20A-1EF2E01E0A2B}" type="datetimeFigureOut">
              <a:rPr lang="ru-RU" smtClean="0"/>
              <a:pPr/>
              <a:t>27.06.2025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AA909E-3B3D-4BA2-A19E-1E204C73C5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6343401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03EACD8B-C019-4F22-A20A-1EF2E01E0A2B}" type="datetimeFigureOut">
              <a:rPr lang="ru-RU" smtClean="0"/>
              <a:pPr/>
              <a:t>27.06.2025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C3AA909E-3B3D-4BA2-A19E-1E204C73C5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104928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ED9EC2-603C-4415-8785-87F8F9F790AC}" type="datetimeFigureOut">
              <a:rPr lang="ru-RU"/>
              <a:pPr>
                <a:defRPr/>
              </a:pPr>
              <a:t>27.06.2025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3A2BC-E7C3-41E6-B035-827230239F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5792324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8F0D9-C52A-4E92-806E-B314F71C9836}" type="datetimeFigureOut">
              <a:rPr lang="ru-RU"/>
              <a:pPr>
                <a:defRPr/>
              </a:pPr>
              <a:t>27.06.2025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46CB1C-B5B9-46B7-99FA-1E2C6030E3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1533103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AD1B6C-9D64-4ADE-A774-27CFA58C7521}" type="datetimeFigureOut">
              <a:rPr lang="ru-RU"/>
              <a:pPr>
                <a:defRPr/>
              </a:pPr>
              <a:t>27.06.2025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D4CF8-66A3-41C5-8816-B95C950F1E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5115145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346C6D-6AA5-4CC6-86C6-C5BF1A7FEA6A}" type="datetimeFigureOut">
              <a:rPr lang="ru-RU"/>
              <a:pPr>
                <a:defRPr/>
              </a:pPr>
              <a:t>27.06.2025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0D2AC5-AD38-4197-B39A-37C2C993A9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6184028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724DD-818F-4A9B-9513-5861511786F6}" type="datetimeFigureOut">
              <a:rPr lang="ru-RU"/>
              <a:pPr>
                <a:defRPr/>
              </a:pPr>
              <a:t>27.06.2025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6F1862-137C-4C88-B88E-9DB4944910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3534496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CD11B8-CBFC-4712-B3F3-FD026CE613CF}" type="datetimeFigureOut">
              <a:rPr lang="ru-RU"/>
              <a:pPr>
                <a:defRPr/>
              </a:pPr>
              <a:t>27.06.2025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5859F2-CA1D-40C1-AFF5-418C1478A7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2201513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EE4D71-E1FA-4A41-BA34-FFD4023D51A5}" type="datetimeFigureOut">
              <a:rPr lang="ru-RU"/>
              <a:pPr>
                <a:defRPr/>
              </a:pPr>
              <a:t>27.06.2025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3D1717-C8BB-4BF1-B467-15BCB27FBC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436664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3EACD8B-C019-4F22-A20A-1EF2E01E0A2B}" type="datetimeFigureOut">
              <a:rPr lang="ru-RU" smtClean="0"/>
              <a:pPr/>
              <a:t>27.06.2025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AA909E-3B3D-4BA2-A19E-1E204C73C5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6748258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BCC58-E3DA-48A6-BCAE-63BB94365EB9}" type="datetimeFigureOut">
              <a:rPr lang="ru-RU"/>
              <a:pPr>
                <a:defRPr/>
              </a:pPr>
              <a:t>27.06.2025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EA323-F595-424C-8FDA-D63C6E61AB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801909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8C91E3-3D1E-44D1-A515-FD6B7F3704D0}" type="datetimeFigureOut">
              <a:rPr lang="ru-RU"/>
              <a:pPr>
                <a:defRPr/>
              </a:pPr>
              <a:t>27.06.2025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4A4985-7F69-4807-86FC-55CDE8C146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8175582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7EBC4-3212-409B-A2D1-704AA3AEE321}" type="datetimeFigureOut">
              <a:rPr lang="ru-RU"/>
              <a:pPr>
                <a:defRPr/>
              </a:pPr>
              <a:t>27.06.2025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9FBE1-C4E3-4B88-B8CC-C09B7267FD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315790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498BE-D2FF-4455-99BA-C409C9785D01}" type="datetimeFigureOut">
              <a:rPr lang="ru-RU"/>
              <a:pPr>
                <a:defRPr/>
              </a:pPr>
              <a:t>27.06.2025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4E0EE-ACF5-4044-8FDD-452805E156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5070136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ACD8B-C019-4F22-A20A-1EF2E01E0A2B}" type="datetimeFigureOut">
              <a:rPr lang="ru-RU" smtClean="0"/>
              <a:pPr/>
              <a:t>27.06.2025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A909E-3B3D-4BA2-A19E-1E204C73C5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62290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ACD8B-C019-4F22-A20A-1EF2E01E0A2B}" type="datetimeFigureOut">
              <a:rPr lang="ru-RU" smtClean="0"/>
              <a:pPr/>
              <a:t>27.06.2025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A909E-3B3D-4BA2-A19E-1E204C73C5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26710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ACD8B-C019-4F22-A20A-1EF2E01E0A2B}" type="datetimeFigureOut">
              <a:rPr lang="ru-RU" smtClean="0"/>
              <a:pPr/>
              <a:t>27.06.2025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A909E-3B3D-4BA2-A19E-1E204C73C5D3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4456516.pn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80960" y="285728"/>
            <a:ext cx="11430080" cy="6572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6044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ACD8B-C019-4F22-A20A-1EF2E01E0A2B}" type="datetimeFigureOut">
              <a:rPr lang="ru-RU" smtClean="0"/>
              <a:pPr/>
              <a:t>27.06.2025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A909E-3B3D-4BA2-A19E-1E204C73C5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79064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ACD8B-C019-4F22-A20A-1EF2E01E0A2B}" type="datetimeFigureOut">
              <a:rPr lang="ru-RU" smtClean="0"/>
              <a:pPr/>
              <a:t>27.06.2025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A909E-3B3D-4BA2-A19E-1E204C73C5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19186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ACD8B-C019-4F22-A20A-1EF2E01E0A2B}" type="datetimeFigureOut">
              <a:rPr lang="ru-RU" smtClean="0"/>
              <a:pPr/>
              <a:t>27.06.2025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A909E-3B3D-4BA2-A19E-1E204C73C5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09337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3EACD8B-C019-4F22-A20A-1EF2E01E0A2B}" type="datetimeFigureOut">
              <a:rPr lang="ru-RU" smtClean="0"/>
              <a:pPr/>
              <a:t>27.06.2025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AA909E-3B3D-4BA2-A19E-1E204C73C5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3566735"/>
      </p:ext>
    </p:extLst>
  </p:cSld>
  <p:clrMapOvr>
    <a:masterClrMapping/>
  </p:clrMapOvr>
  <p:transition spd="slow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ACD8B-C019-4F22-A20A-1EF2E01E0A2B}" type="datetimeFigureOut">
              <a:rPr lang="ru-RU" smtClean="0"/>
              <a:pPr/>
              <a:t>27.06.2025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A909E-3B3D-4BA2-A19E-1E204C73C5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82260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ACD8B-C019-4F22-A20A-1EF2E01E0A2B}" type="datetimeFigureOut">
              <a:rPr lang="ru-RU" smtClean="0"/>
              <a:pPr/>
              <a:t>27.06.2025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A909E-3B3D-4BA2-A19E-1E204C73C5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7569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ACD8B-C019-4F22-A20A-1EF2E01E0A2B}" type="datetimeFigureOut">
              <a:rPr lang="ru-RU" smtClean="0"/>
              <a:pPr/>
              <a:t>27.06.2025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A909E-3B3D-4BA2-A19E-1E204C73C5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80774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ACD8B-C019-4F22-A20A-1EF2E01E0A2B}" type="datetimeFigureOut">
              <a:rPr lang="ru-RU" smtClean="0"/>
              <a:pPr/>
              <a:t>27.06.2025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A909E-3B3D-4BA2-A19E-1E204C73C5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78659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ACD8B-C019-4F22-A20A-1EF2E01E0A2B}" type="datetimeFigureOut">
              <a:rPr lang="ru-RU" smtClean="0"/>
              <a:pPr/>
              <a:t>27.06.2025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A909E-3B3D-4BA2-A19E-1E204C73C5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88163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9894EE9-3708-4123-93DE-9BACA7FA6A9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27.06.2025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C98CE-8171-4A91-AA34-85BF5A9DEBCC}" type="slidenum">
              <a:rPr lang="ru-RU" altLang="ru-RU" smtClean="0"/>
              <a:pPr/>
              <a:t>‹#›</a:t>
            </a:fld>
            <a:endParaRPr lang="ru-RU" altLang="ru-RU"/>
          </a:p>
        </p:txBody>
      </p:sp>
      <p:pic>
        <p:nvPicPr>
          <p:cNvPr id="7" name="Рисунок 6" descr="post-279854-1298288370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01251" y="-428625"/>
            <a:ext cx="2190749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 descr="post-279854-1298288370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14314"/>
            <a:ext cx="3143251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 descr="97e6b01896c7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340000">
            <a:off x="-838200" y="-349250"/>
            <a:ext cx="4440767" cy="268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03183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F29C8F-6687-4473-B2BB-D17E4DD82CD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27.06.2025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E0FAE-16FF-4C70-87DC-BB7873DDDBF7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606065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540EC29-C7DA-4D24-8BB3-A38C33D8BDD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27.06.2025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F3D40-5A43-4C78-8D13-EF714A33996D}" type="slidenum">
              <a:rPr lang="ru-RU" altLang="ru-RU" smtClean="0"/>
              <a:pPr/>
              <a:t>‹#›</a:t>
            </a:fld>
            <a:endParaRPr lang="ru-RU" altLang="ru-RU"/>
          </a:p>
        </p:txBody>
      </p:sp>
      <p:pic>
        <p:nvPicPr>
          <p:cNvPr id="7" name="Рисунок 6" descr="4456516.pn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80960" y="285728"/>
            <a:ext cx="11430080" cy="6572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3237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55573B-929A-4D8B-9983-E589B6E134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27.06.2025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5EF30-E717-4A2E-BA26-5ABFB2C80143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666078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3A8C7C-A6E9-429E-AF5E-D049BB69723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27.06.2025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D5500-DA98-44C9-96E6-961FB610C6D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107079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3EACD8B-C019-4F22-A20A-1EF2E01E0A2B}" type="datetimeFigureOut">
              <a:rPr lang="ru-RU" smtClean="0"/>
              <a:pPr/>
              <a:t>27.06.2025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AA909E-3B3D-4BA2-A19E-1E204C73C5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6238867"/>
      </p:ext>
    </p:extLst>
  </p:cSld>
  <p:clrMapOvr>
    <a:masterClrMapping/>
  </p:clrMapOvr>
  <p:transition spd="slow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AC1ABF-95A3-42C9-AE45-699F5620BC1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27.06.2025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F6EA5-2824-4A6D-ADD9-E12B3CA48671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6532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34F3F2-FEE2-4BD4-85F8-FF95C46CFAC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27.06.2025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1CC15-2AB8-4C4F-B95B-79561E14E370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664011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26B2E1-FD37-49A8-8B0B-3189F38BF3F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27.06.2025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B3266-101C-4884-845E-5E70D81C5B23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395499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C7BC02C-99DE-43DE-9957-23CBAC6F67E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27.06.2025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FD81D-4904-43D4-8297-03EC7AB9D8A9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788371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7491AF-DA63-4BBA-BF2A-9E352D0158D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27.06.2025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7A63C-2630-4E00-830C-D0B2F3B0C60C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088827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5F6148-DC4D-4CC7-A586-454031FC269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27.06.2025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F6A75-E51B-4B75-8246-4EA842A6AEE0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072299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3EACD8B-C019-4F22-A20A-1EF2E01E0A2B}" type="datetimeFigureOut">
              <a:rPr lang="ru-RU" smtClean="0"/>
              <a:pPr/>
              <a:t>27.06.2025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AA909E-3B3D-4BA2-A19E-1E204C73C5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9386457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3EACD8B-C019-4F22-A20A-1EF2E01E0A2B}" type="datetimeFigureOut">
              <a:rPr lang="ru-RU" smtClean="0"/>
              <a:pPr/>
              <a:t>27.06.2025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AA909E-3B3D-4BA2-A19E-1E204C73C5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9521627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3EACD8B-C019-4F22-A20A-1EF2E01E0A2B}" type="datetimeFigureOut">
              <a:rPr lang="ru-RU" smtClean="0"/>
              <a:pPr/>
              <a:t>27.06.2025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AA909E-3B3D-4BA2-A19E-1E204C73C5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247018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3EACD8B-C019-4F22-A20A-1EF2E01E0A2B}" type="datetimeFigureOut">
              <a:rPr lang="ru-RU" smtClean="0"/>
              <a:pPr/>
              <a:t>27.06.2025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AA909E-3B3D-4BA2-A19E-1E204C73C5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2772263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3EACD8B-C019-4F22-A20A-1EF2E01E0A2B}" type="datetimeFigureOut">
              <a:rPr lang="ru-RU" smtClean="0"/>
              <a:pPr/>
              <a:t>27.06.2025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AA909E-3B3D-4BA2-A19E-1E204C73C5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1783353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03EACD8B-C019-4F22-A20A-1EF2E01E0A2B}" type="datetimeFigureOut">
              <a:rPr lang="ru-RU" smtClean="0"/>
              <a:pPr/>
              <a:t>27.06.2025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C3AA909E-3B3D-4BA2-A19E-1E204C73C5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9476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</p:sldLayoutIdLst>
  <p:transition spd="slow">
    <p:fad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F402516-BF28-4CDC-87C2-ED2FC668DBBE}" type="datetimeFigureOut">
              <a:rPr lang="ru-RU"/>
              <a:pPr>
                <a:defRPr/>
              </a:pPr>
              <a:t>27.06.2025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B7FF6D7-4BC6-4139-A9A6-82611ABABA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1490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transition spd="slow">
    <p:fad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EACD8B-C019-4F22-A20A-1EF2E01E0A2B}" type="datetimeFigureOut">
              <a:rPr lang="ru-RU" smtClean="0"/>
              <a:pPr/>
              <a:t>27.06.2025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A909E-3B3D-4BA2-A19E-1E204C73C5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792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EACD8B-C019-4F22-A20A-1EF2E01E0A2B}" type="datetimeFigureOut">
              <a:rPr lang="ru-RU" smtClean="0"/>
              <a:pPr/>
              <a:t>27.06.2025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A909E-3B3D-4BA2-A19E-1E204C73C5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0829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46.jpeg"/><Relationship Id="rId11" Type="http://schemas.openxmlformats.org/officeDocument/2006/relationships/image" Target="../media/image51.jpeg"/><Relationship Id="rId5" Type="http://schemas.openxmlformats.org/officeDocument/2006/relationships/image" Target="../media/image45.png"/><Relationship Id="rId10" Type="http://schemas.openxmlformats.org/officeDocument/2006/relationships/image" Target="../media/image50.jpeg"/><Relationship Id="rId4" Type="http://schemas.openxmlformats.org/officeDocument/2006/relationships/image" Target="../media/image44.jpeg"/><Relationship Id="rId9" Type="http://schemas.openxmlformats.org/officeDocument/2006/relationships/image" Target="../media/image4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7" Type="http://schemas.openxmlformats.org/officeDocument/2006/relationships/image" Target="../media/image58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57.pn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png"/><Relationship Id="rId7" Type="http://schemas.openxmlformats.org/officeDocument/2006/relationships/image" Target="../media/image64.jpe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Relationship Id="rId9" Type="http://schemas.openxmlformats.org/officeDocument/2006/relationships/image" Target="../media/image66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jpeg"/><Relationship Id="rId3" Type="http://schemas.openxmlformats.org/officeDocument/2006/relationships/image" Target="../media/image68.gif"/><Relationship Id="rId7" Type="http://schemas.openxmlformats.org/officeDocument/2006/relationships/image" Target="../media/image72.jpe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7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79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81.jpeg"/><Relationship Id="rId7" Type="http://schemas.openxmlformats.org/officeDocument/2006/relationships/image" Target="../media/image85.pn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jpeg"/><Relationship Id="rId9" Type="http://schemas.openxmlformats.org/officeDocument/2006/relationships/image" Target="../media/image8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7" Type="http://schemas.openxmlformats.org/officeDocument/2006/relationships/image" Target="../media/image93.jpe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92.jpeg"/><Relationship Id="rId5" Type="http://schemas.openxmlformats.org/officeDocument/2006/relationships/image" Target="../media/image91.jpeg"/><Relationship Id="rId4" Type="http://schemas.openxmlformats.org/officeDocument/2006/relationships/image" Target="../media/image9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jpeg"/><Relationship Id="rId3" Type="http://schemas.openxmlformats.org/officeDocument/2006/relationships/image" Target="../media/image95.jpeg"/><Relationship Id="rId7" Type="http://schemas.openxmlformats.org/officeDocument/2006/relationships/image" Target="../media/image99.jpeg"/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98.jpeg"/><Relationship Id="rId5" Type="http://schemas.openxmlformats.org/officeDocument/2006/relationships/image" Target="../media/image97.jpeg"/><Relationship Id="rId10" Type="http://schemas.openxmlformats.org/officeDocument/2006/relationships/image" Target="../media/image102.jpeg"/><Relationship Id="rId4" Type="http://schemas.openxmlformats.org/officeDocument/2006/relationships/image" Target="../media/image96.jpeg"/><Relationship Id="rId9" Type="http://schemas.openxmlformats.org/officeDocument/2006/relationships/image" Target="../media/image10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eg"/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06.png"/><Relationship Id="rId4" Type="http://schemas.openxmlformats.org/officeDocument/2006/relationships/image" Target="../media/image10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gif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09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jpeg"/><Relationship Id="rId3" Type="http://schemas.openxmlformats.org/officeDocument/2006/relationships/image" Target="../media/image111.png"/><Relationship Id="rId7" Type="http://schemas.openxmlformats.org/officeDocument/2006/relationships/image" Target="../media/image114.png"/><Relationship Id="rId2" Type="http://schemas.openxmlformats.org/officeDocument/2006/relationships/image" Target="../media/image110.gif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13.jpeg"/><Relationship Id="rId5" Type="http://schemas.openxmlformats.org/officeDocument/2006/relationships/image" Target="../media/image112.jpeg"/><Relationship Id="rId4" Type="http://schemas.openxmlformats.org/officeDocument/2006/relationships/image" Target="../media/image84.png"/><Relationship Id="rId9" Type="http://schemas.openxmlformats.org/officeDocument/2006/relationships/image" Target="../media/image11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jpeg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картинка фонематический слух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98919" y="942857"/>
            <a:ext cx="3067579" cy="311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2872" y="669147"/>
            <a:ext cx="9951378" cy="1143000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Фонематический слух – </a:t>
            </a: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основа </a:t>
            </a: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правильной </a:t>
            </a:r>
            <a:b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речи</a:t>
            </a:r>
            <a:endParaRPr lang="ru-RU" dirty="0"/>
          </a:p>
        </p:txBody>
      </p:sp>
      <p:pic>
        <p:nvPicPr>
          <p:cNvPr id="1030" name="Picture 6" descr="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545661" y="4817992"/>
            <a:ext cx="211455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8972" y="5011149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>
                <a:ln w="11430">
                  <a:noFill/>
                </a:ln>
                <a:solidFill>
                  <a:srgbClr val="002060"/>
                </a:solidFill>
              </a:rPr>
              <a:t>Подготовила: </a:t>
            </a:r>
            <a:r>
              <a:rPr lang="ru-RU" sz="2000" b="1" dirty="0" smtClean="0">
                <a:ln w="11430">
                  <a:noFill/>
                </a:ln>
                <a:solidFill>
                  <a:srgbClr val="002060"/>
                </a:solidFill>
              </a:rPr>
              <a:t> </a:t>
            </a:r>
            <a:r>
              <a:rPr lang="ru-RU" sz="2000" b="1" dirty="0">
                <a:ln w="11430">
                  <a:noFill/>
                </a:ln>
                <a:solidFill>
                  <a:srgbClr val="002060"/>
                </a:solidFill>
              </a:rPr>
              <a:t>К</a:t>
            </a:r>
            <a:r>
              <a:rPr lang="ru-RU" sz="2000" b="1" dirty="0" smtClean="0">
                <a:ln w="11430">
                  <a:noFill/>
                </a:ln>
                <a:solidFill>
                  <a:srgbClr val="002060"/>
                </a:solidFill>
              </a:rPr>
              <a:t>урлова Л.А.</a:t>
            </a:r>
            <a:endParaRPr lang="ru-RU" sz="2000" b="1" dirty="0">
              <a:ln w="11430">
                <a:noFill/>
              </a:ln>
              <a:solidFill>
                <a:srgbClr val="002060"/>
              </a:solidFill>
            </a:endParaRPr>
          </a:p>
          <a:p>
            <a:r>
              <a:rPr lang="ru-RU" sz="2000" b="1" dirty="0">
                <a:ln w="11430">
                  <a:noFill/>
                </a:ln>
                <a:solidFill>
                  <a:srgbClr val="002060"/>
                </a:solidFill>
              </a:rPr>
              <a:t>у</a:t>
            </a:r>
            <a:r>
              <a:rPr lang="ru-RU" sz="2000" b="1" dirty="0" smtClean="0">
                <a:ln w="11430">
                  <a:noFill/>
                </a:ln>
                <a:solidFill>
                  <a:srgbClr val="002060"/>
                </a:solidFill>
              </a:rPr>
              <a:t>читель-логопед</a:t>
            </a:r>
            <a:endParaRPr lang="ru-RU" sz="2000" b="1" dirty="0">
              <a:ln w="11430">
                <a:noFill/>
              </a:ln>
              <a:solidFill>
                <a:srgbClr val="002060"/>
              </a:solidFill>
            </a:endParaRPr>
          </a:p>
          <a:p>
            <a:r>
              <a:rPr lang="ru-RU" sz="2000" b="1" dirty="0" smtClean="0">
                <a:ln w="11430">
                  <a:noFill/>
                </a:ln>
                <a:solidFill>
                  <a:srgbClr val="002060"/>
                </a:solidFill>
              </a:rPr>
              <a:t>МБДОУ  д/с №32 «Теремок</a:t>
            </a:r>
            <a:r>
              <a:rPr lang="ru-RU" sz="2000" b="1" smtClean="0">
                <a:ln w="11430">
                  <a:noFill/>
                </a:ln>
                <a:solidFill>
                  <a:srgbClr val="002060"/>
                </a:solidFill>
              </a:rPr>
              <a:t>»  </a:t>
            </a:r>
            <a:endParaRPr lang="ru-RU" sz="2000" b="1" dirty="0">
              <a:ln w="11430">
                <a:noFill/>
              </a:ln>
              <a:solidFill>
                <a:srgbClr val="002060"/>
              </a:solidFill>
            </a:endParaRPr>
          </a:p>
        </p:txBody>
      </p:sp>
      <p:pic>
        <p:nvPicPr>
          <p:cNvPr id="9" name="Рисунок 8" descr="C:\Users\User\Downloads\003.jpg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58700" y="2205661"/>
            <a:ext cx="3012544" cy="18518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11522" y="4092790"/>
            <a:ext cx="2668339" cy="2241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email">
            <a:lum bright="1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4832" y="1815893"/>
            <a:ext cx="3026690" cy="2034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1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62604" y="4471917"/>
            <a:ext cx="2500313" cy="1585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35783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17433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</a:rPr>
              <a:t>Помоги Незнайке собрать портфель</a:t>
            </a:r>
            <a:endParaRPr lang="ru-RU" sz="3600" b="1" dirty="0">
              <a:solidFill>
                <a:srgbClr val="0000FF"/>
              </a:solidFill>
            </a:endParaRPr>
          </a:p>
        </p:txBody>
      </p:sp>
      <p:pic>
        <p:nvPicPr>
          <p:cNvPr id="1026" name="Picture 2" descr="Похожее изображение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3711503"/>
            <a:ext cx="3841852" cy="268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Картинки по запросу картинка незнайк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77" y="1435588"/>
            <a:ext cx="3108222" cy="496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501278" y="3970056"/>
            <a:ext cx="84029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Р</a:t>
            </a:r>
            <a:endParaRPr lang="ru-RU" sz="9600" b="1" cap="none" spc="0" dirty="0">
              <a:ln w="22225">
                <a:solidFill>
                  <a:srgbClr val="002060"/>
                </a:solidFill>
                <a:prstDash val="solid"/>
              </a:ln>
              <a:solidFill>
                <a:srgbClr val="0070C0"/>
              </a:solidFill>
              <a:effectLst/>
            </a:endParaRPr>
          </a:p>
        </p:txBody>
      </p:sp>
      <p:pic>
        <p:nvPicPr>
          <p:cNvPr id="7" name="Picture 2" descr="Похожее изображение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"/>
          <a:stretch/>
        </p:blipFill>
        <p:spPr bwMode="auto">
          <a:xfrm>
            <a:off x="3159277" y="1791220"/>
            <a:ext cx="1970602" cy="1432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Похожее изображение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69" b="14118"/>
          <a:stretch/>
        </p:blipFill>
        <p:spPr bwMode="auto">
          <a:xfrm>
            <a:off x="7204333" y="1302562"/>
            <a:ext cx="2227519" cy="1606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Похожее изображение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1926" y="2908881"/>
            <a:ext cx="1861209" cy="1861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Картинки по запросу картинка глобус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3307" y="1546513"/>
            <a:ext cx="1921239" cy="1921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Картинки по запросу картинка клей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17" r="25708"/>
          <a:stretch/>
        </p:blipFill>
        <p:spPr bwMode="auto">
          <a:xfrm>
            <a:off x="10761633" y="3711503"/>
            <a:ext cx="867187" cy="1687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Картинки по запросу картинка карандаш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7678" y="4410425"/>
            <a:ext cx="15430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Картинки по запросу картинка пенал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3135" y="1343721"/>
            <a:ext cx="17145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Похожее изображение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9" t="7841" r="3740" b="7991"/>
          <a:stretch/>
        </p:blipFill>
        <p:spPr bwMode="auto">
          <a:xfrm>
            <a:off x="9754858" y="1374944"/>
            <a:ext cx="1731971" cy="158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28662" y="933230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86377" y="742960"/>
            <a:ext cx="8577815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36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7.40741E-7 L 0.14805 0.36991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96" y="18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4.44444E-6 L -0.19427 0.43056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14" y="2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2.22222E-6 L -0.23906 0.17361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53" y="8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4.44444E-6 L -0.31862 -0.01527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37" y="-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0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Куб 3"/>
          <p:cNvSpPr/>
          <p:nvPr/>
        </p:nvSpPr>
        <p:spPr>
          <a:xfrm>
            <a:off x="609600" y="3824288"/>
            <a:ext cx="3214687" cy="2454276"/>
          </a:xfrm>
          <a:prstGeom prst="cube">
            <a:avLst/>
          </a:prstGeom>
          <a:solidFill>
            <a:srgbClr val="00B0F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Куб 4"/>
          <p:cNvSpPr/>
          <p:nvPr/>
        </p:nvSpPr>
        <p:spPr>
          <a:xfrm>
            <a:off x="4488656" y="3824288"/>
            <a:ext cx="3214687" cy="2454276"/>
          </a:xfrm>
          <a:prstGeom prst="cube">
            <a:avLst/>
          </a:prstGeom>
          <a:solidFill>
            <a:srgbClr val="00B0F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Куб 5"/>
          <p:cNvSpPr/>
          <p:nvPr/>
        </p:nvSpPr>
        <p:spPr>
          <a:xfrm>
            <a:off x="8367713" y="3824288"/>
            <a:ext cx="3214687" cy="2454276"/>
          </a:xfrm>
          <a:prstGeom prst="cube">
            <a:avLst/>
          </a:prstGeom>
          <a:solidFill>
            <a:srgbClr val="00B0F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13639" y="4668839"/>
            <a:ext cx="1800225" cy="1428750"/>
          </a:xfrm>
          <a:prstGeom prst="roundRect">
            <a:avLst/>
          </a:prstGeom>
          <a:ln>
            <a:solidFill>
              <a:srgbClr val="00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753473" y="4668839"/>
            <a:ext cx="1800225" cy="1428750"/>
          </a:xfrm>
          <a:prstGeom prst="roundRect">
            <a:avLst/>
          </a:prstGeom>
          <a:ln>
            <a:solidFill>
              <a:srgbClr val="00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903944" y="4668839"/>
            <a:ext cx="1800225" cy="1428750"/>
          </a:xfrm>
          <a:prstGeom prst="roundRect">
            <a:avLst/>
          </a:prstGeom>
          <a:ln>
            <a:solidFill>
              <a:srgbClr val="00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315672" y="4339572"/>
            <a:ext cx="1196161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2000" b="1" cap="none" spc="0" dirty="0" smtClean="0">
                <a:ln w="22225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/>
              </a:rPr>
              <a:t>Ц</a:t>
            </a:r>
            <a:endParaRPr lang="ru-RU" sz="12000" b="1" cap="none" spc="0" dirty="0">
              <a:ln w="22225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effectLst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304560" y="4413718"/>
            <a:ext cx="998992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2000" b="1" dirty="0">
                <a:ln w="22225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</a:rPr>
              <a:t>С</a:t>
            </a:r>
            <a:endParaRPr lang="ru-RU" sz="12000" b="1" cap="none" spc="0" dirty="0">
              <a:ln w="22225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effectLst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194485" y="4413718"/>
            <a:ext cx="926857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2000" b="1" dirty="0">
                <a:ln w="22225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</a:rPr>
              <a:t>З</a:t>
            </a:r>
            <a:endParaRPr lang="ru-RU" sz="12000" b="1" cap="none" spc="0" dirty="0">
              <a:ln w="22225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effectLst/>
            </a:endParaRPr>
          </a:p>
        </p:txBody>
      </p:sp>
      <p:pic>
        <p:nvPicPr>
          <p:cNvPr id="13" name="Picture 4" descr="https://img2.wbstatic.net/big/new/1040000/1048548-1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1856" y="545264"/>
            <a:ext cx="1572354" cy="1986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Картинки по запросу картинка слон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66447" y="786282"/>
            <a:ext cx="1874994" cy="1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Картинки по запросу картинка цыплёнок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05658" y="630938"/>
            <a:ext cx="1773148" cy="184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Картинки по запросу картинка цапля для детей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056016" y="659454"/>
            <a:ext cx="1458869" cy="1799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Картинки по запросу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43023" y="747672"/>
            <a:ext cx="2015290" cy="1734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Картинки по запросу картинка коза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23660" y="757238"/>
            <a:ext cx="2145857" cy="156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55734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44444E-6 L 0.31876 0.2902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37" y="14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4.44444E-6 L 0.16381 0.29723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90" y="14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11111E-6 L -0.46328 0.30903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64" y="15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54 -4.81481E-6 L -0.6267 0.31158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862" y="15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33333E-6 L -0.01927 0.24977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4" y="12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4.07407E-6 L 0.63203 0.30093 " pathEditMode="relative" rAng="0" ptsTypes="AA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02" y="15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814513"/>
            <a:ext cx="10972800" cy="4525963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rgbClr val="0000FF"/>
                </a:solidFill>
              </a:rPr>
              <a:t>Выделение </a:t>
            </a:r>
            <a:r>
              <a:rPr lang="ru-RU" dirty="0">
                <a:solidFill>
                  <a:srgbClr val="0000FF"/>
                </a:solidFill>
              </a:rPr>
              <a:t>гласного звука из начала слова</a:t>
            </a:r>
            <a:r>
              <a:rPr lang="ru-RU" b="1" dirty="0">
                <a:solidFill>
                  <a:srgbClr val="0000FF"/>
                </a:solidFill>
              </a:rPr>
              <a:t> </a:t>
            </a:r>
            <a:r>
              <a:rPr lang="ru-RU" i="1" dirty="0">
                <a:solidFill>
                  <a:srgbClr val="0000FF"/>
                </a:solidFill>
              </a:rPr>
              <a:t>(Аня, утка</a:t>
            </a:r>
            <a:r>
              <a:rPr lang="ru-RU" i="1" dirty="0" smtClean="0">
                <a:solidFill>
                  <a:srgbClr val="0000FF"/>
                </a:solidFill>
              </a:rPr>
              <a:t>).</a:t>
            </a:r>
          </a:p>
          <a:p>
            <a:r>
              <a:rPr lang="ru-RU" dirty="0" smtClean="0">
                <a:solidFill>
                  <a:srgbClr val="0000FF"/>
                </a:solidFill>
              </a:rPr>
              <a:t>Анализ </a:t>
            </a:r>
            <a:r>
              <a:rPr lang="ru-RU" dirty="0">
                <a:solidFill>
                  <a:srgbClr val="0000FF"/>
                </a:solidFill>
              </a:rPr>
              <a:t>и синтез сочетаний из двух гласных звуков</a:t>
            </a:r>
            <a:r>
              <a:rPr lang="ru-RU" dirty="0" smtClean="0">
                <a:solidFill>
                  <a:srgbClr val="0000FF"/>
                </a:solidFill>
              </a:rPr>
              <a:t>;</a:t>
            </a:r>
            <a:endParaRPr lang="ru-RU" dirty="0">
              <a:solidFill>
                <a:srgbClr val="0000FF"/>
              </a:solidFill>
            </a:endParaRPr>
          </a:p>
          <a:p>
            <a:r>
              <a:rPr lang="ru-RU" dirty="0">
                <a:solidFill>
                  <a:srgbClr val="0000FF"/>
                </a:solidFill>
              </a:rPr>
              <a:t>Определение гласного звука в середине </a:t>
            </a:r>
            <a:r>
              <a:rPr lang="ru-RU" b="1" dirty="0">
                <a:solidFill>
                  <a:srgbClr val="0000FF"/>
                </a:solidFill>
              </a:rPr>
              <a:t> </a:t>
            </a:r>
            <a:r>
              <a:rPr lang="ru-RU" i="1" dirty="0">
                <a:solidFill>
                  <a:srgbClr val="0000FF"/>
                </a:solidFill>
              </a:rPr>
              <a:t>(дом, мак, танк).</a:t>
            </a:r>
            <a:endParaRPr lang="ru-RU" dirty="0">
              <a:solidFill>
                <a:srgbClr val="0000FF"/>
              </a:solidFill>
            </a:endParaRPr>
          </a:p>
          <a:p>
            <a:r>
              <a:rPr lang="ru-RU" dirty="0" smtClean="0">
                <a:solidFill>
                  <a:srgbClr val="0000FF"/>
                </a:solidFill>
              </a:rPr>
              <a:t>Выделение </a:t>
            </a:r>
            <a:r>
              <a:rPr lang="ru-RU" dirty="0">
                <a:solidFill>
                  <a:srgbClr val="0000FF"/>
                </a:solidFill>
              </a:rPr>
              <a:t>гласного звука из конца слова</a:t>
            </a:r>
            <a:r>
              <a:rPr lang="ru-RU" b="1" dirty="0">
                <a:solidFill>
                  <a:srgbClr val="0000FF"/>
                </a:solidFill>
              </a:rPr>
              <a:t> </a:t>
            </a:r>
            <a:r>
              <a:rPr lang="ru-RU" i="1" dirty="0">
                <a:solidFill>
                  <a:srgbClr val="0000FF"/>
                </a:solidFill>
              </a:rPr>
              <a:t>(окно, вода).</a:t>
            </a:r>
            <a:endParaRPr lang="ru-RU" dirty="0">
              <a:solidFill>
                <a:srgbClr val="0000FF"/>
              </a:solidFill>
            </a:endParaRPr>
          </a:p>
          <a:p>
            <a:r>
              <a:rPr lang="ru-RU" dirty="0" smtClean="0">
                <a:solidFill>
                  <a:srgbClr val="0000FF"/>
                </a:solidFill>
              </a:rPr>
              <a:t>Выделение </a:t>
            </a:r>
            <a:r>
              <a:rPr lang="ru-RU" dirty="0">
                <a:solidFill>
                  <a:srgbClr val="0000FF"/>
                </a:solidFill>
              </a:rPr>
              <a:t>согласного звука из начала слова</a:t>
            </a:r>
            <a:r>
              <a:rPr lang="ru-RU" b="1" dirty="0">
                <a:solidFill>
                  <a:srgbClr val="0000FF"/>
                </a:solidFill>
              </a:rPr>
              <a:t> </a:t>
            </a:r>
            <a:r>
              <a:rPr lang="ru-RU" i="1" dirty="0">
                <a:solidFill>
                  <a:srgbClr val="0000FF"/>
                </a:solidFill>
              </a:rPr>
              <a:t>(мак, дом).</a:t>
            </a:r>
            <a:endParaRPr lang="ru-RU" dirty="0">
              <a:solidFill>
                <a:srgbClr val="0000FF"/>
              </a:solidFill>
            </a:endParaRPr>
          </a:p>
          <a:p>
            <a:r>
              <a:rPr lang="ru-RU" dirty="0" smtClean="0">
                <a:solidFill>
                  <a:srgbClr val="0000FF"/>
                </a:solidFill>
              </a:rPr>
              <a:t>Выделение </a:t>
            </a:r>
            <a:r>
              <a:rPr lang="ru-RU" dirty="0">
                <a:solidFill>
                  <a:srgbClr val="0000FF"/>
                </a:solidFill>
              </a:rPr>
              <a:t>согласного звука из конца слова</a:t>
            </a:r>
            <a:r>
              <a:rPr lang="ru-RU" b="1" dirty="0">
                <a:solidFill>
                  <a:srgbClr val="0000FF"/>
                </a:solidFill>
              </a:rPr>
              <a:t> </a:t>
            </a:r>
            <a:r>
              <a:rPr lang="ru-RU" i="1" dirty="0">
                <a:solidFill>
                  <a:srgbClr val="0000FF"/>
                </a:solidFill>
              </a:rPr>
              <a:t>(мак, кот).</a:t>
            </a:r>
            <a:endParaRPr lang="ru-RU" dirty="0">
              <a:solidFill>
                <a:srgbClr val="0000FF"/>
              </a:solidFill>
            </a:endParaRPr>
          </a:p>
          <a:p>
            <a:r>
              <a:rPr lang="ru-RU" dirty="0" smtClean="0">
                <a:solidFill>
                  <a:srgbClr val="0000FF"/>
                </a:solidFill>
              </a:rPr>
              <a:t>Определение </a:t>
            </a:r>
            <a:r>
              <a:rPr lang="ru-RU" dirty="0">
                <a:solidFill>
                  <a:srgbClr val="0000FF"/>
                </a:solidFill>
              </a:rPr>
              <a:t>позиции согласного звука в </a:t>
            </a:r>
            <a:r>
              <a:rPr lang="ru-RU" dirty="0" smtClean="0">
                <a:solidFill>
                  <a:srgbClr val="0000FF"/>
                </a:solidFill>
              </a:rPr>
              <a:t>словах</a:t>
            </a:r>
            <a:r>
              <a:rPr lang="ru-RU" i="1" dirty="0" smtClean="0">
                <a:solidFill>
                  <a:srgbClr val="0000FF"/>
                </a:solidFill>
              </a:rPr>
              <a:t>.</a:t>
            </a:r>
            <a:endParaRPr lang="ru-RU" dirty="0">
              <a:solidFill>
                <a:srgbClr val="0000FF"/>
              </a:solidFill>
            </a:endParaRPr>
          </a:p>
          <a:p>
            <a:r>
              <a:rPr lang="ru-RU" dirty="0">
                <a:solidFill>
                  <a:srgbClr val="0000FF"/>
                </a:solidFill>
              </a:rPr>
              <a:t>Звуковой анализ и синтез слов из трех </a:t>
            </a:r>
            <a:r>
              <a:rPr lang="ru-RU" dirty="0" smtClean="0">
                <a:solidFill>
                  <a:srgbClr val="0000FF"/>
                </a:solidFill>
              </a:rPr>
              <a:t>звуков.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09600" y="431801"/>
            <a:ext cx="10972800" cy="114300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Навыки элементарного звукового </a:t>
            </a:r>
            <a:br>
              <a:rPr lang="ru-RU" sz="4000" b="1" dirty="0" smtClean="0">
                <a:solidFill>
                  <a:srgbClr val="C00000"/>
                </a:solidFill>
              </a:rPr>
            </a:br>
            <a:r>
              <a:rPr lang="ru-RU" sz="4000" b="1" dirty="0" smtClean="0">
                <a:solidFill>
                  <a:srgbClr val="C00000"/>
                </a:solidFill>
              </a:rPr>
              <a:t>анализа и синтеза</a:t>
            </a:r>
            <a:endParaRPr lang="ru-RU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6866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197" y="1557535"/>
            <a:ext cx="2404084" cy="245765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3782" y="1714349"/>
            <a:ext cx="3137988" cy="2037562"/>
          </a:xfrm>
          <a:prstGeom prst="rect">
            <a:avLst/>
          </a:prstGeom>
        </p:spPr>
      </p:pic>
      <p:pic>
        <p:nvPicPr>
          <p:cNvPr id="8" name="Рисунок 7" descr="http://felomena.com/wp-content/images/sonnik/bukva/a/astra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2157" y="1609180"/>
            <a:ext cx="1492721" cy="240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rebenky.com/pictures/00075734_bd1f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44545" y="4211485"/>
            <a:ext cx="2433080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V="1">
            <a:off x="9210675" y="1609180"/>
            <a:ext cx="226695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stihi.ru/pics/2012/10/23/5320.jpg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00425" y="4015192"/>
            <a:ext cx="1955329" cy="2463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://sadik110.ru/ckfinder/userfiles/images/dop/nitochka/igolki.pn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91146" y="4164610"/>
            <a:ext cx="3023200" cy="2253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ttp://dizim.ru/wp-content/uploads/2011/03/9785913150172.jpg"/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250" y="4151439"/>
            <a:ext cx="1762125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504825" y="159798"/>
            <a:ext cx="10972800" cy="78524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Игры и упражнения с гласными звуками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141281" y="766410"/>
            <a:ext cx="52136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Назови первый звук в слове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1188199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12" descr="Похожее изображение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1411" y="2614481"/>
            <a:ext cx="2640240" cy="3889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Похожее изображени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08071" y="1028700"/>
            <a:ext cx="2840420" cy="3655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18" descr="http://www.molomo.ru/img/tiger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71651" y="1310478"/>
            <a:ext cx="1760922" cy="122695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21" name="Picture 8" descr="Похожее изображени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17413" y="1061654"/>
            <a:ext cx="2822301" cy="358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Похожее изображение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22814" y="2614481"/>
            <a:ext cx="2640240" cy="3889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 descr="Похожее изображени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5110" y="1022768"/>
            <a:ext cx="2867893" cy="3828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9742506" y="3898216"/>
            <a:ext cx="971549" cy="78581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Рисунок 23" descr="http://ptzonline.ru/uploads/images/4/e/d/7/9/707aedcadf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9712" y="3125223"/>
            <a:ext cx="1841517" cy="158969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25" name="Скругленный прямоугольник 24"/>
          <p:cNvSpPr/>
          <p:nvPr/>
        </p:nvSpPr>
        <p:spPr>
          <a:xfrm>
            <a:off x="7553068" y="5699420"/>
            <a:ext cx="971549" cy="78581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5542788" y="3944929"/>
            <a:ext cx="971549" cy="78581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1393065" y="4073432"/>
            <a:ext cx="971549" cy="78581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3557159" y="5718006"/>
            <a:ext cx="971549" cy="78581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629037" y="3802161"/>
            <a:ext cx="79861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Ы</a:t>
            </a:r>
            <a:endParaRPr lang="ru-RU" sz="6000" b="1" cap="none" spc="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554309" y="3920069"/>
            <a:ext cx="65114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А</a:t>
            </a:r>
            <a:endParaRPr lang="ru-RU" sz="6000" b="1" cap="none" spc="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705527" y="5603080"/>
            <a:ext cx="70564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О</a:t>
            </a:r>
            <a:endParaRPr lang="ru-RU" sz="6000" b="1" cap="none" spc="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7748403" y="5603080"/>
            <a:ext cx="60625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У</a:t>
            </a:r>
            <a:endParaRPr lang="ru-RU" sz="6000" b="1" cap="none" spc="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9885077" y="3775165"/>
            <a:ext cx="68640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И</a:t>
            </a:r>
            <a:endParaRPr lang="ru-RU" sz="6000" b="1" cap="none" spc="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pic>
        <p:nvPicPr>
          <p:cNvPr id="35" name="Рисунок 34" descr="http://givotnie.com/wp-content/uploads/2012/02/kuprej_2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18061" y="1237527"/>
            <a:ext cx="1926153" cy="153988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1" name="Рисунок 10" descr="http://www.rybalka.ru/sites/default/files/10.11/fish/main/10305-8330.jpg?1291103751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9676" y="1310478"/>
            <a:ext cx="1838325" cy="122695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37" name="Рисунок 36" descr="http://www.greenrussia.ru/uploads/posts/2012-03/1330690017_image018.jpg"/>
          <p:cNvPicPr/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39869" y="3028766"/>
            <a:ext cx="1489405" cy="187090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22" name="Прямоугольник 21"/>
          <p:cNvSpPr/>
          <p:nvPr/>
        </p:nvSpPr>
        <p:spPr>
          <a:xfrm>
            <a:off x="2205449" y="367215"/>
            <a:ext cx="78471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Какой гласный звук спрятался в середине слова?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5149236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945272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0000FF"/>
                </a:solidFill>
              </a:rPr>
              <a:t>Г</a:t>
            </a:r>
            <a:r>
              <a:rPr lang="ru-RU" sz="3600" b="1" dirty="0" smtClean="0">
                <a:solidFill>
                  <a:srgbClr val="0000FF"/>
                </a:solidFill>
              </a:rPr>
              <a:t>де же место звука </a:t>
            </a:r>
            <a:r>
              <a:rPr lang="en-US" sz="3600" b="1" dirty="0" smtClean="0">
                <a:solidFill>
                  <a:srgbClr val="0000FF"/>
                </a:solidFill>
              </a:rPr>
              <a:t>[</a:t>
            </a:r>
            <a:r>
              <a:rPr lang="ru-RU" sz="3600" b="1" dirty="0" smtClean="0">
                <a:solidFill>
                  <a:srgbClr val="0000FF"/>
                </a:solidFill>
              </a:rPr>
              <a:t>И</a:t>
            </a:r>
            <a:r>
              <a:rPr lang="en-US" sz="3600" b="1" dirty="0" smtClean="0">
                <a:solidFill>
                  <a:srgbClr val="0000FF"/>
                </a:solidFill>
              </a:rPr>
              <a:t>]</a:t>
            </a:r>
            <a:r>
              <a:rPr lang="ru-RU" sz="3600" b="1" dirty="0">
                <a:solidFill>
                  <a:srgbClr val="0000FF"/>
                </a:solidFill>
              </a:rPr>
              <a:t> </a:t>
            </a:r>
            <a:r>
              <a:rPr lang="ru-RU" sz="3600" b="1" dirty="0" smtClean="0">
                <a:solidFill>
                  <a:srgbClr val="0000FF"/>
                </a:solidFill>
              </a:rPr>
              <a:t>в словах </a:t>
            </a:r>
            <a:r>
              <a:rPr lang="ru-RU" sz="3600" b="1" i="1" dirty="0" smtClean="0">
                <a:solidFill>
                  <a:srgbClr val="0000FF"/>
                </a:solidFill>
              </a:rPr>
              <a:t>ива, кит, коньки</a:t>
            </a:r>
            <a:r>
              <a:rPr lang="ru-RU" sz="3600" b="1" dirty="0" smtClean="0">
                <a:solidFill>
                  <a:srgbClr val="0000FF"/>
                </a:solidFill>
              </a:rPr>
              <a:t>?</a:t>
            </a:r>
            <a:endParaRPr lang="ru-RU" sz="3600" dirty="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/>
          </p:nvPr>
        </p:nvGraphicFramePr>
        <p:xfrm>
          <a:off x="900933" y="5488761"/>
          <a:ext cx="2571768" cy="6429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7256"/>
                <a:gridCol w="857256"/>
                <a:gridCol w="857256"/>
              </a:tblGrid>
              <a:tr h="642942"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/>
          </p:nvPr>
        </p:nvGraphicFramePr>
        <p:xfrm>
          <a:off x="8516171" y="5488761"/>
          <a:ext cx="2571768" cy="6429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7256"/>
                <a:gridCol w="857256"/>
                <a:gridCol w="857256"/>
              </a:tblGrid>
              <a:tr h="642942"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/>
          </p:nvPr>
        </p:nvGraphicFramePr>
        <p:xfrm>
          <a:off x="4708552" y="5488761"/>
          <a:ext cx="2571768" cy="6429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7256"/>
                <a:gridCol w="857256"/>
                <a:gridCol w="857256"/>
              </a:tblGrid>
              <a:tr h="642942"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900933" y="5488761"/>
            <a:ext cx="899652" cy="64294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70C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544610" y="5488761"/>
            <a:ext cx="899652" cy="64294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70C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0188287" y="5488761"/>
            <a:ext cx="899652" cy="64294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70C0"/>
              </a:solidFill>
            </a:endParaRPr>
          </a:p>
        </p:txBody>
      </p:sp>
      <p:pic>
        <p:nvPicPr>
          <p:cNvPr id="17" name="Picture 4" descr="Картинки по запросу картинка коньк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40787" y="1771650"/>
            <a:ext cx="3216224" cy="321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 descr="https://st.fl.ru/users/Dinara633/upload/f_4c98c0bf50ac7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57663" y="1771650"/>
            <a:ext cx="3560798" cy="2846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Объект 18"/>
          <p:cNvPicPr>
            <a:picLocks noGrp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V="1">
            <a:off x="609599" y="1771650"/>
            <a:ext cx="3376613" cy="330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989744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Картинки по запросу картинка девочка кричит  Ау!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44523" y="780585"/>
            <a:ext cx="4194050" cy="5229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36494" y="530194"/>
            <a:ext cx="62372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4000" b="1" dirty="0" smtClean="0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Игра «Сколько звуков?»</a:t>
            </a:r>
          </a:p>
        </p:txBody>
      </p:sp>
      <p:pic>
        <p:nvPicPr>
          <p:cNvPr id="6" name="Picture 2" descr="Картинки по запросу символы гласных звуков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97720" y="2730408"/>
            <a:ext cx="1721548" cy="1886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Картинки по запросу символы гласных звуков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46162" y="3219229"/>
            <a:ext cx="1068613" cy="11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89542" y="4566116"/>
            <a:ext cx="238238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600" dirty="0" smtClean="0"/>
              <a:t>А   У</a:t>
            </a:r>
            <a:endParaRPr lang="ru-RU" sz="9600" dirty="0"/>
          </a:p>
        </p:txBody>
      </p:sp>
    </p:spTree>
    <p:extLst>
      <p:ext uri="{BB962C8B-B14F-4D97-AF65-F5344CB8AC3E}">
        <p14:creationId xmlns:p14="http://schemas.microsoft.com/office/powerpoint/2010/main" val="7179422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46063"/>
            <a:ext cx="10972800" cy="59941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FF"/>
                </a:solidFill>
              </a:rPr>
              <a:t>Собери урожай</a:t>
            </a:r>
            <a:endParaRPr lang="ru-RU" b="1" dirty="0">
              <a:solidFill>
                <a:srgbClr val="0000FF"/>
              </a:solidFill>
            </a:endParaRPr>
          </a:p>
        </p:txBody>
      </p:sp>
      <p:pic>
        <p:nvPicPr>
          <p:cNvPr id="4" name="Объект 3" descr="C:\Users\User\Pictures\img008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846138"/>
            <a:ext cx="3181515" cy="4018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User\Pictures\img002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10075" y="845479"/>
            <a:ext cx="3162300" cy="401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User\Pictures\img040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91336" y="845479"/>
            <a:ext cx="3124200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s47.radikal.ru/i118/0811/00/45f07457e18e.pn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9338" y="4910118"/>
            <a:ext cx="1591780" cy="1413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://antalpiti.ru/files/99604/vegetables-1.pn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25300" y="4622935"/>
            <a:ext cx="1587005" cy="1824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0" descr="Картинки по запросу картинка помидор на прозрачном фоне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83918" y="4799283"/>
            <a:ext cx="1560761" cy="152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7" descr="Похожее изображение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85838" y="4836475"/>
            <a:ext cx="1636407" cy="1560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 descr="http://www.pikanta.ru/sites/default/files/chesnock350.png"/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86901" y="4910119"/>
            <a:ext cx="1905442" cy="1486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677195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48148E-6 L 0.44479 -0.39815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40" y="-19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3.7037E-7 L 0.18047 -0.38357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23" y="-19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48148E-6 L 0.41823 -0.4169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11" y="-20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4.07407E-6 L -0.33294 -0.40996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54" y="-20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4.44444E-6 L -0.3931 -0.40764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61" y="-2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97923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FF"/>
                </a:solidFill>
              </a:rPr>
              <a:t>Какой последний звук в словах съел Дракоша?</a:t>
            </a:r>
            <a:endParaRPr lang="ru-RU" b="1" dirty="0">
              <a:solidFill>
                <a:srgbClr val="0000FF"/>
              </a:solidFill>
            </a:endParaRPr>
          </a:p>
        </p:txBody>
      </p:sp>
      <p:pic>
        <p:nvPicPr>
          <p:cNvPr id="3078" name="Picture 6" descr="Картинки по запросу картинка Дракоша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48" y="1261932"/>
            <a:ext cx="2540000" cy="256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Картинки по запросу картинка петух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4685313" y="1540668"/>
            <a:ext cx="2040670" cy="2178652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Картинки по запросу картинка кот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918928" y="1197953"/>
            <a:ext cx="1812264" cy="2312584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 descr="https://s-media-cache-ak0.pinimg.com/236x/e8/e4/f2/e8e4f2634ecd90390bbfc9255a75b6e8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4348" y="4310458"/>
            <a:ext cx="2018347" cy="202406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3080" name="Picture 8" descr="Похожее изображение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52946" y="4187427"/>
            <a:ext cx="2494519" cy="2147093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Картинки по запросу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8716859" y="3827332"/>
            <a:ext cx="2345656" cy="250718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65996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2159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FF"/>
                </a:solidFill>
              </a:rPr>
              <a:t>Магазин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>
                <a:solidFill>
                  <a:srgbClr val="002060"/>
                </a:solidFill>
              </a:rPr>
              <a:t>Оплатите </a:t>
            </a:r>
            <a:r>
              <a:rPr lang="ru-RU" sz="3600" dirty="0">
                <a:solidFill>
                  <a:srgbClr val="002060"/>
                </a:solidFill>
              </a:rPr>
              <a:t>первым звуком в названии покупки</a:t>
            </a:r>
          </a:p>
        </p:txBody>
      </p:sp>
      <p:pic>
        <p:nvPicPr>
          <p:cNvPr id="7" name="Picture 4" descr="Картинки по запросу картинка туфли детские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43662" y="4253876"/>
            <a:ext cx="2205038" cy="2147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Картинки по запросу картинка сапоги детские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993" y="4315184"/>
            <a:ext cx="2061369" cy="2061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Картинки по запросу картинка платье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6745" y="1524890"/>
            <a:ext cx="2000251" cy="235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Картинки по запросу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63368" y="1548671"/>
            <a:ext cx="2169568" cy="2169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Картинки по запросу картинка халат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886950" y="1595407"/>
            <a:ext cx="1695450" cy="26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Картинки по запросу картинка брюки детские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68792" y="1739213"/>
            <a:ext cx="2210879" cy="2232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Картинки по запросу картинка кроссовки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63368" y="4547310"/>
            <a:ext cx="2659236" cy="1774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Картинки по запросу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51898" y="4439959"/>
            <a:ext cx="1989137" cy="1989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Картинки по запросу картинка шуба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068594" y="1595407"/>
            <a:ext cx="1487488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20355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1439"/>
            <a:ext cx="10972800" cy="1143000"/>
          </a:xfrm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Что такое фонематический слух?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314451"/>
            <a:ext cx="10972800" cy="5057774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b="1" dirty="0">
                <a:solidFill>
                  <a:srgbClr val="C00000"/>
                </a:solidFill>
              </a:rPr>
              <a:t>Фонематический слух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/>
              <a:t>- </a:t>
            </a:r>
            <a:r>
              <a:rPr lang="ru-RU" dirty="0">
                <a:solidFill>
                  <a:srgbClr val="0000FF"/>
                </a:solidFill>
              </a:rPr>
              <a:t>это тонкий систематизированный слух, обладающий способностью осуществлять операции различения и узнавания фонем, составляющих звуковую оболочку </a:t>
            </a:r>
            <a:r>
              <a:rPr lang="ru-RU" dirty="0" smtClean="0">
                <a:solidFill>
                  <a:srgbClr val="0000FF"/>
                </a:solidFill>
              </a:rPr>
              <a:t>слова.</a:t>
            </a:r>
          </a:p>
          <a:p>
            <a:pPr marL="0" indent="0" algn="just">
              <a:buNone/>
            </a:pPr>
            <a:endParaRPr lang="ru-RU" dirty="0" smtClean="0"/>
          </a:p>
          <a:p>
            <a:pPr algn="just"/>
            <a:r>
              <a:rPr lang="ru-RU" b="1" dirty="0">
                <a:solidFill>
                  <a:srgbClr val="C00000"/>
                </a:solidFill>
              </a:rPr>
              <a:t>Фонематическое восприятие</a:t>
            </a:r>
            <a:r>
              <a:rPr lang="ru-RU" dirty="0"/>
              <a:t> </a:t>
            </a:r>
            <a:r>
              <a:rPr lang="ru-RU" dirty="0">
                <a:solidFill>
                  <a:srgbClr val="0000FF"/>
                </a:solidFill>
              </a:rPr>
              <a:t>— это способность воспринимать звуковой состав слова. Сколько слогов в слове? Сколько в нем звуков? Какой согласный звук стоит в конце слова? Какой гласный звук в середине слова? Именно фонематическое восприятие помогает ответить на эти вопросы</a:t>
            </a:r>
            <a:r>
              <a:rPr lang="ru-RU" dirty="0" smtClean="0">
                <a:solidFill>
                  <a:srgbClr val="0000FF"/>
                </a:solidFill>
              </a:rPr>
              <a:t>.</a:t>
            </a:r>
          </a:p>
          <a:p>
            <a:pPr marL="0" indent="0" algn="just">
              <a:buNone/>
            </a:pPr>
            <a:endParaRPr lang="ru-RU" dirty="0"/>
          </a:p>
          <a:p>
            <a:pPr algn="just"/>
            <a:r>
              <a:rPr lang="ru-RU" b="1" dirty="0">
                <a:solidFill>
                  <a:srgbClr val="C00000"/>
                </a:solidFill>
              </a:rPr>
              <a:t>Фонематический анализ</a:t>
            </a:r>
            <a:r>
              <a:rPr lang="ru-RU" dirty="0"/>
              <a:t> </a:t>
            </a:r>
            <a:r>
              <a:rPr lang="ru-RU" dirty="0">
                <a:solidFill>
                  <a:srgbClr val="0000FF"/>
                </a:solidFill>
              </a:rPr>
              <a:t>– это разложение слова на составляющие его фонемы. Функция фонематического анализа не только сложная, но и многоплановая. Выделяют следующие формы оперирования фонемами: 1. узнавание звука на фоне слова; 2. выделение первого и последнего звуков из слова; 3. определение последовательности, количества звуков, их места в слове по отношению к другим звукам. </a:t>
            </a:r>
          </a:p>
        </p:txBody>
      </p:sp>
    </p:spTree>
    <p:extLst>
      <p:ext uri="{BB962C8B-B14F-4D97-AF65-F5344CB8AC3E}">
        <p14:creationId xmlns:p14="http://schemas.microsoft.com/office/powerpoint/2010/main" val="6124939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охожее изображение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1481" y="3561390"/>
            <a:ext cx="3647319" cy="2471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Картинки по запросу картинка рысь для детей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40830" y="1417638"/>
            <a:ext cx="2241014" cy="1957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5998848"/>
              </p:ext>
            </p:extLst>
          </p:nvPr>
        </p:nvGraphicFramePr>
        <p:xfrm>
          <a:off x="1243723" y="5272085"/>
          <a:ext cx="2159997" cy="6000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9999"/>
                <a:gridCol w="719999"/>
                <a:gridCol w="719999"/>
              </a:tblGrid>
              <a:tr h="600075"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1" name="Picture 2" descr="Похожее изображение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13282" y="3561391"/>
            <a:ext cx="3647318" cy="2471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Похожее изображение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935082" y="3561390"/>
            <a:ext cx="3647318" cy="2471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5936117"/>
              </p:ext>
            </p:extLst>
          </p:nvPr>
        </p:nvGraphicFramePr>
        <p:xfrm>
          <a:off x="8678742" y="5272084"/>
          <a:ext cx="2159997" cy="6000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9999"/>
                <a:gridCol w="719999"/>
                <a:gridCol w="719999"/>
              </a:tblGrid>
              <a:tr h="600075"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5663835"/>
              </p:ext>
            </p:extLst>
          </p:nvPr>
        </p:nvGraphicFramePr>
        <p:xfrm>
          <a:off x="4956942" y="5272085"/>
          <a:ext cx="2159997" cy="6000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9999"/>
                <a:gridCol w="719999"/>
                <a:gridCol w="719999"/>
              </a:tblGrid>
              <a:tr h="600075"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609600" y="188913"/>
            <a:ext cx="10972800" cy="728661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FF"/>
                </a:solidFill>
              </a:rPr>
              <a:t>Новоселье в зоопарке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243723" y="5668241"/>
            <a:ext cx="59343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Р</a:t>
            </a:r>
            <a:endParaRPr lang="ru-RU" sz="6000" b="1" cap="none" spc="0" dirty="0">
              <a:ln w="22225">
                <a:solidFill>
                  <a:srgbClr val="002060"/>
                </a:solidFill>
                <a:prstDash val="solid"/>
              </a:ln>
              <a:solidFill>
                <a:srgbClr val="0070C0"/>
              </a:solidFill>
              <a:effectLst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0185103" y="5668242"/>
            <a:ext cx="59343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Р</a:t>
            </a:r>
            <a:endParaRPr lang="ru-RU" sz="6000" b="1" cap="none" spc="0" dirty="0">
              <a:ln w="22225">
                <a:solidFill>
                  <a:srgbClr val="002060"/>
                </a:solidFill>
                <a:prstDash val="solid"/>
              </a:ln>
              <a:solidFill>
                <a:srgbClr val="0070C0"/>
              </a:solidFill>
              <a:effectLst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714058" y="5668242"/>
            <a:ext cx="59343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Р</a:t>
            </a:r>
            <a:endParaRPr lang="ru-RU" sz="6000" b="1" cap="none" spc="0" dirty="0">
              <a:ln w="22225">
                <a:solidFill>
                  <a:srgbClr val="002060"/>
                </a:solidFill>
                <a:prstDash val="solid"/>
              </a:ln>
              <a:solidFill>
                <a:srgbClr val="0070C0"/>
              </a:solidFill>
              <a:effectLst/>
            </a:endParaRPr>
          </a:p>
        </p:txBody>
      </p:sp>
      <p:pic>
        <p:nvPicPr>
          <p:cNvPr id="8" name="Picture 14" descr="Похожее изображение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5337" y="1346197"/>
            <a:ext cx="2959606" cy="205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Похожее изображение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82572" y="1257889"/>
            <a:ext cx="1956167" cy="2230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40438" y="775101"/>
            <a:ext cx="99862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</a:rPr>
              <a:t>определение места звука в слове (начало, середина, конец</a:t>
            </a:r>
            <a:r>
              <a:rPr lang="ru-RU" sz="2800" dirty="0" smtClean="0">
                <a:solidFill>
                  <a:srgbClr val="002060"/>
                </a:solidFill>
              </a:rPr>
              <a:t>)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345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4.81481E-6 L -0.32161 0.24144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81" y="1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4.44444E-6 L -0.29909 0.24236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61" y="1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4.81481E-6 L 0.61993 0.27477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90" y="13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Похожее изображение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98256" y="2191922"/>
            <a:ext cx="2054782" cy="1366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6522147" y="1543138"/>
            <a:ext cx="4600575" cy="421472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42976" y="1543138"/>
            <a:ext cx="4600575" cy="421472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2463" y="374595"/>
            <a:ext cx="10972800" cy="8352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00FF"/>
                </a:solidFill>
              </a:rPr>
              <a:t>Сколько звуков в слове? Составь звуковую схему слов.</a:t>
            </a:r>
            <a:endParaRPr lang="ru-RU" sz="3600" b="1" dirty="0">
              <a:solidFill>
                <a:srgbClr val="0000FF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/>
          </p:nvPr>
        </p:nvGraphicFramePr>
        <p:xfrm>
          <a:off x="1924942" y="4486160"/>
          <a:ext cx="2640012" cy="7384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0004"/>
                <a:gridCol w="880004"/>
                <a:gridCol w="880004"/>
              </a:tblGrid>
              <a:tr h="73847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921572" y="4486160"/>
            <a:ext cx="864491" cy="73847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800350" y="4486160"/>
            <a:ext cx="871538" cy="73847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686175" y="4486160"/>
            <a:ext cx="893066" cy="73847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Похожее изображени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815" y="1705394"/>
            <a:ext cx="1716881" cy="2618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8760433"/>
              </p:ext>
            </p:extLst>
          </p:nvPr>
        </p:nvGraphicFramePr>
        <p:xfrm>
          <a:off x="7011442" y="4484558"/>
          <a:ext cx="3621980" cy="7400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5495"/>
                <a:gridCol w="905495"/>
                <a:gridCol w="905495"/>
                <a:gridCol w="905495"/>
              </a:tblGrid>
              <a:tr h="74007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7945611" y="4486159"/>
            <a:ext cx="885825" cy="73847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011442" y="4486159"/>
            <a:ext cx="903833" cy="73847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8831436" y="4484558"/>
            <a:ext cx="884140" cy="73847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9745912" y="4484558"/>
            <a:ext cx="885825" cy="73847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8914" name="Picture 2" descr="http://illustrators.ru/uploads/illustration/image/523119/main_523119_original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92470" y="1694329"/>
            <a:ext cx="3608250" cy="26082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592498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3" grpId="0" animBg="1"/>
      <p:bldP spid="12" grpId="0" animBg="1"/>
      <p:bldP spid="14" grpId="0" animBg="1"/>
      <p:bldP spid="17" grpId="0" animBg="1"/>
      <p:bldP spid="17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9458323" y="1176611"/>
            <a:ext cx="2124077" cy="2267781"/>
          </a:xfrm>
          <a:prstGeom prst="rect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5406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00FF"/>
                </a:solidFill>
              </a:rPr>
              <a:t>Отгадай загадку (составьте слово по первым звукам слов)</a:t>
            </a:r>
            <a:endParaRPr lang="ru-RU" sz="3200" b="1" dirty="0">
              <a:solidFill>
                <a:srgbClr val="0000FF"/>
              </a:solidFill>
            </a:endParaRPr>
          </a:p>
        </p:txBody>
      </p:sp>
      <p:pic>
        <p:nvPicPr>
          <p:cNvPr id="2050" name="Picture 2" descr="Похожее изображение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96" t="3028" r="2852" b="8240"/>
          <a:stretch/>
        </p:blipFill>
        <p:spPr bwMode="auto">
          <a:xfrm>
            <a:off x="589149" y="1176612"/>
            <a:ext cx="2643130" cy="2066651"/>
          </a:xfrm>
          <a:prstGeom prst="rect">
            <a:avLst/>
          </a:prstGeom>
          <a:noFill/>
          <a:ln>
            <a:solidFill>
              <a:srgbClr val="0000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7971" y="1176611"/>
            <a:ext cx="2019042" cy="2064035"/>
          </a:xfrm>
          <a:prstGeom prst="rect">
            <a:avLst/>
          </a:prstGeom>
          <a:ln>
            <a:solidFill>
              <a:srgbClr val="0000FF"/>
            </a:solidFill>
          </a:ln>
        </p:spPr>
      </p:pic>
      <p:pic>
        <p:nvPicPr>
          <p:cNvPr id="10" name="Рисунок 9" descr="http://antalpiti.ru/files/99604/vegetables-1.pn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72611" y="1176610"/>
            <a:ext cx="2109789" cy="226778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12" name="Рисунок 11" descr="http://www.artsides.ru/big/item_2485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34664" y="3930130"/>
            <a:ext cx="2307516" cy="2173052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14" name="Рисунок 13" descr="http://krasgmu.net/pics_publ/animal/osa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31777" y="3930129"/>
            <a:ext cx="2551430" cy="2173053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15" name="Рисунок 14" descr="http://hi-testing.ru/upload/medialibrary/ade/test3_logo_big.png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9149" y="3930129"/>
            <a:ext cx="2643130" cy="2173053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2058" name="Picture 10" descr="Картинки по запросу картинка кукла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34664" y="1176611"/>
            <a:ext cx="2307516" cy="2069072"/>
          </a:xfrm>
          <a:prstGeom prst="rect">
            <a:avLst/>
          </a:prstGeom>
          <a:noFill/>
          <a:ln>
            <a:solidFill>
              <a:srgbClr val="0000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9458323" y="3785902"/>
            <a:ext cx="2109787" cy="2317279"/>
          </a:xfrm>
          <a:prstGeom prst="rect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4" descr="Картинки по запросу картинка нарисованный дом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458322" y="3785900"/>
            <a:ext cx="2109787" cy="2317279"/>
          </a:xfrm>
          <a:prstGeom prst="rect">
            <a:avLst/>
          </a:prstGeom>
          <a:noFill/>
          <a:ln>
            <a:solidFill>
              <a:srgbClr val="0000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26456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22353" y="1148328"/>
            <a:ext cx="1014733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i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Спасибо за внимание!</a:t>
            </a:r>
            <a:endParaRPr lang="ru-RU" sz="8000" i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pic>
        <p:nvPicPr>
          <p:cNvPr id="2050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35340" y="2800349"/>
            <a:ext cx="5366796" cy="351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66197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685801"/>
            <a:ext cx="10972800" cy="1214437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C00000"/>
                </a:solidFill>
              </a:rPr>
              <a:t>Диагностика </a:t>
            </a:r>
            <a:r>
              <a:rPr lang="ru-RU" sz="4000" b="1" dirty="0" smtClean="0">
                <a:solidFill>
                  <a:srgbClr val="C00000"/>
                </a:solidFill>
              </a:rPr>
              <a:t/>
            </a:r>
            <a:br>
              <a:rPr lang="ru-RU" sz="4000" b="1" dirty="0" smtClean="0">
                <a:solidFill>
                  <a:srgbClr val="C00000"/>
                </a:solidFill>
              </a:rPr>
            </a:br>
            <a:r>
              <a:rPr lang="ru-RU" sz="4000" b="1" dirty="0" err="1" smtClean="0">
                <a:solidFill>
                  <a:srgbClr val="C00000"/>
                </a:solidFill>
              </a:rPr>
              <a:t>сформированности</a:t>
            </a:r>
            <a:r>
              <a:rPr lang="ru-RU" sz="4000" b="1" dirty="0" smtClean="0">
                <a:solidFill>
                  <a:srgbClr val="C00000"/>
                </a:solidFill>
              </a:rPr>
              <a:t> фонематического </a:t>
            </a:r>
            <a:r>
              <a:rPr lang="ru-RU" sz="4000" b="1" dirty="0">
                <a:solidFill>
                  <a:srgbClr val="C00000"/>
                </a:solidFill>
              </a:rPr>
              <a:t>слуха </a:t>
            </a:r>
            <a:r>
              <a:rPr lang="ru-RU" sz="4000" b="1" dirty="0" smtClean="0">
                <a:solidFill>
                  <a:srgbClr val="C00000"/>
                </a:solidFill>
              </a:rPr>
              <a:t>у </a:t>
            </a:r>
            <a:r>
              <a:rPr lang="ru-RU" sz="4000" b="1" dirty="0">
                <a:solidFill>
                  <a:srgbClr val="C00000"/>
                </a:solidFill>
              </a:rPr>
              <a:t>детей.</a:t>
            </a:r>
            <a:r>
              <a:rPr lang="ru-RU" sz="3600" b="1" dirty="0">
                <a:solidFill>
                  <a:srgbClr val="C00000"/>
                </a:solidFill>
              </a:rPr>
              <a:t/>
            </a:r>
            <a:br>
              <a:rPr lang="ru-RU" sz="3600" b="1" dirty="0">
                <a:solidFill>
                  <a:srgbClr val="C00000"/>
                </a:solidFill>
              </a:rPr>
            </a:b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900238"/>
            <a:ext cx="10972800" cy="4100512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00FF"/>
                </a:solidFill>
              </a:rPr>
              <a:t>Узнавание </a:t>
            </a:r>
            <a:r>
              <a:rPr lang="ru-RU" sz="3600" dirty="0">
                <a:solidFill>
                  <a:srgbClr val="0000FF"/>
                </a:solidFill>
              </a:rPr>
              <a:t>неречевых звуков.</a:t>
            </a:r>
          </a:p>
          <a:p>
            <a:r>
              <a:rPr lang="ru-RU" sz="3600" dirty="0" smtClean="0">
                <a:solidFill>
                  <a:srgbClr val="0000FF"/>
                </a:solidFill>
              </a:rPr>
              <a:t>Различение </a:t>
            </a:r>
            <a:r>
              <a:rPr lang="ru-RU" sz="3600" dirty="0">
                <a:solidFill>
                  <a:srgbClr val="0000FF"/>
                </a:solidFill>
              </a:rPr>
              <a:t>высоты, силы, тембра голоса.</a:t>
            </a:r>
          </a:p>
          <a:p>
            <a:r>
              <a:rPr lang="ru-RU" sz="3600" dirty="0" smtClean="0">
                <a:solidFill>
                  <a:srgbClr val="0000FF"/>
                </a:solidFill>
              </a:rPr>
              <a:t>Различение </a:t>
            </a:r>
            <a:r>
              <a:rPr lang="ru-RU" sz="3600" dirty="0">
                <a:solidFill>
                  <a:srgbClr val="0000FF"/>
                </a:solidFill>
              </a:rPr>
              <a:t>слов, близких по звуковому составу.</a:t>
            </a:r>
          </a:p>
          <a:p>
            <a:r>
              <a:rPr lang="ru-RU" sz="3600" dirty="0" smtClean="0">
                <a:solidFill>
                  <a:srgbClr val="0000FF"/>
                </a:solidFill>
              </a:rPr>
              <a:t>Дифференциация </a:t>
            </a:r>
            <a:r>
              <a:rPr lang="ru-RU" sz="3600" dirty="0">
                <a:solidFill>
                  <a:srgbClr val="0000FF"/>
                </a:solidFill>
              </a:rPr>
              <a:t>слогов.</a:t>
            </a:r>
          </a:p>
          <a:p>
            <a:r>
              <a:rPr lang="ru-RU" sz="3600" dirty="0" smtClean="0">
                <a:solidFill>
                  <a:srgbClr val="0000FF"/>
                </a:solidFill>
              </a:rPr>
              <a:t>Дифференциация </a:t>
            </a:r>
            <a:r>
              <a:rPr lang="ru-RU" sz="3600" dirty="0">
                <a:solidFill>
                  <a:srgbClr val="0000FF"/>
                </a:solidFill>
              </a:rPr>
              <a:t>фонем.</a:t>
            </a:r>
          </a:p>
          <a:p>
            <a:r>
              <a:rPr lang="ru-RU" sz="3600" dirty="0" smtClean="0">
                <a:solidFill>
                  <a:srgbClr val="0000FF"/>
                </a:solidFill>
              </a:rPr>
              <a:t>Навыки </a:t>
            </a:r>
            <a:r>
              <a:rPr lang="ru-RU" sz="3600" dirty="0">
                <a:solidFill>
                  <a:srgbClr val="0000FF"/>
                </a:solidFill>
              </a:rPr>
              <a:t>элементарного звукового анализа.</a:t>
            </a:r>
          </a:p>
        </p:txBody>
      </p:sp>
    </p:spTree>
    <p:extLst>
      <p:ext uri="{BB962C8B-B14F-4D97-AF65-F5344CB8AC3E}">
        <p14:creationId xmlns:p14="http://schemas.microsoft.com/office/powerpoint/2010/main" val="37364787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488950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00FF"/>
                </a:solidFill>
              </a:rPr>
              <a:t>Узнавание неречевых звуков.</a:t>
            </a:r>
            <a:br>
              <a:rPr lang="ru-RU" dirty="0">
                <a:solidFill>
                  <a:srgbClr val="0000FF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Отгадай, что звучит?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9" name="Picture 8" descr="http://mobiller.by/wp-content/uploads/2016/02/tt21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2709636"/>
            <a:ext cx="3613121" cy="361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Картинки по запросу картинка будильник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71958" y="2419821"/>
            <a:ext cx="2754098" cy="3616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://img-fotki.yandex.ru/get/9316/16969765.185/0_7c940_17c745df_M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5293" y="2709636"/>
            <a:ext cx="3365612" cy="3186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54233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602" y="450740"/>
            <a:ext cx="10972800" cy="1236661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00FF"/>
                </a:solidFill>
              </a:rPr>
              <a:t>Различение слов, близких по звуковому составу </a:t>
            </a:r>
            <a:r>
              <a:rPr lang="ru-RU" b="1" dirty="0" smtClean="0">
                <a:solidFill>
                  <a:srgbClr val="C00000"/>
                </a:solidFill>
              </a:rPr>
              <a:t>Покажи картинку</a:t>
            </a:r>
            <a:r>
              <a:rPr lang="ru-RU" b="1" dirty="0" smtClean="0">
                <a:solidFill>
                  <a:srgbClr val="0000FF"/>
                </a:solidFill>
              </a:rPr>
              <a:t/>
            </a:r>
            <a:br>
              <a:rPr lang="ru-RU" b="1" dirty="0" smtClean="0">
                <a:solidFill>
                  <a:srgbClr val="0000FF"/>
                </a:solidFill>
              </a:rPr>
            </a:br>
            <a:endParaRPr lang="ru-RU" sz="3200" dirty="0">
              <a:solidFill>
                <a:srgbClr val="0000FF"/>
              </a:solidFill>
            </a:endParaRPr>
          </a:p>
        </p:txBody>
      </p:sp>
      <p:pic>
        <p:nvPicPr>
          <p:cNvPr id="6" name="Picture 8" descr="Картинки по запросу картинки уточка-удочка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7228" y="1504270"/>
            <a:ext cx="2800053" cy="2251022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артинки по запросу картинка почка-бочка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876816" y="4066414"/>
            <a:ext cx="1563067" cy="2157406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 descr="http://www.evince.ru/upload/goods_pic_sm/294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07401" y="1504270"/>
            <a:ext cx="2271714" cy="225102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2" name="Рисунок 11" descr="http://aveweb.ru/up/down/img/psd/psd-trava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7312" y="4060884"/>
            <a:ext cx="2256503" cy="215740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3" name="Рисунок 12" descr="http://www.brennstoffe-saarland.de/media/wysiwyg/kaminholz_rinde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29004" y="4066415"/>
            <a:ext cx="2348277" cy="215740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2050" name="Picture 2" descr="Картинки по запросу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859890" y="1504271"/>
            <a:ext cx="2016926" cy="2251022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 descr="http://rebenky.com/pictures/00075734_bd1f.jpg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31569" y="1504270"/>
            <a:ext cx="2433080" cy="225102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2052" name="Picture 4" descr="Картинки по запросу картинка бочка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7401" y="4060884"/>
            <a:ext cx="1679765" cy="2162936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57464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2.96296E-6 L 0.24844 -0.00671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22" y="-34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81481E-6 L -0.26093 0.0044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47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44444E-6 L -0.2306 0.00069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36" y="23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1.48148E-6 L 0.25495 -0.00046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35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762193" y="4109718"/>
            <a:ext cx="5319913" cy="215118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377909" y="1459735"/>
            <a:ext cx="5081587" cy="211325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62193" y="1459735"/>
            <a:ext cx="5319913" cy="215118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Картинки по запросу картинка лейка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7924" y="1884274"/>
            <a:ext cx="2530398" cy="1474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Картинки по запросу картинка скамейка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3478322" y="1869517"/>
            <a:ext cx="2468487" cy="1625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Похожее изображение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25941" y="1602866"/>
            <a:ext cx="1908170" cy="1908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Картинки по запросу картинка гриб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09553" y="4207651"/>
            <a:ext cx="1652377" cy="1955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385763" y="216791"/>
            <a:ext cx="11401425" cy="90011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</a:rPr>
              <a:t>Назови пары предметов, похожих по звучанию.</a:t>
            </a:r>
            <a:endParaRPr lang="ru-RU" sz="3600" b="1" dirty="0">
              <a:solidFill>
                <a:srgbClr val="0000FF"/>
              </a:solidFill>
            </a:endParaRPr>
          </a:p>
        </p:txBody>
      </p:sp>
      <p:pic>
        <p:nvPicPr>
          <p:cNvPr id="12" name="Picture 4" descr="https://im2-tub-ru.yandex.net/i?id=131285c7ef5887383f65b4b8a18f0ea8&amp;n=33&amp;h=215&amp;w=287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2228" y="4299163"/>
            <a:ext cx="2280674" cy="170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6377909" y="4125002"/>
            <a:ext cx="5081587" cy="215118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6" name="Picture 4" descr="Картинки по запросу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677" t="6314" b="4480"/>
          <a:stretch/>
        </p:blipFill>
        <p:spPr bwMode="auto">
          <a:xfrm>
            <a:off x="6417645" y="4175766"/>
            <a:ext cx="2914460" cy="1955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Похожее изображение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23083" y="4300752"/>
            <a:ext cx="2267527" cy="1799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Похожее изображение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89147" y="1559243"/>
            <a:ext cx="1935401" cy="193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03982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9118" y="864690"/>
            <a:ext cx="10972800" cy="682625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00FF"/>
                </a:solidFill>
              </a:rPr>
              <a:t>Дифференциация слогов </a:t>
            </a:r>
            <a:r>
              <a:rPr lang="ru-RU" dirty="0" smtClean="0">
                <a:solidFill>
                  <a:srgbClr val="0000FF"/>
                </a:solidFill>
              </a:rPr>
              <a:t/>
            </a:r>
            <a:br>
              <a:rPr lang="ru-RU" dirty="0" smtClean="0">
                <a:solidFill>
                  <a:srgbClr val="0000FF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Повтори</a:t>
            </a:r>
            <a:r>
              <a:rPr lang="ru-RU" b="1" dirty="0">
                <a:solidFill>
                  <a:srgbClr val="C00000"/>
                </a:solidFill>
              </a:rPr>
              <a:t>, как я </a:t>
            </a:r>
            <a:r>
              <a:rPr lang="ru-RU" b="1" dirty="0" smtClean="0">
                <a:solidFill>
                  <a:srgbClr val="C00000"/>
                </a:solidFill>
              </a:rPr>
              <a:t>скажу</a:t>
            </a:r>
            <a:r>
              <a:rPr lang="ru-RU" b="1" dirty="0">
                <a:solidFill>
                  <a:srgbClr val="0000FF"/>
                </a:solidFill>
              </a:rPr>
              <a:t/>
            </a:r>
            <a:br>
              <a:rPr lang="ru-RU" b="1" dirty="0">
                <a:solidFill>
                  <a:srgbClr val="0000FF"/>
                </a:solidFill>
              </a:rPr>
            </a:b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9587" y="3055420"/>
            <a:ext cx="10972800" cy="3389769"/>
          </a:xfrm>
        </p:spPr>
        <p:txBody>
          <a:bodyPr>
            <a:normAutofit fontScale="55000" lnSpcReduction="20000"/>
          </a:bodyPr>
          <a:lstStyle/>
          <a:p>
            <a:r>
              <a:rPr lang="ru-RU" sz="5500" b="1" dirty="0" smtClean="0"/>
              <a:t>Воспроизведение </a:t>
            </a:r>
            <a:r>
              <a:rPr lang="ru-RU" sz="5500" b="1" dirty="0"/>
              <a:t>слоговых сочетаний с одним </a:t>
            </a:r>
            <a:r>
              <a:rPr lang="ru-RU" sz="5500" b="1" dirty="0" smtClean="0"/>
              <a:t>согласным </a:t>
            </a:r>
            <a:r>
              <a:rPr lang="ru-RU" sz="5500" b="1" dirty="0"/>
              <a:t>и разными гласными </a:t>
            </a:r>
            <a:r>
              <a:rPr lang="ru-RU" sz="5500" b="1" dirty="0" smtClean="0"/>
              <a:t>звуками: </a:t>
            </a:r>
            <a:r>
              <a:rPr lang="ru-RU" sz="5500" b="1" i="1" dirty="0" smtClean="0"/>
              <a:t>та – то – ту…</a:t>
            </a:r>
            <a:endParaRPr lang="ru-RU" sz="5500" b="1" i="1" dirty="0"/>
          </a:p>
          <a:p>
            <a:pPr marL="0" indent="0">
              <a:buNone/>
            </a:pPr>
            <a:endParaRPr lang="ru-RU" b="1" dirty="0" smtClean="0"/>
          </a:p>
          <a:p>
            <a:r>
              <a:rPr lang="ru-RU" sz="5500" b="1" dirty="0"/>
              <a:t>Воспроизведение слоговых сочетаний с согласными </a:t>
            </a:r>
            <a:r>
              <a:rPr lang="ru-RU" sz="5500" b="1" dirty="0" smtClean="0"/>
              <a:t>звуками</a:t>
            </a:r>
            <a:r>
              <a:rPr lang="ru-RU" sz="5500" b="1" dirty="0"/>
              <a:t>, различающимися по </a:t>
            </a:r>
            <a:r>
              <a:rPr lang="ru-RU" sz="5500" b="1" dirty="0" smtClean="0"/>
              <a:t>звонкости/глухости: </a:t>
            </a:r>
            <a:r>
              <a:rPr lang="ru-RU" sz="5500" b="1" i="1" dirty="0" smtClean="0"/>
              <a:t>та – да – та …</a:t>
            </a:r>
            <a:endParaRPr lang="ru-RU" b="1" i="1" dirty="0" smtClean="0"/>
          </a:p>
          <a:p>
            <a:pPr marL="0" indent="0">
              <a:buNone/>
            </a:pPr>
            <a:endParaRPr lang="ru-RU" sz="5500" b="1" dirty="0" smtClean="0"/>
          </a:p>
          <a:p>
            <a:r>
              <a:rPr lang="ru-RU" sz="5500" b="1" dirty="0"/>
              <a:t>Воспроизведение слоговых сочетаний с согласными </a:t>
            </a:r>
            <a:r>
              <a:rPr lang="ru-RU" sz="5500" b="1" dirty="0" smtClean="0"/>
              <a:t>звуками</a:t>
            </a:r>
            <a:r>
              <a:rPr lang="ru-RU" sz="5500" b="1" dirty="0"/>
              <a:t>, различающимися по </a:t>
            </a:r>
            <a:r>
              <a:rPr lang="ru-RU" sz="5500" b="1" dirty="0" smtClean="0"/>
              <a:t>мягкости/твердости: </a:t>
            </a:r>
            <a:r>
              <a:rPr lang="ru-RU" sz="5500" b="1" i="1" dirty="0" err="1" smtClean="0"/>
              <a:t>тя</a:t>
            </a:r>
            <a:r>
              <a:rPr lang="ru-RU" sz="5500" b="1" i="1" dirty="0" smtClean="0"/>
              <a:t> – та – </a:t>
            </a:r>
            <a:r>
              <a:rPr lang="ru-RU" sz="5500" b="1" i="1" dirty="0" err="1" smtClean="0"/>
              <a:t>тя</a:t>
            </a:r>
            <a:r>
              <a:rPr lang="ru-RU" sz="5500" b="1" i="1" dirty="0" smtClean="0"/>
              <a:t> …</a:t>
            </a:r>
            <a:endParaRPr lang="ru-RU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9587" y="1547315"/>
            <a:ext cx="11091863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0000FF"/>
                </a:solidFill>
              </a:rPr>
              <a:t>Цель </a:t>
            </a:r>
            <a:r>
              <a:rPr lang="ru-RU" sz="2800" dirty="0">
                <a:solidFill>
                  <a:srgbClr val="0000FF"/>
                </a:solidFill>
              </a:rPr>
              <a:t>– </a:t>
            </a:r>
            <a:r>
              <a:rPr lang="ru-RU" sz="2800" dirty="0" smtClean="0">
                <a:solidFill>
                  <a:srgbClr val="0000FF"/>
                </a:solidFill>
              </a:rPr>
              <a:t>выявить умение детей запоминать на слух и повторять слоговые цепочки с согласными звуками, различающимися по звонкости/глухости, мягкости/твердости.</a:t>
            </a:r>
            <a:r>
              <a:rPr lang="ru-RU" sz="2800" b="1" dirty="0" smtClean="0">
                <a:solidFill>
                  <a:srgbClr val="0000FF"/>
                </a:solidFill>
              </a:rPr>
              <a:t> </a:t>
            </a:r>
          </a:p>
          <a:p>
            <a:pPr algn="ctr"/>
            <a:endParaRPr lang="ru-RU" sz="8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1169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3" descr="https://pp.vk.me/c624429/v624429698/42c82/HseQLRcKF_U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7334" y="1695848"/>
            <a:ext cx="3318702" cy="228409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0" name="Рисунок 9" descr="https://pp.vk.me/c624429/v624429698/42cb8/5_ovGuJtoCU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25069" y="1695848"/>
            <a:ext cx="3351087" cy="2286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1" name="Рисунок 10" descr="https://pp.vk.me/c624429/v624429698/42c8b/CBlyAiNyBN8.jpg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005188" y="1695848"/>
            <a:ext cx="3500438" cy="228409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2" name="Рисунок 11" descr="https://pp.vk.me/c624429/v624429698/42c94/WX9MPz1rVFA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7334" y="4153146"/>
            <a:ext cx="3318702" cy="22352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3" name="Рисунок 12" descr="https://pp.vk.me/c624429/v624429698/42c9d/nO3MBukDC3M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25068" y="4153146"/>
            <a:ext cx="3351088" cy="22809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4" name="Прямоугольник 1"/>
          <p:cNvSpPr>
            <a:spLocks noGrp="1" noChangeArrowheads="1"/>
          </p:cNvSpPr>
          <p:nvPr>
            <p:ph type="title"/>
          </p:nvPr>
        </p:nvSpPr>
        <p:spPr bwMode="auto">
          <a:xfrm>
            <a:off x="677334" y="180643"/>
            <a:ext cx="109728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ru-RU" sz="3600" b="1" dirty="0" smtClean="0">
                <a:solidFill>
                  <a:srgbClr val="C00000"/>
                </a:solidFill>
                <a:latin typeface="Calibri" pitchFamily="34" charset="0"/>
              </a:rPr>
              <a:t>                           Поймай звук в ладошку</a:t>
            </a:r>
            <a:br>
              <a:rPr lang="ru-RU" sz="3600" b="1" dirty="0" smtClean="0">
                <a:solidFill>
                  <a:srgbClr val="C00000"/>
                </a:solidFill>
                <a:latin typeface="Calibri" pitchFamily="34" charset="0"/>
              </a:rPr>
            </a:br>
            <a:r>
              <a:rPr lang="ru-RU" sz="2800" dirty="0" smtClean="0">
                <a:solidFill>
                  <a:srgbClr val="0000FF"/>
                </a:solidFill>
              </a:rPr>
              <a:t>Цель: выявить </a:t>
            </a:r>
            <a:r>
              <a:rPr lang="ru-RU" sz="2800" dirty="0">
                <a:solidFill>
                  <a:srgbClr val="0000FF"/>
                </a:solidFill>
              </a:rPr>
              <a:t>умение различать звуки родного языка. </a:t>
            </a:r>
            <a:r>
              <a:rPr lang="ru-RU" sz="2800" b="1" dirty="0" smtClean="0">
                <a:solidFill>
                  <a:srgbClr val="0000FF"/>
                </a:solidFill>
                <a:latin typeface="Calibri" pitchFamily="34" charset="0"/>
              </a:rPr>
              <a:t> </a:t>
            </a:r>
          </a:p>
          <a:p>
            <a:pPr algn="ctr"/>
            <a:r>
              <a:rPr lang="ru-RU" sz="3200" b="1" dirty="0" smtClean="0">
                <a:solidFill>
                  <a:srgbClr val="0000FF"/>
                </a:solidFill>
                <a:latin typeface="Calibri" pitchFamily="34" charset="0"/>
              </a:rPr>
              <a:t>Гласные звуки – </a:t>
            </a:r>
            <a:r>
              <a:rPr lang="ru-RU" sz="3200" b="1" dirty="0" smtClean="0">
                <a:solidFill>
                  <a:srgbClr val="FF0000"/>
                </a:solidFill>
                <a:latin typeface="Calibri" pitchFamily="34" charset="0"/>
              </a:rPr>
              <a:t>А  </a:t>
            </a:r>
            <a:r>
              <a:rPr lang="ru-RU" sz="3200" b="1" dirty="0">
                <a:solidFill>
                  <a:srgbClr val="FF0000"/>
                </a:solidFill>
                <a:latin typeface="Calibri" pitchFamily="34" charset="0"/>
              </a:rPr>
              <a:t>У</a:t>
            </a:r>
            <a:r>
              <a:rPr lang="ru-RU" sz="3200" b="1" dirty="0" smtClean="0">
                <a:solidFill>
                  <a:srgbClr val="FF0000"/>
                </a:solidFill>
                <a:latin typeface="Calibri" pitchFamily="34" charset="0"/>
              </a:rPr>
              <a:t>  </a:t>
            </a:r>
            <a:r>
              <a:rPr lang="ru-RU" sz="3200" b="1" dirty="0">
                <a:solidFill>
                  <a:srgbClr val="FF0000"/>
                </a:solidFill>
                <a:latin typeface="Calibri" pitchFamily="34" charset="0"/>
              </a:rPr>
              <a:t>О</a:t>
            </a:r>
            <a:r>
              <a:rPr lang="ru-RU" sz="3200" b="1" dirty="0" smtClean="0">
                <a:solidFill>
                  <a:srgbClr val="FF0000"/>
                </a:solidFill>
                <a:latin typeface="Calibri" pitchFamily="34" charset="0"/>
              </a:rPr>
              <a:t>  Ы  И  Э</a:t>
            </a:r>
            <a:endParaRPr lang="ru-RU" sz="3200" b="1" dirty="0">
              <a:latin typeface="Calibri" pitchFamily="34" charset="0"/>
            </a:endParaRPr>
          </a:p>
        </p:txBody>
      </p:sp>
      <p:pic>
        <p:nvPicPr>
          <p:cNvPr id="14" name="Рисунок 13" descr="https://pp.vk.me/c624429/v624429698/42caf/dD_hx4oms0c.jpg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5188" y="4153146"/>
            <a:ext cx="3492246" cy="223837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0926283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C:\Users\User\Downloads\003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789" y="4821796"/>
            <a:ext cx="2543174" cy="1621472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457201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Игры и упражнения на узнавание согласных звуков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2000252"/>
            <a:ext cx="10972800" cy="3814762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Игра «Поймай звук в ладошку»</a:t>
            </a:r>
          </a:p>
          <a:p>
            <a:pPr>
              <a:buFont typeface="Arial" charset="0"/>
              <a:buChar char="•"/>
              <a:defRPr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Игра «Хлопай, топай – не зевай»</a:t>
            </a:r>
          </a:p>
          <a:p>
            <a:pPr>
              <a:buFont typeface="Arial" charset="0"/>
              <a:buChar char="•"/>
              <a:defRPr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Игра «Подними флажок (фонарик)</a:t>
            </a:r>
          </a:p>
          <a:p>
            <a:pPr>
              <a:buFont typeface="Arial" charset="0"/>
              <a:buChar char="•"/>
              <a:defRPr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Игра «Светофор»</a:t>
            </a:r>
          </a:p>
          <a:p>
            <a:pPr>
              <a:buFont typeface="Arial" charset="0"/>
              <a:buChar char="•"/>
              <a:defRPr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Игра «Внимательное ушко»</a:t>
            </a:r>
          </a:p>
          <a:p>
            <a:pPr>
              <a:buFont typeface="Arial" charset="0"/>
              <a:buChar char="•"/>
              <a:defRPr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Игра «Найди картинку»</a:t>
            </a:r>
          </a:p>
          <a:p>
            <a:pPr>
              <a:buFont typeface="Arial" charset="0"/>
              <a:buChar char="•"/>
              <a:defRPr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Игра «Различай и повторяй» </a:t>
            </a:r>
          </a:p>
        </p:txBody>
      </p:sp>
      <p:pic>
        <p:nvPicPr>
          <p:cNvPr id="4" name="Рисунок 3"/>
          <p:cNvPicPr/>
          <p:nvPr/>
        </p:nvPicPr>
        <p:blipFill>
          <a:blip r:embed="rId3" cstate="email">
            <a:lum bright="-10000"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15438" y="1212295"/>
            <a:ext cx="2366962" cy="1781175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5" name="Рисунок 4" descr="C:\Users\User\Downloads\003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01147" y="3025777"/>
            <a:ext cx="2628582" cy="1763712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5" cstate="email">
            <a:lum bright="10000" contras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63038" y="4438575"/>
            <a:ext cx="2519362" cy="1694179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105086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3">
  <a:themeElements>
    <a:clrScheme name="Другая 9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030A0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Тема3">
  <a:themeElements>
    <a:clrScheme name="Другая 9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030A0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Тема11</Template>
  <TotalTime>9240</TotalTime>
  <Words>345</Words>
  <Application>Microsoft Office PowerPoint</Application>
  <PresentationFormat>Произвольный</PresentationFormat>
  <Paragraphs>74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23</vt:i4>
      </vt:variant>
    </vt:vector>
  </HeadingPairs>
  <TitlesOfParts>
    <vt:vector size="27" baseType="lpstr">
      <vt:lpstr>Тема11</vt:lpstr>
      <vt:lpstr>1_Тема Office</vt:lpstr>
      <vt:lpstr>Тема3</vt:lpstr>
      <vt:lpstr>1_Тема3</vt:lpstr>
      <vt:lpstr>Фонематический слух –  основа правильной  речи</vt:lpstr>
      <vt:lpstr>Что такое фонематический слух?</vt:lpstr>
      <vt:lpstr>Диагностика  сформированности фонематического слуха у детей. </vt:lpstr>
      <vt:lpstr>Узнавание неречевых звуков. Отгадай, что звучит?</vt:lpstr>
      <vt:lpstr>Различение слов, близких по звуковому составу Покажи картинку </vt:lpstr>
      <vt:lpstr>Назови пары предметов, похожих по звучанию.</vt:lpstr>
      <vt:lpstr>Дифференциация слогов  Повтори, как я скажу </vt:lpstr>
      <vt:lpstr>                           Поймай звук в ладошку Цель: выявить умение различать звуки родного языка.   Гласные звуки – А  У  О  Ы  И  Э</vt:lpstr>
      <vt:lpstr>Игры и упражнения на узнавание согласных звуков</vt:lpstr>
      <vt:lpstr>Помоги Незнайке собрать портфель</vt:lpstr>
      <vt:lpstr>Презентация PowerPoint</vt:lpstr>
      <vt:lpstr>Навыки элементарного звукового  анализа и синтеза</vt:lpstr>
      <vt:lpstr>Игры и упражнения с гласными звуками</vt:lpstr>
      <vt:lpstr>Презентация PowerPoint</vt:lpstr>
      <vt:lpstr>Где же место звука [И] в словах ива, кит, коньки?</vt:lpstr>
      <vt:lpstr>Презентация PowerPoint</vt:lpstr>
      <vt:lpstr>Собери урожай</vt:lpstr>
      <vt:lpstr>Какой последний звук в словах съел Дракоша?</vt:lpstr>
      <vt:lpstr>Магазин  Оплатите первым звуком в названии покупки</vt:lpstr>
      <vt:lpstr>Новоселье в зоопарке</vt:lpstr>
      <vt:lpstr>Сколько звуков в слове? Составь звуковую схему слов.</vt:lpstr>
      <vt:lpstr>Отгадай загадку (составьте слово по первым звукам слов)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Речевая  готовность к школе</dc:title>
  <dc:creator>User</dc:creator>
  <cp:lastModifiedBy>User</cp:lastModifiedBy>
  <cp:revision>756</cp:revision>
  <dcterms:created xsi:type="dcterms:W3CDTF">2016-10-03T15:09:37Z</dcterms:created>
  <dcterms:modified xsi:type="dcterms:W3CDTF">2025-06-27T10:34:35Z</dcterms:modified>
</cp:coreProperties>
</file>