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58" r:id="rId5"/>
    <p:sldId id="276" r:id="rId6"/>
    <p:sldId id="268" r:id="rId7"/>
    <p:sldId id="270" r:id="rId8"/>
    <p:sldId id="271" r:id="rId9"/>
    <p:sldId id="272" r:id="rId10"/>
    <p:sldId id="273" r:id="rId11"/>
    <p:sldId id="274" r:id="rId12"/>
    <p:sldId id="275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3816"/>
    <a:srgbClr val="E67816"/>
    <a:srgbClr val="F6C303"/>
    <a:srgbClr val="14B9EC"/>
    <a:srgbClr val="4CD7F4"/>
    <a:srgbClr val="3ECBF2"/>
    <a:srgbClr val="D69F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-126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с одним скругленным углом 13"/>
          <p:cNvSpPr/>
          <p:nvPr userDrawn="1"/>
        </p:nvSpPr>
        <p:spPr>
          <a:xfrm>
            <a:off x="392394" y="365125"/>
            <a:ext cx="11407211" cy="6206591"/>
          </a:xfrm>
          <a:prstGeom prst="round1Rect">
            <a:avLst/>
          </a:prstGeom>
          <a:solidFill>
            <a:schemeClr val="lt1">
              <a:alpha val="77000"/>
            </a:schemeClr>
          </a:solidFill>
          <a:ln>
            <a:solidFill>
              <a:srgbClr val="E53816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0600" y="4400341"/>
            <a:ext cx="2846798" cy="1963137"/>
          </a:xfrm>
          <a:prstGeom prst="rect">
            <a:avLst/>
          </a:prstGeom>
        </p:spPr>
      </p:pic>
      <p:pic>
        <p:nvPicPr>
          <p:cNvPr id="22" name="Picture 4" descr="https://multiurok.ru/img/254474/image_5915e88347fca.jpg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0841" y="536842"/>
            <a:ext cx="2732962" cy="2420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finalnedorogo.ru/8485-1-large_default/%D0%9D%D0%B0%D0%BA%D0%BB%D0%B5%D0%B9%D0%BA%D0%B0-%C2%AB%D1%80%D1%83%D0%BA%D0%B0-%D0%B2-%D1%80%D1%83%D0%BA%D0%B5%C2%BB.jpg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6437" y="4395650"/>
            <a:ext cx="1832937" cy="1810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F060D-2084-4F0F-BCF2-9D8D168619D3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1F8C3-87A9-4385-A7F7-F005887D0BA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3902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6" descr="http://finalnedorogo.ru/8485-1-large_default/%D0%9D%D0%B0%D0%BA%D0%BB%D0%B5%D0%B9%D0%BA%D0%B0-%C2%AB%D1%80%D1%83%D0%BA%D0%B0-%D0%B2-%D1%80%D1%83%D0%BA%D0%B5%C2%BB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19308" y="289719"/>
            <a:ext cx="747153" cy="738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F060D-2084-4F0F-BCF2-9D8D168619D3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1F8C3-87A9-4385-A7F7-F005887D0B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6516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F060D-2084-4F0F-BCF2-9D8D168619D3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1F8C3-87A9-4385-A7F7-F005887D0B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6480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F060D-2084-4F0F-BCF2-9D8D168619D3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1F8C3-87A9-4385-A7F7-F005887D0B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2446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63364" y="5727517"/>
            <a:ext cx="911888" cy="628833"/>
          </a:xfrm>
          <a:prstGeom prst="rect">
            <a:avLst/>
          </a:prstGeom>
        </p:spPr>
      </p:pic>
      <p:pic>
        <p:nvPicPr>
          <p:cNvPr id="11" name="Picture 6" descr="http://finalnedorogo.ru/8485-1-large_default/%D0%9D%D0%B0%D0%BA%D0%BB%D0%B5%D0%B9%D0%BA%D0%B0-%C2%AB%D1%80%D1%83%D0%BA%D0%B0-%D0%B2-%D1%80%D1%83%D0%BA%D0%B5%C2%BB.jp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19308" y="289719"/>
            <a:ext cx="747153" cy="738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F060D-2084-4F0F-BCF2-9D8D168619D3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1F8C3-87A9-4385-A7F7-F005887D0B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1452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 userDrawn="1"/>
        </p:nvSpPr>
        <p:spPr>
          <a:xfrm>
            <a:off x="11404605" y="6642556"/>
            <a:ext cx="78739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Bickham Script Two" panose="03000207080000090004" pitchFamily="66" charset="0"/>
              </a:rPr>
              <a:t>В. Полшкова</a:t>
            </a:r>
            <a:endParaRPr lang="ru-RU" sz="800" b="0" dirty="0">
              <a:solidFill>
                <a:schemeClr val="tx1">
                  <a:lumMod val="50000"/>
                  <a:lumOff val="50000"/>
                </a:schemeClr>
              </a:solidFill>
              <a:latin typeface="ChinaCyr" panose="04030505020802020C04" pitchFamily="82" charset="-52"/>
            </a:endParaRPr>
          </a:p>
        </p:txBody>
      </p:sp>
      <p:sp>
        <p:nvSpPr>
          <p:cNvPr id="9" name="Прямоугольник с двумя скругленными противолежащими углами 8"/>
          <p:cNvSpPr/>
          <p:nvPr userDrawn="1"/>
        </p:nvSpPr>
        <p:spPr>
          <a:xfrm>
            <a:off x="392394" y="365125"/>
            <a:ext cx="11407211" cy="6206591"/>
          </a:xfrm>
          <a:prstGeom prst="round2DiagRect">
            <a:avLst/>
          </a:prstGeom>
          <a:solidFill>
            <a:schemeClr val="lt1">
              <a:alpha val="90000"/>
            </a:schemeClr>
          </a:solidFill>
          <a:ln>
            <a:solidFill>
              <a:srgbClr val="E53816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2" name="Picture 4" descr="https://multiurok.ru/img/254474/image_5915e88347fca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0429" y="429146"/>
            <a:ext cx="912975" cy="808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http://finalnedorogo.ru/8485-1-large_default/%D0%9D%D0%B0%D0%BA%D0%BB%D0%B5%D0%B9%D0%BA%D0%B0-%C2%AB%D1%80%D1%83%D0%BA%D0%B0-%D0%B2-%D1%80%D1%83%D0%BA%D0%B5%C2%BB.jp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699" y="5800725"/>
            <a:ext cx="747153" cy="738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F060D-2084-4F0F-BCF2-9D8D168619D3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1F8C3-87A9-4385-A7F7-F005887D0B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0931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0600" y="4400341"/>
            <a:ext cx="2846798" cy="196313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F060D-2084-4F0F-BCF2-9D8D168619D3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1F8C3-87A9-4385-A7F7-F005887D0B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478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 userDrawn="1"/>
        </p:nvSpPr>
        <p:spPr>
          <a:xfrm>
            <a:off x="11379810" y="6642556"/>
            <a:ext cx="78739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Bickham Script Two" panose="03000207080000090004" pitchFamily="66" charset="0"/>
              </a:rPr>
              <a:t>В. Полшкова</a:t>
            </a:r>
            <a:endParaRPr lang="ru-RU" sz="800" b="0" dirty="0">
              <a:solidFill>
                <a:schemeClr val="tx1">
                  <a:lumMod val="50000"/>
                  <a:lumOff val="50000"/>
                </a:schemeClr>
              </a:solidFill>
              <a:latin typeface="ChinaCyr" panose="04030505020802020C04" pitchFamily="82" charset="-52"/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392394" y="365125"/>
            <a:ext cx="11407211" cy="6206591"/>
          </a:xfrm>
          <a:prstGeom prst="rect">
            <a:avLst/>
          </a:prstGeom>
          <a:solidFill>
            <a:schemeClr val="lt1">
              <a:alpha val="90000"/>
            </a:schemeClr>
          </a:solidFill>
          <a:ln>
            <a:solidFill>
              <a:srgbClr val="E53816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0586" y="5862546"/>
            <a:ext cx="911888" cy="628833"/>
          </a:xfrm>
          <a:prstGeom prst="rect">
            <a:avLst/>
          </a:prstGeom>
        </p:spPr>
      </p:pic>
      <p:pic>
        <p:nvPicPr>
          <p:cNvPr id="18" name="Picture 4" descr="https://multiurok.ru/img/254474/image_5915e88347fca.jpg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6081" y="372657"/>
            <a:ext cx="1140898" cy="1010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ttp://finalnedorogo.ru/8485-1-large_default/%D0%9D%D0%B0%D0%BA%D0%BB%D0%B5%D0%B9%D0%BA%D0%B0-%C2%AB%D1%80%D1%83%D0%BA%D0%B0-%D0%B2-%D1%80%D1%83%D0%BA%D0%B5%C2%BB.jpg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699" y="5800725"/>
            <a:ext cx="747153" cy="738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F060D-2084-4F0F-BCF2-9D8D168619D3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1F8C3-87A9-4385-A7F7-F005887D0B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3821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6" descr="http://finalnedorogo.ru/8485-1-large_default/%D0%9D%D0%B0%D0%BA%D0%BB%D0%B5%D0%B9%D0%BA%D0%B0-%C2%AB%D1%80%D1%83%D0%BA%D0%B0-%D0%B2-%D1%80%D1%83%D0%BA%D0%B5%C2%BB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19308" y="289719"/>
            <a:ext cx="747153" cy="738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F060D-2084-4F0F-BCF2-9D8D168619D3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1F8C3-87A9-4385-A7F7-F005887D0B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9729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 descr="http://finalnedorogo.ru/8485-1-large_default/%D0%9D%D0%B0%D0%BA%D0%BB%D0%B5%D0%B9%D0%BA%D0%B0-%C2%AB%D1%80%D1%83%D0%BA%D0%B0-%D0%B2-%D1%80%D1%83%D0%BA%D0%B5%C2%BB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19308" y="289719"/>
            <a:ext cx="747153" cy="738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F060D-2084-4F0F-BCF2-9D8D168619D3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1F8C3-87A9-4385-A7F7-F005887D0B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2611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 descr="http://finalnedorogo.ru/8485-1-large_default/%D0%9D%D0%B0%D0%BA%D0%BB%D0%B5%D0%B9%D0%BA%D0%B0-%C2%AB%D1%80%D1%83%D0%BA%D0%B0-%D0%B2-%D1%80%D1%83%D0%BA%D0%B5%C2%BB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19308" y="289719"/>
            <a:ext cx="747153" cy="738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F060D-2084-4F0F-BCF2-9D8D168619D3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1F8C3-87A9-4385-A7F7-F005887D0B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6188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6" descr="http://finalnedorogo.ru/8485-1-large_default/%D0%9D%D0%B0%D0%BA%D0%BB%D0%B5%D0%B9%D0%BA%D0%B0-%C2%AB%D1%80%D1%83%D0%BA%D0%B0-%D0%B2-%D1%80%D1%83%D0%BA%D0%B5%C2%BB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19308" y="289719"/>
            <a:ext cx="747153" cy="738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F060D-2084-4F0F-BCF2-9D8D168619D3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1F8C3-87A9-4385-A7F7-F005887D0B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0261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 userDrawn="1"/>
        </p:nvSpPr>
        <p:spPr>
          <a:xfrm>
            <a:off x="11404605" y="6642556"/>
            <a:ext cx="78739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Bickham Script Two" panose="03000207080000090004" pitchFamily="66" charset="0"/>
              </a:rPr>
              <a:t>В. Полшкова</a:t>
            </a:r>
            <a:endParaRPr lang="ru-RU" sz="800" b="0" dirty="0">
              <a:solidFill>
                <a:schemeClr val="tx1">
                  <a:lumMod val="50000"/>
                  <a:lumOff val="50000"/>
                </a:schemeClr>
              </a:solidFill>
              <a:latin typeface="ChinaCyr" panose="04030505020802020C04" pitchFamily="82" charset="-52"/>
            </a:endParaRPr>
          </a:p>
        </p:txBody>
      </p:sp>
      <p:sp>
        <p:nvSpPr>
          <p:cNvPr id="9" name="Прямоугольник с одним вырезанным углом 8"/>
          <p:cNvSpPr/>
          <p:nvPr userDrawn="1"/>
        </p:nvSpPr>
        <p:spPr>
          <a:xfrm>
            <a:off x="392394" y="365125"/>
            <a:ext cx="11407211" cy="6206591"/>
          </a:xfrm>
          <a:prstGeom prst="snip1Rect">
            <a:avLst/>
          </a:prstGeom>
          <a:solidFill>
            <a:schemeClr val="lt1">
              <a:alpha val="90000"/>
            </a:schemeClr>
          </a:solidFill>
          <a:ln>
            <a:solidFill>
              <a:srgbClr val="E53816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E53816"/>
              </a:solidFill>
            </a:endParaRPr>
          </a:p>
        </p:txBody>
      </p:sp>
      <p:pic>
        <p:nvPicPr>
          <p:cNvPr id="10" name="Picture 4" descr="https://multiurok.ru/img/254474/image_5915e88347fca.jpg"/>
          <p:cNvPicPr>
            <a:picLocks noChangeAspect="1" noChangeArrowheads="1"/>
          </p:cNvPicPr>
          <p:nvPr userDrawn="1"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78" y="5460273"/>
            <a:ext cx="1140898" cy="1010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FF060D-2084-4F0F-BCF2-9D8D168619D3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1F8C3-87A9-4385-A7F7-F005887D0B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2752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C00000"/>
          </a:solidFill>
          <a:latin typeface="AGReverance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C00000"/>
          </a:solidFill>
          <a:latin typeface="AGReverance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C00000"/>
          </a:solidFill>
          <a:latin typeface="AGReverance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C00000"/>
          </a:solidFill>
          <a:latin typeface="AGReverance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C00000"/>
          </a:solidFill>
          <a:latin typeface="AGReverance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C00000"/>
          </a:solidFill>
          <a:latin typeface="AGReverance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Relationship Id="rId9" Type="http://schemas.openxmlformats.org/officeDocument/2006/relationships/image" Target="../media/image5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528035"/>
            <a:ext cx="9144000" cy="759852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детский сад № 32 « Теремок»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49251" y="1519707"/>
            <a:ext cx="9620517" cy="4765183"/>
          </a:xfrm>
        </p:spPr>
        <p:txBody>
          <a:bodyPr>
            <a:normAutofit/>
          </a:bodyPr>
          <a:lstStyle/>
          <a:p>
            <a:pPr algn="r"/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Общее родительское собрание на тему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 Как посеять в детских душах доброту»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Подготовили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Старший воспитатель: Волкова Е. А.</a:t>
            </a:r>
          </a:p>
          <a:p>
            <a:pPr algn="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Педагог – психолог : Кузина О. Н.</a:t>
            </a:r>
          </a:p>
          <a:p>
            <a:pPr algn="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Воспитатель: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Купаева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О. Е.</a:t>
            </a:r>
          </a:p>
          <a:p>
            <a:pPr algn="r"/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Кулебаки, 2024 год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450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User\Desktop\фото для презентации\_DSC029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94" y="520377"/>
            <a:ext cx="3239770" cy="2159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User\Desktop\фото для презентации\IMG_20231201_101409_15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805" y="520378"/>
            <a:ext cx="3187097" cy="2159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User\Desktop\фото для презентации\IMG-60b21b018c96b1e16346a3477a4ce43d-V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1314" y="520379"/>
            <a:ext cx="2879725" cy="215963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Заголовок 2"/>
          <p:cNvSpPr>
            <a:spLocks noGrp="1"/>
          </p:cNvSpPr>
          <p:nvPr>
            <p:ph type="title"/>
          </p:nvPr>
        </p:nvSpPr>
        <p:spPr>
          <a:xfrm rot="10800000" flipH="1" flipV="1">
            <a:off x="476250" y="365125"/>
            <a:ext cx="11282363" cy="6164263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endParaRPr lang="ru-RU" sz="1600" dirty="0"/>
          </a:p>
        </p:txBody>
      </p:sp>
      <p:sp>
        <p:nvSpPr>
          <p:cNvPr id="10" name="Заголовок 2"/>
          <p:cNvSpPr txBox="1">
            <a:spLocks/>
          </p:cNvSpPr>
          <p:nvPr/>
        </p:nvSpPr>
        <p:spPr>
          <a:xfrm rot="10800000" flipH="1" flipV="1">
            <a:off x="695460" y="2820473"/>
            <a:ext cx="10959920" cy="5924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C00000"/>
                </a:solidFill>
                <a:latin typeface="AGReverance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Поздравление с концертом  жителей дома милосердия с праздником День Победы и 8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Марта, Акция ко Дню инвалида</a:t>
            </a:r>
            <a:endParaRPr lang="ru-RU" sz="1600" dirty="0"/>
          </a:p>
        </p:txBody>
      </p:sp>
      <p:pic>
        <p:nvPicPr>
          <p:cNvPr id="11" name="Рисунок 10" descr="C:\Users\User\Desktop\фото для презентации\_DSC0430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937" y="3412902"/>
            <a:ext cx="2761812" cy="2159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C:\Users\User\Desktop\фото для презентации\_DSC0459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245" y="3412902"/>
            <a:ext cx="2723175" cy="215963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Заголовок 2"/>
          <p:cNvSpPr txBox="1">
            <a:spLocks/>
          </p:cNvSpPr>
          <p:nvPr/>
        </p:nvSpPr>
        <p:spPr>
          <a:xfrm rot="10800000" flipH="1" flipV="1">
            <a:off x="425003" y="5872766"/>
            <a:ext cx="5602310" cy="2833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C00000"/>
                </a:solidFill>
                <a:latin typeface="AGReverance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Рождественские встречи с отцом Иоанном»</a:t>
            </a:r>
            <a:endParaRPr lang="ru-RU" sz="1600" dirty="0"/>
          </a:p>
        </p:txBody>
      </p:sp>
      <p:pic>
        <p:nvPicPr>
          <p:cNvPr id="15" name="Рисунок 14" descr="C:\Users\User\Desktop\фото для презентации\0B523OlQngg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353" y="3528810"/>
            <a:ext cx="2636738" cy="2043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 descr="C:\Users\User\Desktop\фото для презентации\H9VkmoNQ3qE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0863" y="3528810"/>
            <a:ext cx="2504517" cy="2043728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Заголовок 2"/>
          <p:cNvSpPr txBox="1">
            <a:spLocks/>
          </p:cNvSpPr>
          <p:nvPr/>
        </p:nvSpPr>
        <p:spPr>
          <a:xfrm rot="10800000" flipH="1" flipV="1">
            <a:off x="6053070" y="5872766"/>
            <a:ext cx="5602310" cy="2833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C00000"/>
                </a:solidFill>
                <a:latin typeface="AGReverance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Акция « Подари книгу библиотеке»»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05643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User\Desktop\фото для презентации\20230328_15401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44" y="623413"/>
            <a:ext cx="3174218" cy="215963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Заголовок 2"/>
          <p:cNvSpPr txBox="1">
            <a:spLocks/>
          </p:cNvSpPr>
          <p:nvPr/>
        </p:nvSpPr>
        <p:spPr>
          <a:xfrm rot="10800000" flipH="1" flipV="1">
            <a:off x="450761" y="2897747"/>
            <a:ext cx="3606084" cy="2833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C00000"/>
                </a:solidFill>
                <a:latin typeface="AGReverance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Акция « Берегите наши сердечки»</a:t>
            </a:r>
            <a:endParaRPr lang="ru-RU" sz="1600" dirty="0"/>
          </a:p>
        </p:txBody>
      </p:sp>
      <p:pic>
        <p:nvPicPr>
          <p:cNvPr id="6" name="Рисунок 5" descr="C:\Users\User\Desktop\фото для презентации\IMG_20231128_162731_87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7292" y="623413"/>
            <a:ext cx="1619885" cy="2159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User\Desktop\фото для презентации\IMG_20231130_10222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7203" y="623413"/>
            <a:ext cx="2509660" cy="2159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User\Desktop\фото для презентации\поисково -спасательный отряд Рысь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34" y="3495402"/>
            <a:ext cx="2479917" cy="215963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Заголовок 2"/>
          <p:cNvSpPr txBox="1">
            <a:spLocks/>
          </p:cNvSpPr>
          <p:nvPr/>
        </p:nvSpPr>
        <p:spPr>
          <a:xfrm rot="10800000" flipH="1" flipV="1">
            <a:off x="4097204" y="2897747"/>
            <a:ext cx="4389973" cy="435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C00000"/>
                </a:solidFill>
                <a:latin typeface="AGReverance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Акция « Ко Дню инвалида»</a:t>
            </a:r>
            <a:endParaRPr lang="ru-RU" sz="1600" dirty="0"/>
          </a:p>
        </p:txBody>
      </p:sp>
      <p:pic>
        <p:nvPicPr>
          <p:cNvPr id="13" name="Рисунок 12" descr="D:\фото\2023 г.  ОБЖ поисково - спасательный отряд рысь\_DSC0289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901" y="3545298"/>
            <a:ext cx="2654489" cy="215963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Заголовок 2"/>
          <p:cNvSpPr txBox="1">
            <a:spLocks/>
          </p:cNvSpPr>
          <p:nvPr/>
        </p:nvSpPr>
        <p:spPr>
          <a:xfrm rot="10800000" flipH="1" flipV="1">
            <a:off x="554512" y="5791202"/>
            <a:ext cx="5346878" cy="4550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C00000"/>
                </a:solidFill>
                <a:latin typeface="AGReverance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Встреча с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поисково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– спасательным отрядом « Рысь»</a:t>
            </a:r>
            <a:endParaRPr lang="ru-RU" sz="1600" dirty="0"/>
          </a:p>
        </p:txBody>
      </p:sp>
      <p:pic>
        <p:nvPicPr>
          <p:cNvPr id="14" name="Рисунок 13" descr="C:\Users\User\Desktop\2024 г. Акция Покормите птиц зимой\покормите птиц 2 мл. 1 зд\20240123_104603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0610" y="623414"/>
            <a:ext cx="2494009" cy="2092626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Заголовок 2"/>
          <p:cNvSpPr txBox="1">
            <a:spLocks/>
          </p:cNvSpPr>
          <p:nvPr/>
        </p:nvSpPr>
        <p:spPr>
          <a:xfrm rot="10800000" flipH="1" flipV="1">
            <a:off x="8487178" y="2897746"/>
            <a:ext cx="3397876" cy="435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C00000"/>
                </a:solidFill>
                <a:latin typeface="AGReverance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Акция « Покормите птиц зимой»</a:t>
            </a:r>
            <a:endParaRPr lang="ru-RU" sz="1600" dirty="0"/>
          </a:p>
        </p:txBody>
      </p:sp>
      <p:pic>
        <p:nvPicPr>
          <p:cNvPr id="17" name="Рисунок 16" descr="C:\Users\User\Desktop\Акция Снятие блокады Ленинграда\Посещение музея школы 7 подг. гр 2 зд. блокада Ленинграда\IMG_20240125_112455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887" y="3545297"/>
            <a:ext cx="2628261" cy="2159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Рисунок 17" descr="C:\Users\User\Desktop\Акция Снятие блокады Ленинграда\старшая гр 1 зд занятие Снятие блокады Ленинграда\IMG20240126102643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045" y="3545297"/>
            <a:ext cx="2677213" cy="2159635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Заголовок 2"/>
          <p:cNvSpPr txBox="1">
            <a:spLocks/>
          </p:cNvSpPr>
          <p:nvPr/>
        </p:nvSpPr>
        <p:spPr>
          <a:xfrm rot="10800000" flipH="1" flipV="1">
            <a:off x="6292190" y="5810519"/>
            <a:ext cx="4389973" cy="435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C00000"/>
                </a:solidFill>
                <a:latin typeface="AGReverance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Акция « День снятия блокады Ленинграда»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173121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115310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Чтобы поверить в добро, надо его делать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b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Л.Н.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Толстой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7881" y="1506828"/>
            <a:ext cx="11256135" cy="493260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12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3" y="1481070"/>
            <a:ext cx="7432764" cy="473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6915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ru-RU" sz="2800" dirty="0" smtClean="0">
                <a:solidFill>
                  <a:schemeClr val="tx1"/>
                </a:solidFill>
              </a:rPr>
              <a:t/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>
                <a:solidFill>
                  <a:schemeClr val="tx1"/>
                </a:solidFill>
              </a:rPr>
              <a:t/>
            </a:r>
            <a:br>
              <a:rPr lang="ru-RU" sz="2800" dirty="0">
                <a:solidFill>
                  <a:schemeClr val="tx1"/>
                </a:solidFill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«Из всех добродетелей и достоинств души </a:t>
            </a:r>
            <a:b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величайшее достоинство – доброта»</a:t>
            </a:r>
            <a:b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Бэкон Ф</a:t>
            </a:r>
            <a:r>
              <a:rPr lang="ru-RU" sz="2800" b="1" dirty="0" smtClean="0">
                <a:solidFill>
                  <a:schemeClr val="tx1"/>
                </a:solidFill>
              </a:rPr>
              <a:t>.</a:t>
            </a:r>
            <a:br>
              <a:rPr lang="ru-RU" sz="2800" b="1" dirty="0" smtClean="0">
                <a:solidFill>
                  <a:schemeClr val="tx1"/>
                </a:solidFill>
              </a:rPr>
            </a:br>
            <a:r>
              <a:rPr lang="ru-RU" sz="2800" dirty="0" smtClean="0"/>
              <a:t> </a:t>
            </a:r>
            <a:br>
              <a:rPr lang="ru-RU" sz="2800" dirty="0" smtClean="0"/>
            </a:br>
            <a:endParaRPr lang="ru-RU" sz="27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309872" y="1493950"/>
            <a:ext cx="3940936" cy="492753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1200" dirty="0" smtClean="0"/>
          </a:p>
          <a:p>
            <a:pPr marL="0" indent="0">
              <a:buNone/>
            </a:pP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Андрей Дементьев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Доброту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купишь на базаре, </a:t>
            </a:r>
            <a:b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Искренность у песни не займёшь. </a:t>
            </a:r>
            <a:b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из книг приходит к людям зависть. </a:t>
            </a:r>
            <a:b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без книг мы постигаем ложь. </a:t>
            </a:r>
            <a:b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Все учились по одним программам, </a:t>
            </a:r>
            <a:b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 не всем пошло ученье впрок. </a:t>
            </a:r>
            <a:b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Тот, как был, - так и остался хамом. </a:t>
            </a:r>
            <a:b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Этот вот - от чванства занемог. </a:t>
            </a:r>
            <a:b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Видимо, порой образованью </a:t>
            </a:r>
            <a:b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Тронуть душу не хватает сил. </a:t>
            </a:r>
            <a:b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Дед мой без диплома и без званья </a:t>
            </a:r>
            <a:b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Просто добрым человеком был. </a:t>
            </a:r>
            <a:b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Значит, доброта была вначале?.. </a:t>
            </a:r>
            <a:b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Пусть она приходит в каждый дом, </a:t>
            </a:r>
            <a:b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 бы мы потом ни изучали, </a:t>
            </a:r>
            <a:b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Кем бы в жизни ни были потом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7559900" y="1854558"/>
            <a:ext cx="3928056" cy="4451015"/>
          </a:xfrm>
        </p:spPr>
        <p:txBody>
          <a:bodyPr>
            <a:normAutofit fontScale="25000" lnSpcReduction="20000"/>
          </a:bodyPr>
          <a:lstStyle/>
          <a:p>
            <a:pPr marL="0" lvl="0" indent="0">
              <a:buNone/>
            </a:pPr>
            <a:endParaRPr lang="ru-RU" dirty="0" smtClean="0"/>
          </a:p>
          <a:p>
            <a:pPr marL="0" lvl="0" indent="0">
              <a:buNone/>
            </a:pPr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Почему-то </a:t>
            </a:r>
            <a:r>
              <a:rPr lang="ru-RU" sz="7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XXI веке </a:t>
            </a:r>
            <a:br>
              <a:rPr lang="ru-RU" sz="7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Очень редко в людях встретишь доброту, </a:t>
            </a:r>
            <a:br>
              <a:rPr lang="ru-RU" sz="7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даже в трудный час для человека </a:t>
            </a:r>
            <a:br>
              <a:rPr lang="ru-RU" sz="7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Его спокойно стороною обойдут. </a:t>
            </a:r>
            <a:br>
              <a:rPr lang="ru-RU" sz="7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Подумают: "Вам трудно?? Ну и ладно! </a:t>
            </a:r>
            <a:br>
              <a:rPr lang="ru-RU" sz="7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меня своих полно забот!.." </a:t>
            </a:r>
            <a:br>
              <a:rPr lang="ru-RU" sz="7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Шагают мимо (лично мне досадно!..), </a:t>
            </a:r>
            <a:br>
              <a:rPr lang="ru-RU" sz="7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Будто в свой воды набрали рот. </a:t>
            </a:r>
            <a:br>
              <a:rPr lang="ru-RU" sz="7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 человек совсем уж впал в отчаяние, </a:t>
            </a:r>
            <a:br>
              <a:rPr lang="ru-RU" sz="7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Ему уже не мил и солнца свет. </a:t>
            </a:r>
            <a:br>
              <a:rPr lang="ru-RU" sz="7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 вдруг, подняв глаза свои нечаянно, </a:t>
            </a:r>
            <a:br>
              <a:rPr lang="ru-RU" sz="7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Увидел доброты последний след, </a:t>
            </a:r>
            <a:br>
              <a:rPr lang="ru-RU" sz="7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Увидел помощи протянутую руку! </a:t>
            </a:r>
            <a:br>
              <a:rPr lang="ru-RU" sz="7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(неважно, что на тысячу - одна) </a:t>
            </a:r>
            <a:br>
              <a:rPr lang="ru-RU" sz="7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Покуда существует сердце друга, </a:t>
            </a:r>
            <a:br>
              <a:rPr lang="ru-RU" sz="7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будет умирать и доброта!</a:t>
            </a:r>
            <a:br>
              <a:rPr lang="ru-RU" sz="7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7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9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decf7882707cf5288408c805ec46d0b1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004" y="341292"/>
            <a:ext cx="2897747" cy="20316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2160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 такое доброта?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450761" y="1416676"/>
            <a:ext cx="5569039" cy="4760287"/>
          </a:xfrm>
        </p:spPr>
        <p:txBody>
          <a:bodyPr>
            <a:normAutofit fontScale="85000" lnSpcReduction="20000"/>
          </a:bodyPr>
          <a:lstStyle/>
          <a:p>
            <a:endParaRPr lang="ru-RU" sz="2000" dirty="0" smtClean="0"/>
          </a:p>
          <a:p>
            <a:endParaRPr lang="ru-RU" sz="2000" dirty="0"/>
          </a:p>
          <a:p>
            <a:pPr marL="0" indent="0">
              <a:buNone/>
            </a:pP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словаре </a:t>
            </a: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С. Ожегова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об этом написано 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следующее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Доброта 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это отзывчивость, душевное расположение к людям, стремление делать добро другим".</a:t>
            </a:r>
          </a:p>
          <a:p>
            <a:pPr marL="0" indent="0">
              <a:buNone/>
            </a:pP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Доброта 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— это душевное качество человека, которое выражается в нежном, заботливом отношении к другим людям, в стремлении сделать что-то хорошее, помочь им". </a:t>
            </a:r>
            <a:endParaRPr lang="ru-RU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Такое 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определение дано в словаре </a:t>
            </a: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Д. В. Дмитриева.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14300" indent="0">
              <a:lnSpc>
                <a:spcPct val="100000"/>
              </a:lnSpc>
              <a:spcBef>
                <a:spcPct val="20000"/>
              </a:spcBef>
              <a:buClr>
                <a:srgbClr val="93A299"/>
              </a:buClr>
              <a:buNone/>
            </a:pP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endParaRPr lang="ru-RU"/>
          </a:p>
        </p:txBody>
      </p:sp>
      <p:pic>
        <p:nvPicPr>
          <p:cNvPr id="6" name="Рисунок 5" descr="C:\Users\User\Desktop\scale_120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0345" y="1609860"/>
            <a:ext cx="5203064" cy="45977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6740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94498598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33" y="548874"/>
            <a:ext cx="5447763" cy="443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0bdfd65a36af7cb38b07f22f1accbef3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707" y="2086378"/>
            <a:ext cx="5628067" cy="4481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9502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Desktop\3386629036_dcb565e62a_o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548" y="549275"/>
            <a:ext cx="5271362" cy="3500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C:\Users\User\Desktop\2eeaad0c0c0801362143b7733f7495c4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040" y="2730137"/>
            <a:ext cx="5643154" cy="36438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1678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Проект « Волонтерское движение в детском саду </a:t>
            </a:r>
            <a:b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 Радуга добрых дел»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45465"/>
            <a:ext cx="10515600" cy="4631498"/>
          </a:xfrm>
        </p:spPr>
        <p:txBody>
          <a:bodyPr>
            <a:normAutofit fontScale="85000" lnSpcReduction="20000"/>
          </a:bodyPr>
          <a:lstStyle/>
          <a:p>
            <a:pPr marL="114300" lvl="0" indent="0">
              <a:lnSpc>
                <a:spcPct val="100000"/>
              </a:lnSpc>
              <a:spcBef>
                <a:spcPct val="20000"/>
              </a:spcBef>
              <a:buClr>
                <a:srgbClr val="93A299"/>
              </a:buClr>
              <a:buNone/>
            </a:pPr>
            <a:r>
              <a:rPr lang="ru-RU" sz="2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Цель проекта:</a:t>
            </a:r>
          </a:p>
          <a:p>
            <a:pPr marL="114300" lvl="0" indent="0">
              <a:lnSpc>
                <a:spcPct val="100000"/>
              </a:lnSpc>
              <a:spcBef>
                <a:spcPct val="20000"/>
              </a:spcBef>
              <a:buClr>
                <a:srgbClr val="93A299"/>
              </a:buClr>
              <a:buNone/>
            </a:pPr>
            <a:r>
              <a:rPr lang="ru-RU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Создать в детском саду волонтерское движение, объединив воедино активных, творческих педагогов, заинтересованных родителей и детей дошкольного возраста и их участие в добровольных, социально важных акциях и мероприятиях. Внедрить  волонтерскую  практику в деятельность детского сада, направленную на  развитие  духовно-нравственной личности дошкольников; формирование у воспитанников высокого патриотического сознания.</a:t>
            </a:r>
          </a:p>
          <a:p>
            <a:pPr marL="114300" lvl="0" indent="0">
              <a:lnSpc>
                <a:spcPct val="100000"/>
              </a:lnSpc>
              <a:spcBef>
                <a:spcPct val="20000"/>
              </a:spcBef>
              <a:buClr>
                <a:srgbClr val="93A299"/>
              </a:buClr>
              <a:buNone/>
            </a:pPr>
            <a:r>
              <a:rPr lang="ru-RU" sz="2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Задачи проекта:</a:t>
            </a:r>
            <a:endParaRPr lang="ru-RU" sz="2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114300" lvl="0" indent="0">
              <a:lnSpc>
                <a:spcPct val="100000"/>
              </a:lnSpc>
              <a:spcBef>
                <a:spcPct val="20000"/>
              </a:spcBef>
              <a:buClr>
                <a:srgbClr val="93A299"/>
              </a:buClr>
              <a:buNone/>
            </a:pPr>
            <a:r>
              <a:rPr lang="ru-RU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1.Расширять представления о волонтерском движении у воспитанников детского сада, педагогов, родителей детского сада.</a:t>
            </a:r>
          </a:p>
          <a:p>
            <a:pPr marL="114300" lvl="0" indent="0">
              <a:lnSpc>
                <a:spcPct val="100000"/>
              </a:lnSpc>
              <a:spcBef>
                <a:spcPct val="20000"/>
              </a:spcBef>
              <a:buClr>
                <a:srgbClr val="93A299"/>
              </a:buClr>
              <a:buNone/>
            </a:pPr>
            <a:r>
              <a:rPr lang="ru-RU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2.Создать условия для реализации основных направлений ФГОС ДО, достижения целевых ориентиров дошкольного образования.</a:t>
            </a:r>
          </a:p>
          <a:p>
            <a:pPr marL="114300" lvl="0" indent="0">
              <a:lnSpc>
                <a:spcPct val="100000"/>
              </a:lnSpc>
              <a:spcBef>
                <a:spcPct val="20000"/>
              </a:spcBef>
              <a:buClr>
                <a:srgbClr val="93A299"/>
              </a:buClr>
              <a:buNone/>
            </a:pPr>
            <a:r>
              <a:rPr lang="ru-RU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3.Организовать образовательный процесс в форме совместной деятельности детей, педагогов, родителей.</a:t>
            </a:r>
          </a:p>
          <a:p>
            <a:pPr marL="114300" lvl="0" indent="0">
              <a:lnSpc>
                <a:spcPct val="100000"/>
              </a:lnSpc>
              <a:spcBef>
                <a:spcPct val="20000"/>
              </a:spcBef>
              <a:buClr>
                <a:srgbClr val="93A299"/>
              </a:buClr>
              <a:buNone/>
            </a:pPr>
            <a:r>
              <a:rPr lang="ru-RU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4.Формировать коммуникативные способности дошкольников, навыки сотрудничества.</a:t>
            </a:r>
          </a:p>
          <a:p>
            <a:pPr marL="114300" lvl="0" indent="0">
              <a:lnSpc>
                <a:spcPct val="100000"/>
              </a:lnSpc>
              <a:spcBef>
                <a:spcPct val="20000"/>
              </a:spcBef>
              <a:buClr>
                <a:srgbClr val="93A299"/>
              </a:buClr>
              <a:buNone/>
            </a:pPr>
            <a:r>
              <a:rPr lang="ru-RU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5.Воспитывать в детях такие качества, как милосердие, внимательность,   заботу о ближнем, желание помогать другим людям, толерантное отношение к другим людям независимо от культурной среды и этнической  принадлежности.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5257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245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Формирование волонтёрского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движения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800" b="1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5003" y="1094704"/>
            <a:ext cx="11462197" cy="5763296"/>
          </a:xfrm>
        </p:spPr>
        <p:txBody>
          <a:bodyPr/>
          <a:lstStyle/>
          <a:p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Проведение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занятий и бесед;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Чтение художественной литературы;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Просмотр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мультипликационых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фильмов </a:t>
            </a:r>
          </a:p>
          <a:p>
            <a:pPr marL="0" indent="0">
              <a:buNone/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целью осознания великой силы добра;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Прослушивание песен;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Проведение различных игр</a:t>
            </a:r>
          </a:p>
          <a:p>
            <a:endParaRPr lang="ru-RU" dirty="0"/>
          </a:p>
        </p:txBody>
      </p:sp>
      <p:pic>
        <p:nvPicPr>
          <p:cNvPr id="4" name="Рисунок 3" descr="C:\Users\User\Desktop\фото для презентации\IMG-62f7dd66f998933c8178dcd1baf53f3e-V - копия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23" y="4161879"/>
            <a:ext cx="2671944" cy="2159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User\Desktop\фото для презентации\IMG_20231130_09161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2336" y="4391696"/>
            <a:ext cx="2653485" cy="200065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User\Desktop\фото для презентации\IMG_20230222_085836 - копия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3696" y="4261693"/>
            <a:ext cx="2743201" cy="2159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User\Desktop\фото для презентации\IMG-5f56a33aa91d34138adc7bf635415843-V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5368" y="993262"/>
            <a:ext cx="2879725" cy="2159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Users\User\Desktop\фото для презентации\20230328_115335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5592" y="192389"/>
            <a:ext cx="2879725" cy="2159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C:\Users\User\Desktop\фото для презентации\_DSC0331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181" y="2116940"/>
            <a:ext cx="2693123" cy="2159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C:\Users\User\Desktop\фото для презентации\IMG-58445fb17d12d67c4fb77d3ff75fd731-V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6535" y="4391696"/>
            <a:ext cx="2538298" cy="20296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96481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7200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Путешествие в мир добрых дел и поступков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D:\фото\Волонтерство\помощь малышам на прогулку\IMG-20230209-WA001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71" y="811368"/>
            <a:ext cx="1889760" cy="238057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User\Desktop\фото для презентации\IMG-20230209-WA001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18" y="3295259"/>
            <a:ext cx="1889760" cy="2519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Users\User\Desktop\фото для презентации\_DSC008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1388" y="3859507"/>
            <a:ext cx="2543991" cy="2159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C:\Users\User\Desktop\фото для презентации\_DSC0084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7057" y="3859505"/>
            <a:ext cx="2522244" cy="2159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User\Desktop\прогулка с малышами волонтерство\20240130_112026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4491" y="3859509"/>
            <a:ext cx="1619885" cy="2159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C:\Users\User\Desktop\прогулка с малышами волонтерство\20240130_110840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878" y="3859506"/>
            <a:ext cx="1619885" cy="2159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C:\Users\User\Desktop\Новая папка\_DSC0420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4339" y="921838"/>
            <a:ext cx="2839086" cy="2159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C:\Users\User\Desktop\Новая папка\_DSC0421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571" y="921838"/>
            <a:ext cx="2854818" cy="2159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C:\Users\User\Desktop\Новая папка\_DSC0430.JP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267" y="921838"/>
            <a:ext cx="2905345" cy="215963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Заголовок 2"/>
          <p:cNvSpPr txBox="1">
            <a:spLocks/>
          </p:cNvSpPr>
          <p:nvPr/>
        </p:nvSpPr>
        <p:spPr>
          <a:xfrm rot="10800000" flipH="1" flipV="1">
            <a:off x="3309870" y="3209529"/>
            <a:ext cx="6040192" cy="5511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C00000"/>
                </a:solidFill>
                <a:latin typeface="AGReverance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Играем с малышами в настольные и подвижные игры,  рассматриваем книжки</a:t>
            </a:r>
            <a:endParaRPr lang="ru-RU" sz="1600" dirty="0"/>
          </a:p>
        </p:txBody>
      </p:sp>
      <p:sp>
        <p:nvSpPr>
          <p:cNvPr id="17" name="Заголовок 2"/>
          <p:cNvSpPr txBox="1">
            <a:spLocks/>
          </p:cNvSpPr>
          <p:nvPr/>
        </p:nvSpPr>
        <p:spPr>
          <a:xfrm rot="10800000" flipH="1" flipV="1">
            <a:off x="586419" y="6171540"/>
            <a:ext cx="2334940" cy="4121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C00000"/>
                </a:solidFill>
                <a:latin typeface="AGReverance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Помогаем одеваться на прогулку</a:t>
            </a:r>
            <a:endParaRPr lang="ru-RU" sz="1600" dirty="0"/>
          </a:p>
        </p:txBody>
      </p:sp>
      <p:sp>
        <p:nvSpPr>
          <p:cNvPr id="18" name="Заголовок 2"/>
          <p:cNvSpPr txBox="1">
            <a:spLocks/>
          </p:cNvSpPr>
          <p:nvPr/>
        </p:nvSpPr>
        <p:spPr>
          <a:xfrm rot="10800000" flipH="1" flipV="1">
            <a:off x="2921359" y="6032563"/>
            <a:ext cx="3117404" cy="5511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C00000"/>
                </a:solidFill>
                <a:latin typeface="AGReverance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Играем с малышами  на прогулке в подвижные игры</a:t>
            </a:r>
            <a:endParaRPr lang="ru-RU" sz="1600" dirty="0"/>
          </a:p>
        </p:txBody>
      </p:sp>
      <p:sp>
        <p:nvSpPr>
          <p:cNvPr id="19" name="Заголовок 2"/>
          <p:cNvSpPr txBox="1">
            <a:spLocks/>
          </p:cNvSpPr>
          <p:nvPr/>
        </p:nvSpPr>
        <p:spPr>
          <a:xfrm rot="10800000" flipH="1" flipV="1">
            <a:off x="6329965" y="6102051"/>
            <a:ext cx="5325413" cy="4816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C00000"/>
                </a:solidFill>
                <a:latin typeface="AGReverance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Помощь в очистке участка от снега, делаем горку.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618061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 rot="10800000" flipH="1" flipV="1">
            <a:off x="489397" y="3129566"/>
            <a:ext cx="3129566" cy="412124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Акция « Бессмертный полк»</a:t>
            </a:r>
            <a:endParaRPr lang="ru-RU" sz="1600" dirty="0"/>
          </a:p>
        </p:txBody>
      </p:sp>
      <p:pic>
        <p:nvPicPr>
          <p:cNvPr id="5" name="Объект 4" descr="C:\Users\User\Desktop\фото для презентации\_DSC0235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917" y="853923"/>
            <a:ext cx="2962085" cy="197943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Заголовок 2"/>
          <p:cNvSpPr txBox="1">
            <a:spLocks/>
          </p:cNvSpPr>
          <p:nvPr/>
        </p:nvSpPr>
        <p:spPr>
          <a:xfrm>
            <a:off x="1390918" y="347731"/>
            <a:ext cx="10115281" cy="7984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C00000"/>
                </a:solidFill>
                <a:latin typeface="AGReverance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Развитие волонтёрского движения: проведение акций и мероприятий</a:t>
            </a:r>
            <a:endParaRPr lang="ru-RU" sz="2800" dirty="0"/>
          </a:p>
        </p:txBody>
      </p:sp>
      <p:pic>
        <p:nvPicPr>
          <p:cNvPr id="9" name="Рисунок 8" descr="C:\Users\User\Desktop\фото для презентации\_DSC025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534" y="1191297"/>
            <a:ext cx="3058026" cy="194470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Заголовок 2"/>
          <p:cNvSpPr txBox="1">
            <a:spLocks/>
          </p:cNvSpPr>
          <p:nvPr/>
        </p:nvSpPr>
        <p:spPr>
          <a:xfrm rot="10800000" flipH="1" flipV="1">
            <a:off x="4790941" y="3086636"/>
            <a:ext cx="2575774" cy="4121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C00000"/>
                </a:solidFill>
                <a:latin typeface="AGReverance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Акция «Окна Победы»</a:t>
            </a:r>
            <a:endParaRPr lang="ru-RU" sz="1600" dirty="0"/>
          </a:p>
        </p:txBody>
      </p:sp>
      <p:pic>
        <p:nvPicPr>
          <p:cNvPr id="11" name="Рисунок 10" descr="C:\Users\User\Desktop\фото для презентации\_DSC024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6482" y="858594"/>
            <a:ext cx="3032532" cy="1923243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Заголовок 2"/>
          <p:cNvSpPr txBox="1">
            <a:spLocks/>
          </p:cNvSpPr>
          <p:nvPr/>
        </p:nvSpPr>
        <p:spPr>
          <a:xfrm rot="10800000" flipH="1" flipV="1">
            <a:off x="8236482" y="2884869"/>
            <a:ext cx="3032532" cy="4378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C00000"/>
                </a:solidFill>
                <a:latin typeface="AGReverance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Акция « Пасхальные дни милосердия»»</a:t>
            </a:r>
            <a:endParaRPr lang="ru-RU" sz="1600" dirty="0"/>
          </a:p>
        </p:txBody>
      </p:sp>
      <p:pic>
        <p:nvPicPr>
          <p:cNvPr id="13" name="Рисунок 12" descr="C:\Users\User\Desktop\фото для презентации\_DSC0277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87" y="3738881"/>
            <a:ext cx="2561457" cy="2159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C:\Users\User\Desktop\фото для презентации\_DSC0286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957" y="3730579"/>
            <a:ext cx="2501293" cy="215963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Заголовок 2"/>
          <p:cNvSpPr txBox="1">
            <a:spLocks/>
          </p:cNvSpPr>
          <p:nvPr/>
        </p:nvSpPr>
        <p:spPr>
          <a:xfrm rot="10800000" flipH="1" flipV="1">
            <a:off x="437882" y="6014434"/>
            <a:ext cx="5383369" cy="5334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C00000"/>
                </a:solidFill>
                <a:latin typeface="AGReverance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Акция « Поздравь ветерана с Днем дошкольного работника»</a:t>
            </a:r>
            <a:endParaRPr lang="ru-RU" sz="1600" dirty="0"/>
          </a:p>
        </p:txBody>
      </p:sp>
      <p:pic>
        <p:nvPicPr>
          <p:cNvPr id="16" name="Рисунок 15" descr="C:\Users\User\Desktop\фото для презентации\_DSC0319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4971" y="3738881"/>
            <a:ext cx="2421228" cy="2069623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Заголовок 2"/>
          <p:cNvSpPr txBox="1">
            <a:spLocks/>
          </p:cNvSpPr>
          <p:nvPr/>
        </p:nvSpPr>
        <p:spPr>
          <a:xfrm rot="10800000" flipH="1" flipV="1">
            <a:off x="6448558" y="5890213"/>
            <a:ext cx="4820456" cy="6576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C00000"/>
                </a:solidFill>
                <a:latin typeface="AGReverance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Концерт ко Дню пожилого человека»</a:t>
            </a:r>
            <a:endParaRPr lang="ru-RU" sz="1600" dirty="0"/>
          </a:p>
        </p:txBody>
      </p:sp>
      <p:pic>
        <p:nvPicPr>
          <p:cNvPr id="19" name="Рисунок 18" descr="C:\Users\User\Desktop\фото для презентации\_DSC0332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8828" y="3738881"/>
            <a:ext cx="2699385" cy="20696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3309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Тема Office">
  <a:themeElements>
    <a:clrScheme name="Синий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2841</TotalTime>
  <Words>458</Words>
  <Application>Microsoft Office PowerPoint</Application>
  <PresentationFormat>Произвольный</PresentationFormat>
  <Paragraphs>62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Муниципальное бюджетное дошкольное образовательное учреждение  детский сад № 32 « Теремок»</vt:lpstr>
      <vt:lpstr>  «Из всех добродетелей и достоинств души  величайшее достоинство – доброта» Бэкон Ф.   </vt:lpstr>
      <vt:lpstr>Что такое доброта?</vt:lpstr>
      <vt:lpstr>Презентация PowerPoint</vt:lpstr>
      <vt:lpstr>Презентация PowerPoint</vt:lpstr>
      <vt:lpstr>Проект « Волонтерское движение в детском саду  « Радуга добрых дел»</vt:lpstr>
      <vt:lpstr>Формирование волонтёрского движения </vt:lpstr>
      <vt:lpstr>Путешествие в мир добрых дел и поступков</vt:lpstr>
      <vt:lpstr>Акция « Бессмертный полк»</vt:lpstr>
      <vt:lpstr> </vt:lpstr>
      <vt:lpstr>Презентация PowerPoint</vt:lpstr>
      <vt:lpstr> «Чтобы поверить в добро, надо его делать».  Л.Н. Толстой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>Доброта, милосердие</dc:subject>
  <dc:creator>Vikusik46</dc:creator>
  <cp:keywords>Доброта;милосердие;добро</cp:keywords>
  <cp:lastModifiedBy>User</cp:lastModifiedBy>
  <cp:revision>161</cp:revision>
  <dcterms:created xsi:type="dcterms:W3CDTF">2016-08-19T10:06:37Z</dcterms:created>
  <dcterms:modified xsi:type="dcterms:W3CDTF">2024-04-19T07:59:13Z</dcterms:modified>
</cp:coreProperties>
</file>