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0" r:id="rId4"/>
    <p:sldId id="261" r:id="rId5"/>
    <p:sldId id="263" r:id="rId6"/>
    <p:sldId id="264" r:id="rId7"/>
    <p:sldId id="262" r:id="rId8"/>
    <p:sldId id="265" r:id="rId9"/>
    <p:sldId id="266" r:id="rId10"/>
    <p:sldId id="267" r:id="rId11"/>
    <p:sldId id="268" r:id="rId12"/>
    <p:sldId id="269" r:id="rId13"/>
    <p:sldId id="270" r:id="rId14"/>
    <p:sldId id="272" r:id="rId15"/>
    <p:sldId id="271" r:id="rId16"/>
    <p:sldId id="273" r:id="rId17"/>
    <p:sldId id="27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493256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4282739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1250753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79791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3874288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2A31AD2-7F8B-4FFE-9EE7-FC5E5A2EC4BC}" type="datetimeFigureOut">
              <a:rPr lang="ru-RU" smtClean="0"/>
              <a:t>12.11.2024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241464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2A31AD2-7F8B-4FFE-9EE7-FC5E5A2EC4BC}" type="datetimeFigureOut">
              <a:rPr lang="ru-RU" smtClean="0"/>
              <a:t>12.11.2024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49783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2A31AD2-7F8B-4FFE-9EE7-FC5E5A2EC4BC}" type="datetimeFigureOut">
              <a:rPr lang="ru-RU" smtClean="0"/>
              <a:t>12.11.2024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47008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2A31AD2-7F8B-4FFE-9EE7-FC5E5A2EC4BC}" type="datetimeFigureOut">
              <a:rPr lang="ru-RU" smtClean="0"/>
              <a:t>12.11.2024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109416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2A31AD2-7F8B-4FFE-9EE7-FC5E5A2EC4BC}" type="datetimeFigureOut">
              <a:rPr lang="ru-RU" smtClean="0"/>
              <a:t>12.11.2024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82712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2A31AD2-7F8B-4FFE-9EE7-FC5E5A2EC4BC}" type="datetimeFigureOut">
              <a:rPr lang="ru-RU" smtClean="0"/>
              <a:t>12.11.2024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27EFBD-DC02-4E2C-9FE4-471E15045A3B}" type="slidenum">
              <a:rPr lang="ru-RU" smtClean="0"/>
              <a:t>‹#›</a:t>
            </a:fld>
            <a:endParaRPr lang="ru-RU"/>
          </a:p>
        </p:txBody>
      </p:sp>
    </p:spTree>
    <p:extLst>
      <p:ext uri="{BB962C8B-B14F-4D97-AF65-F5344CB8AC3E}">
        <p14:creationId xmlns:p14="http://schemas.microsoft.com/office/powerpoint/2010/main" val="2022246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31AD2-7F8B-4FFE-9EE7-FC5E5A2EC4BC}" type="datetimeFigureOut">
              <a:rPr lang="ru-RU" smtClean="0"/>
              <a:t>12.11.2024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7EFBD-DC02-4E2C-9FE4-471E15045A3B}" type="slidenum">
              <a:rPr lang="ru-RU" smtClean="0"/>
              <a:t>‹#›</a:t>
            </a:fld>
            <a:endParaRPr lang="ru-RU"/>
          </a:p>
        </p:txBody>
      </p:sp>
    </p:spTree>
    <p:extLst>
      <p:ext uri="{BB962C8B-B14F-4D97-AF65-F5344CB8AC3E}">
        <p14:creationId xmlns:p14="http://schemas.microsoft.com/office/powerpoint/2010/main" val="2831316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cstate="print"/>
          <a:stretch>
            <a:fillRect/>
          </a:stretch>
        </p:blipFill>
        <p:spPr>
          <a:xfrm>
            <a:off x="-2379" y="-2170"/>
            <a:ext cx="9144000" cy="7319601"/>
          </a:xfrm>
          <a:prstGeom prst="rect">
            <a:avLst/>
          </a:prstGeom>
        </p:spPr>
      </p:pic>
      <p:sp>
        <p:nvSpPr>
          <p:cNvPr id="3" name="Прямоугольник 2"/>
          <p:cNvSpPr/>
          <p:nvPr/>
        </p:nvSpPr>
        <p:spPr>
          <a:xfrm>
            <a:off x="272093" y="2129705"/>
            <a:ext cx="8640960" cy="1384995"/>
          </a:xfrm>
          <a:prstGeom prst="rect">
            <a:avLst/>
          </a:prstGeom>
        </p:spPr>
        <p:txBody>
          <a:bodyPr wrap="square">
            <a:spAutoFit/>
          </a:bodyPr>
          <a:lstStyle/>
          <a:p>
            <a:pPr algn="ctr"/>
            <a:r>
              <a:rPr lang="ru-RU" sz="2800" b="1" dirty="0">
                <a:latin typeface="Times New Roman" pitchFamily="18" charset="0"/>
                <a:cs typeface="Times New Roman" pitchFamily="18" charset="0"/>
              </a:rPr>
              <a:t>Реализация задач ФОП ДО по формированию основ</a:t>
            </a:r>
            <a:endParaRPr lang="ru-RU" sz="2800" dirty="0">
              <a:latin typeface="Times New Roman" pitchFamily="18" charset="0"/>
              <a:cs typeface="Times New Roman" pitchFamily="18" charset="0"/>
            </a:endParaRPr>
          </a:p>
          <a:p>
            <a:pPr algn="ctr"/>
            <a:r>
              <a:rPr lang="ru-RU" sz="2800" b="1" dirty="0">
                <a:latin typeface="Times New Roman" pitchFamily="18" charset="0"/>
                <a:cs typeface="Times New Roman" pitchFamily="18" charset="0"/>
              </a:rPr>
              <a:t>гражданственности и патриотизма в</a:t>
            </a:r>
            <a:endParaRPr lang="ru-RU" sz="2800" dirty="0">
              <a:latin typeface="Times New Roman" pitchFamily="18" charset="0"/>
              <a:cs typeface="Times New Roman" pitchFamily="18" charset="0"/>
            </a:endParaRPr>
          </a:p>
          <a:p>
            <a:pPr algn="ctr"/>
            <a:r>
              <a:rPr lang="ru-RU" sz="2800" b="1" dirty="0">
                <a:latin typeface="Times New Roman" pitchFamily="18" charset="0"/>
                <a:cs typeface="Times New Roman" pitchFamily="18" charset="0"/>
              </a:rPr>
              <a:t>организации дошкольного образования»</a:t>
            </a:r>
            <a:endParaRPr lang="ru-RU" sz="2800" dirty="0">
              <a:latin typeface="Times New Roman" pitchFamily="18" charset="0"/>
              <a:cs typeface="Times New Roman" pitchFamily="18" charset="0"/>
            </a:endParaRPr>
          </a:p>
        </p:txBody>
      </p:sp>
      <p:sp>
        <p:nvSpPr>
          <p:cNvPr id="4" name="Прямоугольник 3"/>
          <p:cNvSpPr/>
          <p:nvPr/>
        </p:nvSpPr>
        <p:spPr>
          <a:xfrm>
            <a:off x="4300442" y="4797152"/>
            <a:ext cx="4572000" cy="1754326"/>
          </a:xfrm>
          <a:prstGeom prst="rect">
            <a:avLst/>
          </a:prstGeom>
        </p:spPr>
        <p:txBody>
          <a:bodyPr>
            <a:spAutoFit/>
          </a:bodyPr>
          <a:lstStyle/>
          <a:p>
            <a:r>
              <a:rPr lang="ru-RU" dirty="0">
                <a:latin typeface="Times New Roman" pitchFamily="18" charset="0"/>
                <a:cs typeface="Times New Roman" pitchFamily="18" charset="0"/>
              </a:rPr>
              <a:t>Подготовила старший воспитатель МБДОУ д/с № 32 «Теремок»</a:t>
            </a:r>
          </a:p>
          <a:p>
            <a:r>
              <a:rPr lang="ru-RU" dirty="0" smtClean="0">
                <a:latin typeface="Times New Roman" pitchFamily="18" charset="0"/>
                <a:cs typeface="Times New Roman" pitchFamily="18" charset="0"/>
              </a:rPr>
              <a:t>Волкова </a:t>
            </a:r>
            <a:r>
              <a:rPr lang="ru-RU" dirty="0">
                <a:latin typeface="Times New Roman" pitchFamily="18" charset="0"/>
                <a:cs typeface="Times New Roman" pitchFamily="18" charset="0"/>
              </a:rPr>
              <a:t>Е. А.</a:t>
            </a:r>
          </a:p>
          <a:p>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 </a:t>
            </a:r>
          </a:p>
          <a:p>
            <a:r>
              <a:rPr lang="ru-RU" dirty="0">
                <a:latin typeface="Times New Roman" pitchFamily="18" charset="0"/>
                <a:cs typeface="Times New Roman" pitchFamily="18" charset="0"/>
              </a:rPr>
              <a:t>2024 год</a:t>
            </a:r>
          </a:p>
        </p:txBody>
      </p:sp>
      <p:sp>
        <p:nvSpPr>
          <p:cNvPr id="5" name="Прямоугольник 4"/>
          <p:cNvSpPr/>
          <p:nvPr/>
        </p:nvSpPr>
        <p:spPr>
          <a:xfrm>
            <a:off x="260617" y="116632"/>
            <a:ext cx="8640960" cy="646331"/>
          </a:xfrm>
          <a:prstGeom prst="rect">
            <a:avLst/>
          </a:prstGeom>
        </p:spPr>
        <p:txBody>
          <a:bodyPr wrap="square">
            <a:spAutoFit/>
          </a:bodyPr>
          <a:lstStyle/>
          <a:p>
            <a:pPr algn="ctr"/>
            <a:r>
              <a:rPr lang="ru-RU" b="1" dirty="0" smtClean="0">
                <a:latin typeface="Times New Roman" pitchFamily="18" charset="0"/>
                <a:cs typeface="Times New Roman" pitchFamily="18" charset="0"/>
              </a:rPr>
              <a:t>Муниципальное бюджетное дошкольное образовательное учреждение детский сад № 32 « Теремок»</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32258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9" name="Прямоугольник 8"/>
          <p:cNvSpPr/>
          <p:nvPr/>
        </p:nvSpPr>
        <p:spPr>
          <a:xfrm>
            <a:off x="2843808" y="289679"/>
            <a:ext cx="3423658" cy="646331"/>
          </a:xfrm>
          <a:prstGeom prst="rect">
            <a:avLst/>
          </a:prstGeom>
        </p:spPr>
        <p:txBody>
          <a:bodyPr wrap="square">
            <a:spAutoFit/>
          </a:bodyPr>
          <a:lstStyle/>
          <a:p>
            <a:pPr algn="ctr"/>
            <a:r>
              <a:rPr lang="ru-RU" sz="3600" b="1" dirty="0" smtClean="0">
                <a:latin typeface="Times New Roman" pitchFamily="18" charset="0"/>
                <a:cs typeface="Times New Roman" pitchFamily="18" charset="0"/>
              </a:rPr>
              <a:t>Литература </a:t>
            </a:r>
            <a:endParaRPr lang="ru-RU" sz="3600" b="1" dirty="0">
              <a:latin typeface="Times New Roman" pitchFamily="18" charset="0"/>
              <a:cs typeface="Times New Roman" pitchFamily="18" charset="0"/>
            </a:endParaRPr>
          </a:p>
        </p:txBody>
      </p:sp>
      <p:sp>
        <p:nvSpPr>
          <p:cNvPr id="2" name="Прямоугольник 1"/>
          <p:cNvSpPr/>
          <p:nvPr/>
        </p:nvSpPr>
        <p:spPr>
          <a:xfrm>
            <a:off x="293084" y="1052736"/>
            <a:ext cx="8640960" cy="4708981"/>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Алёшина </a:t>
            </a:r>
            <a:r>
              <a:rPr lang="ru-RU" sz="2000" dirty="0">
                <a:latin typeface="Times New Roman" pitchFamily="18" charset="0"/>
                <a:cs typeface="Times New Roman" pitchFamily="18" charset="0"/>
              </a:rPr>
              <a:t>Н.В. «Патриотическое воспитание дошкольников»</a:t>
            </a:r>
          </a:p>
          <a:p>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Зеленова</a:t>
            </a:r>
            <a:r>
              <a:rPr lang="ru-RU" sz="2000" dirty="0">
                <a:latin typeface="Times New Roman" pitchFamily="18" charset="0"/>
                <a:cs typeface="Times New Roman" pitchFamily="18" charset="0"/>
              </a:rPr>
              <a:t> Н.Г., Осипова Л.Е. «Мы живем в России»</a:t>
            </a:r>
          </a:p>
          <a:p>
            <a:r>
              <a:rPr lang="ru-RU" sz="2000" dirty="0">
                <a:latin typeface="Times New Roman" pitchFamily="18" charset="0"/>
                <a:cs typeface="Times New Roman" pitchFamily="18" charset="0"/>
              </a:rPr>
              <a:t>- Князева О.Л., Михалева М.Д. «Приобщение детей к истокам</a:t>
            </a:r>
          </a:p>
          <a:p>
            <a:r>
              <a:rPr lang="ru-RU" sz="2000" dirty="0">
                <a:latin typeface="Times New Roman" pitchFamily="18" charset="0"/>
                <a:cs typeface="Times New Roman" pitchFamily="18" charset="0"/>
              </a:rPr>
              <a:t>русской народной культуры»</a:t>
            </a:r>
          </a:p>
          <a:p>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Кондрыкинская</a:t>
            </a:r>
            <a:r>
              <a:rPr lang="ru-RU" sz="2000" dirty="0">
                <a:latin typeface="Times New Roman" pitchFamily="18" charset="0"/>
                <a:cs typeface="Times New Roman" pitchFamily="18" charset="0"/>
              </a:rPr>
              <a:t> Л.А. « С чего начинается Родина»</a:t>
            </a:r>
          </a:p>
          <a:p>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Оверчук</a:t>
            </a:r>
            <a:r>
              <a:rPr lang="ru-RU" sz="2000" dirty="0">
                <a:latin typeface="Times New Roman" pitchFamily="18" charset="0"/>
                <a:cs typeface="Times New Roman" pitchFamily="18" charset="0"/>
              </a:rPr>
              <a:t> Т.И. «Мой родной дом»</a:t>
            </a:r>
          </a:p>
          <a:p>
            <a:r>
              <a:rPr lang="ru-RU" sz="2000" dirty="0">
                <a:latin typeface="Times New Roman" pitchFamily="18" charset="0"/>
                <a:cs typeface="Times New Roman" pitchFamily="18" charset="0"/>
              </a:rPr>
              <a:t>- Новицкая М.Ю. «Наследие»</a:t>
            </a:r>
          </a:p>
          <a:p>
            <a:r>
              <a:rPr lang="ru-RU" sz="2000" dirty="0" err="1">
                <a:latin typeface="Times New Roman" pitchFamily="18" charset="0"/>
                <a:cs typeface="Times New Roman" pitchFamily="18" charset="0"/>
              </a:rPr>
              <a:t>Комратова</a:t>
            </a:r>
            <a:r>
              <a:rPr lang="ru-RU" sz="2000" dirty="0">
                <a:latin typeface="Times New Roman" pitchFamily="18" charset="0"/>
                <a:cs typeface="Times New Roman" pitchFamily="18" charset="0"/>
              </a:rPr>
              <a:t> Н. Г., Л. Ф Грибова Программа по патриотическому воспитанию « Моя малая родина»</a:t>
            </a:r>
          </a:p>
          <a:p>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Нищева</a:t>
            </a:r>
            <a:r>
              <a:rPr lang="ru-RU" sz="2000" dirty="0">
                <a:latin typeface="Times New Roman" pitchFamily="18" charset="0"/>
                <a:cs typeface="Times New Roman" pitchFamily="18" charset="0"/>
              </a:rPr>
              <a:t> Н. В., Кириллова Ю. А. Парциальная программа « Патриотическое и духовно – нравственное воспитание детей старшего дошкольного возраста ( с 5 – 7 лет) в соответствии с ФОП ДО « Я люблю Россию»</a:t>
            </a:r>
          </a:p>
          <a:p>
            <a:r>
              <a:rPr lang="ru-RU" sz="2000" dirty="0" err="1">
                <a:latin typeface="Times New Roman" pitchFamily="18" charset="0"/>
                <a:cs typeface="Times New Roman" pitchFamily="18" charset="0"/>
              </a:rPr>
              <a:t>Богословец</a:t>
            </a:r>
            <a:r>
              <a:rPr lang="ru-RU" sz="2000" dirty="0">
                <a:latin typeface="Times New Roman" pitchFamily="18" charset="0"/>
                <a:cs typeface="Times New Roman" pitchFamily="18" charset="0"/>
              </a:rPr>
              <a:t> Л. Г., Давыдова О. И. « Россия – моя история»</a:t>
            </a:r>
          </a:p>
          <a:p>
            <a:r>
              <a:rPr lang="ru-RU" sz="2000" dirty="0">
                <a:latin typeface="Times New Roman" pitchFamily="18" charset="0"/>
                <a:cs typeface="Times New Roman" pitchFamily="18" charset="0"/>
              </a:rPr>
              <a:t>Кириллова Ю. А. « Спортивно – патриотическое воспитание дошкольников в ДОУ»</a:t>
            </a:r>
          </a:p>
        </p:txBody>
      </p:sp>
    </p:spTree>
    <p:extLst>
      <p:ext uri="{BB962C8B-B14F-4D97-AF65-F5344CB8AC3E}">
        <p14:creationId xmlns:p14="http://schemas.microsoft.com/office/powerpoint/2010/main" val="327511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2" name="Прямоугольник 1"/>
          <p:cNvSpPr/>
          <p:nvPr/>
        </p:nvSpPr>
        <p:spPr>
          <a:xfrm>
            <a:off x="41564" y="404664"/>
            <a:ext cx="8994932" cy="4524315"/>
          </a:xfrm>
          <a:prstGeom prst="rect">
            <a:avLst/>
          </a:prstGeom>
        </p:spPr>
        <p:txBody>
          <a:bodyPr wrap="square">
            <a:spAutoFit/>
          </a:bodyPr>
          <a:lstStyle/>
          <a:p>
            <a:pPr algn="ctr"/>
            <a:r>
              <a:rPr lang="ru-RU" sz="3600" dirty="0">
                <a:latin typeface="Times New Roman" pitchFamily="18" charset="0"/>
                <a:cs typeface="Times New Roman" pitchFamily="18" charset="0"/>
              </a:rPr>
              <a:t>Как бы ни менялось общество, воспитание у подрастающего поколения любви к своей стране, гордости за нее, за свою нацию необходимо в любое время. И если мы хотим, чтобы наши дети полюбили свою страну, свой город, нам нужно показать их с привлекательной стороны. Тем более что нам есть чем гордиться!</a:t>
            </a:r>
          </a:p>
        </p:txBody>
      </p:sp>
    </p:spTree>
    <p:extLst>
      <p:ext uri="{BB962C8B-B14F-4D97-AF65-F5344CB8AC3E}">
        <p14:creationId xmlns:p14="http://schemas.microsoft.com/office/powerpoint/2010/main" val="2658023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0" y="0"/>
            <a:ext cx="9144000" cy="7046640"/>
          </a:xfrm>
          <a:prstGeom prst="rect">
            <a:avLst/>
          </a:prstGeom>
        </p:spPr>
      </p:pic>
      <p:sp>
        <p:nvSpPr>
          <p:cNvPr id="2" name="Прямоугольник 1"/>
          <p:cNvSpPr/>
          <p:nvPr/>
        </p:nvSpPr>
        <p:spPr>
          <a:xfrm>
            <a:off x="2845713" y="319758"/>
            <a:ext cx="4295407" cy="461665"/>
          </a:xfrm>
          <a:prstGeom prst="rect">
            <a:avLst/>
          </a:prstGeom>
        </p:spPr>
        <p:txBody>
          <a:bodyPr wrap="none">
            <a:spAutoFit/>
          </a:bodyPr>
          <a:lstStyle/>
          <a:p>
            <a:pPr algn="ctr"/>
            <a:r>
              <a:rPr lang="ru-RU" sz="2400" b="1" dirty="0">
                <a:latin typeface="Times New Roman" pitchFamily="18" charset="0"/>
                <a:cs typeface="Times New Roman" pitchFamily="18" charset="0"/>
              </a:rPr>
              <a:t>Рекомендации для педагогов:</a:t>
            </a:r>
          </a:p>
        </p:txBody>
      </p:sp>
      <p:sp>
        <p:nvSpPr>
          <p:cNvPr id="3" name="Прямоугольник 2"/>
          <p:cNvSpPr/>
          <p:nvPr/>
        </p:nvSpPr>
        <p:spPr>
          <a:xfrm>
            <a:off x="271160" y="705684"/>
            <a:ext cx="8568952" cy="1077218"/>
          </a:xfrm>
          <a:prstGeom prst="rect">
            <a:avLst/>
          </a:prstGeom>
        </p:spPr>
        <p:txBody>
          <a:bodyPr wrap="square">
            <a:spAutoFit/>
          </a:bodyPr>
          <a:lstStyle/>
          <a:p>
            <a:r>
              <a:rPr lang="ru-RU" sz="1600" dirty="0" smtClean="0">
                <a:latin typeface="Times New Roman" pitchFamily="18" charset="0"/>
                <a:cs typeface="Times New Roman" pitchFamily="18" charset="0"/>
              </a:rPr>
              <a:t>При создании </a:t>
            </a:r>
            <a:r>
              <a:rPr lang="ru-RU" sz="1600" dirty="0">
                <a:latin typeface="Times New Roman" pitchFamily="18" charset="0"/>
                <a:cs typeface="Times New Roman" pitchFamily="18" charset="0"/>
              </a:rPr>
              <a:t>предметно-игровой среды следует соблюдать санитарно-гигиенические, эстетические требования: все экспонаты должны быть размещены доступно для воспитанников, все представленные материалы должны быть достоверны и соответствовать возрастными особенностями детей, иметь эстетичный, красочный и привлекательный вид.</a:t>
            </a:r>
          </a:p>
        </p:txBody>
      </p:sp>
      <p:sp>
        <p:nvSpPr>
          <p:cNvPr id="5" name="Прямоугольник 4"/>
          <p:cNvSpPr/>
          <p:nvPr/>
        </p:nvSpPr>
        <p:spPr>
          <a:xfrm>
            <a:off x="86691" y="1787629"/>
            <a:ext cx="3837237" cy="4801314"/>
          </a:xfrm>
          <a:prstGeom prst="rect">
            <a:avLst/>
          </a:prstGeom>
        </p:spPr>
        <p:txBody>
          <a:bodyPr wrap="square">
            <a:spAutoFit/>
          </a:bodyPr>
          <a:lstStyle/>
          <a:p>
            <a:r>
              <a:rPr lang="ru-RU" b="1" dirty="0">
                <a:latin typeface="Times New Roman" pitchFamily="18" charset="0"/>
                <a:cs typeface="Times New Roman" pitchFamily="18" charset="0"/>
              </a:rPr>
              <a:t>Младший дошкольный </a:t>
            </a:r>
            <a:r>
              <a:rPr lang="ru-RU" b="1" dirty="0" smtClean="0">
                <a:latin typeface="Times New Roman" pitchFamily="18" charset="0"/>
                <a:cs typeface="Times New Roman" pitchFamily="18" charset="0"/>
              </a:rPr>
              <a:t>возраст</a:t>
            </a:r>
            <a:endParaRPr lang="ru-RU" b="1" dirty="0"/>
          </a:p>
          <a:p>
            <a:pPr lvl="0"/>
            <a:r>
              <a:rPr lang="ru-RU" dirty="0">
                <a:latin typeface="Times New Roman" pitchFamily="18" charset="0"/>
                <a:cs typeface="Times New Roman" pitchFamily="18" charset="0"/>
              </a:rPr>
              <a:t>Предметы русской старины;</a:t>
            </a:r>
          </a:p>
          <a:p>
            <a:pPr lvl="0"/>
            <a:r>
              <a:rPr lang="ru-RU" dirty="0">
                <a:latin typeface="Times New Roman" pitchFamily="18" charset="0"/>
                <a:cs typeface="Times New Roman" pitchFamily="18" charset="0"/>
              </a:rPr>
              <a:t>Альбом «Моя семья», «Как мы в садике живем», «Мы по городу идем» (достопримечательности города);</a:t>
            </a:r>
          </a:p>
          <a:p>
            <a:pPr lvl="0"/>
            <a:r>
              <a:rPr lang="ru-RU" dirty="0">
                <a:latin typeface="Times New Roman" pitchFamily="18" charset="0"/>
                <a:cs typeface="Times New Roman" pitchFamily="18" charset="0"/>
              </a:rPr>
              <a:t>Флаг России, Герб России;</a:t>
            </a:r>
          </a:p>
          <a:p>
            <a:pPr lvl="0"/>
            <a:r>
              <a:rPr lang="ru-RU" dirty="0">
                <a:latin typeface="Times New Roman" pitchFamily="18" charset="0"/>
                <a:cs typeface="Times New Roman" pitchFamily="18" charset="0"/>
              </a:rPr>
              <a:t>Тематические иллюстрации (или фото) боевой техники, к 8 марта, к 23 февраля, к 9 мая.</a:t>
            </a:r>
          </a:p>
          <a:p>
            <a:pPr lvl="0"/>
            <a:r>
              <a:rPr lang="ru-RU" dirty="0">
                <a:latin typeface="Times New Roman" pitchFamily="18" charset="0"/>
                <a:cs typeface="Times New Roman" pitchFamily="18" charset="0"/>
              </a:rPr>
              <a:t>Произведения русского народного творчества,	художественные произведения по данной тематике.</a:t>
            </a:r>
          </a:p>
          <a:p>
            <a:pPr lvl="0"/>
            <a:r>
              <a:rPr lang="ru-RU" dirty="0">
                <a:latin typeface="Times New Roman" pitchFamily="18" charset="0"/>
                <a:cs typeface="Times New Roman" pitchFamily="18" charset="0"/>
              </a:rPr>
              <a:t>Предметы декоративно-прикладного искусства (матрешки, дымковские игрушки и т. д.)</a:t>
            </a:r>
          </a:p>
          <a:p>
            <a:endParaRPr lang="ru-RU" dirty="0"/>
          </a:p>
        </p:txBody>
      </p:sp>
      <p:sp>
        <p:nvSpPr>
          <p:cNvPr id="8" name="Прямоугольник 7"/>
          <p:cNvSpPr/>
          <p:nvPr/>
        </p:nvSpPr>
        <p:spPr>
          <a:xfrm>
            <a:off x="4860032" y="1704228"/>
            <a:ext cx="3414909" cy="369332"/>
          </a:xfrm>
          <a:prstGeom prst="rect">
            <a:avLst/>
          </a:prstGeom>
        </p:spPr>
        <p:txBody>
          <a:bodyPr wrap="none">
            <a:spAutoFit/>
          </a:bodyPr>
          <a:lstStyle/>
          <a:p>
            <a:r>
              <a:rPr lang="ru-RU" b="1" dirty="0">
                <a:latin typeface="Times New Roman" pitchFamily="18" charset="0"/>
                <a:cs typeface="Times New Roman" pitchFamily="18" charset="0"/>
              </a:rPr>
              <a:t>Старший дошкольный возра</a:t>
            </a:r>
            <a:r>
              <a:rPr lang="ru-RU" b="1" dirty="0"/>
              <a:t>ст</a:t>
            </a:r>
            <a:endParaRPr lang="ru-RU" dirty="0"/>
          </a:p>
        </p:txBody>
      </p:sp>
      <p:sp>
        <p:nvSpPr>
          <p:cNvPr id="11" name="Прямоугольник 10"/>
          <p:cNvSpPr/>
          <p:nvPr/>
        </p:nvSpPr>
        <p:spPr>
          <a:xfrm>
            <a:off x="3779912" y="2015261"/>
            <a:ext cx="5277628" cy="4616648"/>
          </a:xfrm>
          <a:prstGeom prst="rect">
            <a:avLst/>
          </a:prstGeom>
        </p:spPr>
        <p:txBody>
          <a:bodyPr wrap="square">
            <a:spAutoFit/>
          </a:bodyPr>
          <a:lstStyle/>
          <a:p>
            <a:pPr lvl="0"/>
            <a:r>
              <a:rPr lang="ru-RU" sz="1400" dirty="0">
                <a:latin typeface="Times New Roman" pitchFamily="18" charset="0"/>
                <a:cs typeface="Times New Roman" pitchFamily="18" charset="0"/>
              </a:rPr>
              <a:t>Глобус, физическая карта России ,политическая карта России, Флаг России, Герб России, Герб города Москва, Гимн России, портрет</a:t>
            </a:r>
          </a:p>
          <a:p>
            <a:r>
              <a:rPr lang="ru-RU" sz="1400" dirty="0">
                <a:latin typeface="Times New Roman" pitchFamily="18" charset="0"/>
                <a:cs typeface="Times New Roman" pitchFamily="18" charset="0"/>
              </a:rPr>
              <a:t>президента РФ,</a:t>
            </a:r>
          </a:p>
          <a:p>
            <a:pPr lvl="0"/>
            <a:r>
              <a:rPr lang="ru-RU" sz="1400" dirty="0">
                <a:latin typeface="Times New Roman" pitchFamily="18" charset="0"/>
                <a:cs typeface="Times New Roman" pitchFamily="18" charset="0"/>
              </a:rPr>
              <a:t>Познавательные книги по патриотическому воспитанию и сменная</a:t>
            </a:r>
          </a:p>
          <a:p>
            <a:r>
              <a:rPr lang="ru-RU" sz="1400" dirty="0">
                <a:latin typeface="Times New Roman" pitchFamily="18" charset="0"/>
                <a:cs typeface="Times New Roman" pitchFamily="18" charset="0"/>
              </a:rPr>
              <a:t>экспозиция в соответствии с проходимой на занятиях темой.</a:t>
            </a:r>
          </a:p>
          <a:p>
            <a:pPr lvl="0"/>
            <a:r>
              <a:rPr lang="ru-RU" sz="1400" dirty="0">
                <a:latin typeface="Times New Roman" pitchFamily="18" charset="0"/>
                <a:cs typeface="Times New Roman" pitchFamily="18" charset="0"/>
              </a:rPr>
              <a:t>Произведения писателей России в соответствии с программой ДОУ.</a:t>
            </a:r>
          </a:p>
          <a:p>
            <a:pPr lvl="0"/>
            <a:r>
              <a:rPr lang="ru-RU" sz="1400" dirty="0">
                <a:latin typeface="Times New Roman" pitchFamily="18" charset="0"/>
                <a:cs typeface="Times New Roman" pitchFamily="18" charset="0"/>
              </a:rPr>
              <a:t>Произведения русского народного творчества для самостоятельного чтения и рассматривания</a:t>
            </a:r>
          </a:p>
          <a:p>
            <a:pPr lvl="0"/>
            <a:r>
              <a:rPr lang="ru-RU" sz="1400" dirty="0">
                <a:latin typeface="Times New Roman" pitchFamily="18" charset="0"/>
                <a:cs typeface="Times New Roman" pitchFamily="18" charset="0"/>
              </a:rPr>
              <a:t>Альбомы: «Моя семья», «Мы по городу идем», «О великой отечественной войне» и т. д.</a:t>
            </a:r>
          </a:p>
          <a:p>
            <a:pPr lvl="0"/>
            <a:r>
              <a:rPr lang="ru-RU" sz="1400" dirty="0">
                <a:latin typeface="Times New Roman" pitchFamily="18" charset="0"/>
                <a:cs typeface="Times New Roman" pitchFamily="18" charset="0"/>
              </a:rPr>
              <a:t>Коллекция тематических значков (о городе, о войне, об армии и т. д.)</a:t>
            </a:r>
          </a:p>
          <a:p>
            <a:pPr lvl="0"/>
            <a:r>
              <a:rPr lang="ru-RU" sz="1400" dirty="0">
                <a:latin typeface="Times New Roman" pitchFamily="18" charset="0"/>
                <a:cs typeface="Times New Roman" pitchFamily="18" charset="0"/>
              </a:rPr>
              <a:t>Предметы, иллюстрации, фотографии по теме «Русский быт».</a:t>
            </a:r>
          </a:p>
          <a:p>
            <a:pPr lvl="0"/>
            <a:r>
              <a:rPr lang="ru-RU" sz="1400" dirty="0">
                <a:latin typeface="Times New Roman" pitchFamily="18" charset="0"/>
                <a:cs typeface="Times New Roman" pitchFamily="18" charset="0"/>
              </a:rPr>
              <a:t>Записи сказок и патриотических песен. 9. Игры по патриотическому воспитанию.</a:t>
            </a:r>
          </a:p>
          <a:p>
            <a:pPr lvl="0"/>
            <a:r>
              <a:rPr lang="ru-RU" sz="1400" dirty="0">
                <a:latin typeface="Times New Roman" pitchFamily="18" charset="0"/>
                <a:cs typeface="Times New Roman" pitchFamily="18" charset="0"/>
              </a:rPr>
              <a:t>Атрибуты для с/р игр: фуражки, пилотки, бескозырки, накидки, плащи, воротники, ремни, бинокли, длинные юбки, платки, шали.</a:t>
            </a:r>
          </a:p>
          <a:p>
            <a:pPr lvl="0"/>
            <a:r>
              <a:rPr lang="ru-RU" sz="1400" dirty="0">
                <a:latin typeface="Times New Roman" pitchFamily="18" charset="0"/>
                <a:cs typeface="Times New Roman" pitchFamily="18" charset="0"/>
              </a:rPr>
              <a:t>Элементы русского народного костюма, куклы в национальных костюмах.</a:t>
            </a:r>
          </a:p>
        </p:txBody>
      </p:sp>
    </p:spTree>
    <p:extLst>
      <p:ext uri="{BB962C8B-B14F-4D97-AF65-F5344CB8AC3E}">
        <p14:creationId xmlns:p14="http://schemas.microsoft.com/office/powerpoint/2010/main" val="1342121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0" y="0"/>
            <a:ext cx="9253642" cy="7046640"/>
          </a:xfrm>
          <a:prstGeom prst="rect">
            <a:avLst/>
          </a:prstGeom>
        </p:spPr>
      </p:pic>
      <p:sp>
        <p:nvSpPr>
          <p:cNvPr id="9" name="Прямоугольник 8"/>
          <p:cNvSpPr/>
          <p:nvPr/>
        </p:nvSpPr>
        <p:spPr>
          <a:xfrm>
            <a:off x="2843808" y="289679"/>
            <a:ext cx="3423658" cy="646331"/>
          </a:xfrm>
          <a:prstGeom prst="rect">
            <a:avLst/>
          </a:prstGeom>
        </p:spPr>
        <p:txBody>
          <a:bodyPr wrap="square">
            <a:spAutoFit/>
          </a:bodyPr>
          <a:lstStyle/>
          <a:p>
            <a:pPr algn="ctr"/>
            <a:endParaRPr lang="ru-RU" sz="3600" b="1" dirty="0">
              <a:latin typeface="Times New Roman" pitchFamily="18" charset="0"/>
              <a:cs typeface="Times New Roman" pitchFamily="18" charset="0"/>
            </a:endParaRPr>
          </a:p>
        </p:txBody>
      </p:sp>
      <p:sp>
        <p:nvSpPr>
          <p:cNvPr id="2" name="Прямоугольник 1"/>
          <p:cNvSpPr/>
          <p:nvPr/>
        </p:nvSpPr>
        <p:spPr>
          <a:xfrm>
            <a:off x="1835696" y="347468"/>
            <a:ext cx="6192688" cy="461665"/>
          </a:xfrm>
          <a:prstGeom prst="rect">
            <a:avLst/>
          </a:prstGeom>
        </p:spPr>
        <p:txBody>
          <a:bodyPr wrap="square">
            <a:spAutoFit/>
          </a:bodyPr>
          <a:lstStyle/>
          <a:p>
            <a:pPr algn="ctr"/>
            <a:r>
              <a:rPr lang="ru-RU" sz="2400" b="1" dirty="0">
                <a:latin typeface="Times New Roman" pitchFamily="18" charset="0"/>
                <a:cs typeface="Times New Roman" pitchFamily="18" charset="0"/>
              </a:rPr>
              <a:t>Основа патриотизма – это семья</a:t>
            </a:r>
            <a:endParaRPr lang="ru-RU" sz="2400" dirty="0">
              <a:latin typeface="Times New Roman" pitchFamily="18" charset="0"/>
              <a:cs typeface="Times New Roman" pitchFamily="18" charset="0"/>
            </a:endParaRPr>
          </a:p>
        </p:txBody>
      </p:sp>
      <p:pic>
        <p:nvPicPr>
          <p:cNvPr id="8" name="Image 19" descr="https://sueschade.com/wp-content/uploads/2020/06/canstockphoto17156883-1-family-heart-768x704.jpg"/>
          <p:cNvPicPr/>
          <p:nvPr/>
        </p:nvPicPr>
        <p:blipFill>
          <a:blip r:embed="rId3" cstate="print"/>
          <a:stretch>
            <a:fillRect/>
          </a:stretch>
        </p:blipFill>
        <p:spPr>
          <a:xfrm>
            <a:off x="4932040" y="917607"/>
            <a:ext cx="4084320" cy="3743960"/>
          </a:xfrm>
          <a:prstGeom prst="rect">
            <a:avLst/>
          </a:prstGeom>
        </p:spPr>
      </p:pic>
      <p:sp>
        <p:nvSpPr>
          <p:cNvPr id="6" name="Прямоугольник 5"/>
          <p:cNvSpPr/>
          <p:nvPr/>
        </p:nvSpPr>
        <p:spPr>
          <a:xfrm>
            <a:off x="179512" y="936010"/>
            <a:ext cx="4752528" cy="5909310"/>
          </a:xfrm>
          <a:prstGeom prst="rect">
            <a:avLst/>
          </a:prstGeom>
        </p:spPr>
        <p:txBody>
          <a:bodyPr wrap="square">
            <a:spAutoFit/>
          </a:bodyPr>
          <a:lstStyle/>
          <a:p>
            <a:r>
              <a:rPr lang="ru-RU" sz="2000" b="1" dirty="0">
                <a:latin typeface="Times New Roman" pitchFamily="18" charset="0"/>
                <a:cs typeface="Times New Roman" pitchFamily="18" charset="0"/>
              </a:rPr>
              <a:t>Семья – это опора в жизни каждого человека. Именно семья играет решающую роль в формировании личности в обществе. Трудно переоценить значение семьи для ребенка</a:t>
            </a:r>
            <a:r>
              <a:rPr lang="ru-RU" sz="2000" b="1" dirty="0" smtClean="0">
                <a:latin typeface="Times New Roman" pitchFamily="18" charset="0"/>
                <a:cs typeface="Times New Roman" pitchFamily="18" charset="0"/>
              </a:rPr>
              <a:t>.</a:t>
            </a:r>
          </a:p>
          <a:p>
            <a:pPr lvl="0"/>
            <a:r>
              <a:rPr lang="ru-RU" sz="2000" b="1" dirty="0">
                <a:latin typeface="Times New Roman" pitchFamily="18" charset="0"/>
                <a:cs typeface="Times New Roman" pitchFamily="18" charset="0"/>
              </a:rPr>
              <a:t>В семье есть теплая и заботливая мама, мудрые советы папы.</a:t>
            </a:r>
          </a:p>
          <a:p>
            <a:pPr lvl="0"/>
            <a:r>
              <a:rPr lang="ru-RU" sz="2000" b="1" dirty="0">
                <a:latin typeface="Times New Roman" pitchFamily="18" charset="0"/>
                <a:cs typeface="Times New Roman" pitchFamily="18" charset="0"/>
              </a:rPr>
              <a:t>Семья – наша крепость, в которой можно укрыться от проблем и получить безграничную и самую искреннюю любовь.</a:t>
            </a:r>
          </a:p>
          <a:p>
            <a:pPr lvl="0"/>
            <a:r>
              <a:rPr lang="ru-RU" sz="2000" b="1" dirty="0">
                <a:latin typeface="Times New Roman" pitchFamily="18" charset="0"/>
                <a:cs typeface="Times New Roman" pitchFamily="18" charset="0"/>
              </a:rPr>
              <a:t>Чувство Родины у ребенка начинается с любви к самым близким людям – отцу, матери, бабушке, дедушке. Понятие «семья» и семейные ценности имеют большое значение в становлении личности ребенка</a:t>
            </a:r>
          </a:p>
          <a:p>
            <a:endParaRPr lang="ru-RU" dirty="0"/>
          </a:p>
        </p:txBody>
      </p:sp>
    </p:spTree>
    <p:extLst>
      <p:ext uri="{BB962C8B-B14F-4D97-AF65-F5344CB8AC3E}">
        <p14:creationId xmlns:p14="http://schemas.microsoft.com/office/powerpoint/2010/main" val="4145172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2" name="Прямоугольник 1"/>
          <p:cNvSpPr/>
          <p:nvPr/>
        </p:nvSpPr>
        <p:spPr>
          <a:xfrm>
            <a:off x="4355976" y="1196752"/>
            <a:ext cx="4680520" cy="4247317"/>
          </a:xfrm>
          <a:prstGeom prst="rect">
            <a:avLst/>
          </a:prstGeom>
        </p:spPr>
        <p:txBody>
          <a:bodyPr wrap="square">
            <a:spAutoFit/>
          </a:bodyPr>
          <a:lstStyle/>
          <a:p>
            <a:r>
              <a:rPr lang="ru-RU" sz="5400" b="1" i="1" dirty="0">
                <a:latin typeface="Times New Roman" pitchFamily="18" charset="0"/>
                <a:cs typeface="Times New Roman" pitchFamily="18" charset="0"/>
              </a:rPr>
              <a:t>«Любовь к Родине начинается с </a:t>
            </a:r>
            <a:r>
              <a:rPr lang="ru-RU" sz="5400" b="1" i="1" dirty="0" smtClean="0">
                <a:latin typeface="Times New Roman" pitchFamily="18" charset="0"/>
                <a:cs typeface="Times New Roman" pitchFamily="18" charset="0"/>
              </a:rPr>
              <a:t> семьи </a:t>
            </a:r>
          </a:p>
          <a:p>
            <a:r>
              <a:rPr lang="ru-RU" sz="3600" dirty="0">
                <a:latin typeface="Times New Roman" pitchFamily="18" charset="0"/>
                <a:cs typeface="Times New Roman" pitchFamily="18" charset="0"/>
              </a:rPr>
              <a:t>Ф</a:t>
            </a:r>
            <a:r>
              <a:rPr lang="ru-RU" sz="3600" dirty="0" smtClean="0">
                <a:latin typeface="Times New Roman" pitchFamily="18" charset="0"/>
                <a:cs typeface="Times New Roman" pitchFamily="18" charset="0"/>
              </a:rPr>
              <a:t>. Бекон</a:t>
            </a:r>
            <a:endParaRPr lang="ru-RU" sz="3600" dirty="0">
              <a:latin typeface="Times New Roman" pitchFamily="18" charset="0"/>
              <a:cs typeface="Times New Roman" pitchFamily="18" charset="0"/>
            </a:endParaRPr>
          </a:p>
          <a:p>
            <a:endParaRPr lang="ru-RU" dirty="0"/>
          </a:p>
        </p:txBody>
      </p:sp>
      <p:pic>
        <p:nvPicPr>
          <p:cNvPr id="5" name="Image 21" descr="https://raduga-45.kurg.socinfo.ru/media/2022/10/26/1287090228/1540902752_chamomile.jpg"/>
          <p:cNvPicPr/>
          <p:nvPr/>
        </p:nvPicPr>
        <p:blipFill>
          <a:blip r:embed="rId3" cstate="print"/>
          <a:stretch>
            <a:fillRect/>
          </a:stretch>
        </p:blipFill>
        <p:spPr>
          <a:xfrm>
            <a:off x="41564" y="0"/>
            <a:ext cx="3594332" cy="6763363"/>
          </a:xfrm>
          <a:prstGeom prst="rect">
            <a:avLst/>
          </a:prstGeom>
        </p:spPr>
      </p:pic>
      <p:pic>
        <p:nvPicPr>
          <p:cNvPr id="6" name="Image 22" descr="https://kcson14.uszn032.ru/upload/iblock/3c2/i.j1pg.jpg"/>
          <p:cNvPicPr/>
          <p:nvPr/>
        </p:nvPicPr>
        <p:blipFill>
          <a:blip r:embed="rId4" cstate="print"/>
          <a:stretch>
            <a:fillRect/>
          </a:stretch>
        </p:blipFill>
        <p:spPr>
          <a:xfrm>
            <a:off x="6974205" y="4489428"/>
            <a:ext cx="2169795" cy="2273935"/>
          </a:xfrm>
          <a:prstGeom prst="rect">
            <a:avLst/>
          </a:prstGeom>
        </p:spPr>
      </p:pic>
    </p:spTree>
    <p:extLst>
      <p:ext uri="{BB962C8B-B14F-4D97-AF65-F5344CB8AC3E}">
        <p14:creationId xmlns:p14="http://schemas.microsoft.com/office/powerpoint/2010/main" val="962982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pic>
        <p:nvPicPr>
          <p:cNvPr id="5" name="Image 23"/>
          <p:cNvPicPr/>
          <p:nvPr/>
        </p:nvPicPr>
        <p:blipFill>
          <a:blip r:embed="rId3" cstate="print"/>
          <a:stretch>
            <a:fillRect/>
          </a:stretch>
        </p:blipFill>
        <p:spPr>
          <a:xfrm>
            <a:off x="-21463" y="0"/>
            <a:ext cx="9144000" cy="6959961"/>
          </a:xfrm>
          <a:prstGeom prst="rect">
            <a:avLst/>
          </a:prstGeom>
        </p:spPr>
      </p:pic>
      <p:sp>
        <p:nvSpPr>
          <p:cNvPr id="2" name="Прямоугольник 1"/>
          <p:cNvSpPr/>
          <p:nvPr/>
        </p:nvSpPr>
        <p:spPr>
          <a:xfrm>
            <a:off x="3779913" y="908720"/>
            <a:ext cx="5112567" cy="3785652"/>
          </a:xfrm>
          <a:prstGeom prst="rect">
            <a:avLst/>
          </a:prstGeom>
        </p:spPr>
        <p:txBody>
          <a:bodyPr wrap="square">
            <a:spAutoFit/>
          </a:bodyPr>
          <a:lstStyle/>
          <a:p>
            <a:r>
              <a:rPr lang="ru-RU" sz="3600" b="1" i="1" dirty="0">
                <a:latin typeface="Times New Roman" pitchFamily="18" charset="0"/>
                <a:cs typeface="Times New Roman" pitchFamily="18" charset="0"/>
              </a:rPr>
              <a:t>«Лучшее средство привить </a:t>
            </a:r>
            <a:r>
              <a:rPr lang="ru-RU" sz="3600" b="1" i="1" dirty="0" smtClean="0">
                <a:latin typeface="Times New Roman" pitchFamily="18" charset="0"/>
                <a:cs typeface="Times New Roman" pitchFamily="18" charset="0"/>
              </a:rPr>
              <a:t> </a:t>
            </a:r>
            <a:r>
              <a:rPr lang="ru-RU" sz="3600" b="1" i="1" dirty="0">
                <a:latin typeface="Times New Roman" pitchFamily="18" charset="0"/>
                <a:cs typeface="Times New Roman" pitchFamily="18" charset="0"/>
              </a:rPr>
              <a:t>детям</a:t>
            </a:r>
            <a:endParaRPr lang="ru-RU" sz="3600" dirty="0">
              <a:latin typeface="Times New Roman" pitchFamily="18" charset="0"/>
              <a:cs typeface="Times New Roman" pitchFamily="18" charset="0"/>
            </a:endParaRPr>
          </a:p>
          <a:p>
            <a:r>
              <a:rPr lang="ru-RU" sz="3600" b="1" i="1" dirty="0">
                <a:latin typeface="Times New Roman" pitchFamily="18" charset="0"/>
                <a:cs typeface="Times New Roman" pitchFamily="18" charset="0"/>
              </a:rPr>
              <a:t>любовь к Отечеству состоит в том, чтобы эта любовь</a:t>
            </a:r>
            <a:endParaRPr lang="ru-RU" sz="3600" dirty="0">
              <a:latin typeface="Times New Roman" pitchFamily="18" charset="0"/>
              <a:cs typeface="Times New Roman" pitchFamily="18" charset="0"/>
            </a:endParaRPr>
          </a:p>
          <a:p>
            <a:r>
              <a:rPr lang="ru-RU" sz="3600" b="1" i="1" dirty="0">
                <a:latin typeface="Times New Roman" pitchFamily="18" charset="0"/>
                <a:cs typeface="Times New Roman" pitchFamily="18" charset="0"/>
              </a:rPr>
              <a:t>была у отцов»</a:t>
            </a:r>
            <a:endParaRPr lang="ru-RU" sz="3600" dirty="0">
              <a:latin typeface="Times New Roman" pitchFamily="18" charset="0"/>
              <a:cs typeface="Times New Roman" pitchFamily="18" charset="0"/>
            </a:endParaRPr>
          </a:p>
          <a:p>
            <a:pPr algn="r"/>
            <a:r>
              <a:rPr lang="ru-RU" sz="2400" dirty="0">
                <a:latin typeface="Times New Roman" pitchFamily="18" charset="0"/>
                <a:cs typeface="Times New Roman" pitchFamily="18" charset="0"/>
              </a:rPr>
              <a:t>Шарль Монтескье</a:t>
            </a:r>
            <a:endParaRPr lang="ru-RU" sz="2400" dirty="0">
              <a:latin typeface="Times New Roman" pitchFamily="18" charset="0"/>
              <a:cs typeface="Times New Roman" pitchFamily="18" charset="0"/>
            </a:endParaRPr>
          </a:p>
        </p:txBody>
      </p:sp>
      <p:pic>
        <p:nvPicPr>
          <p:cNvPr id="6" name="Image 21" descr="https://raduga-45.kurg.socinfo.ru/media/2022/10/26/1287090228/1540902752_chamomile.jpg"/>
          <p:cNvPicPr/>
          <p:nvPr/>
        </p:nvPicPr>
        <p:blipFill>
          <a:blip r:embed="rId4" cstate="print"/>
          <a:stretch>
            <a:fillRect/>
          </a:stretch>
        </p:blipFill>
        <p:spPr>
          <a:xfrm>
            <a:off x="0" y="64046"/>
            <a:ext cx="3594332" cy="6763363"/>
          </a:xfrm>
          <a:prstGeom prst="rect">
            <a:avLst/>
          </a:prstGeom>
        </p:spPr>
      </p:pic>
      <p:pic>
        <p:nvPicPr>
          <p:cNvPr id="7" name="Image 25" descr="https://sun1-16.userapi.com/s/v1/ig2/es6uwkoJrFzzVNc_J4EfKpmUNhinEhods8a-T8Hi3Ey06G2cDjDGpcfeGNSAQwMOIKFn-AEjP2Uf3KYq1ojp3r-O.jpg?size=2040x2040&amp;quality=95&amp;crop=80,56,2040,2040&amp;ava=1"/>
          <p:cNvPicPr/>
          <p:nvPr/>
        </p:nvPicPr>
        <p:blipFill>
          <a:blip r:embed="rId5" cstate="print"/>
          <a:stretch>
            <a:fillRect/>
          </a:stretch>
        </p:blipFill>
        <p:spPr>
          <a:xfrm>
            <a:off x="6311044" y="4788469"/>
            <a:ext cx="2581436" cy="2069416"/>
          </a:xfrm>
          <a:prstGeom prst="rect">
            <a:avLst/>
          </a:prstGeom>
        </p:spPr>
      </p:pic>
    </p:spTree>
    <p:extLst>
      <p:ext uri="{BB962C8B-B14F-4D97-AF65-F5344CB8AC3E}">
        <p14:creationId xmlns:p14="http://schemas.microsoft.com/office/powerpoint/2010/main" val="9629825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pic>
        <p:nvPicPr>
          <p:cNvPr id="5" name="Image 23"/>
          <p:cNvPicPr/>
          <p:nvPr/>
        </p:nvPicPr>
        <p:blipFill>
          <a:blip r:embed="rId3" cstate="print"/>
          <a:stretch>
            <a:fillRect/>
          </a:stretch>
        </p:blipFill>
        <p:spPr>
          <a:xfrm>
            <a:off x="-21463" y="0"/>
            <a:ext cx="9144000" cy="6959961"/>
          </a:xfrm>
          <a:prstGeom prst="rect">
            <a:avLst/>
          </a:prstGeom>
        </p:spPr>
      </p:pic>
      <p:pic>
        <p:nvPicPr>
          <p:cNvPr id="6" name="Image 21" descr="https://raduga-45.kurg.socinfo.ru/media/2022/10/26/1287090228/1540902752_chamomile.jpg"/>
          <p:cNvPicPr/>
          <p:nvPr/>
        </p:nvPicPr>
        <p:blipFill>
          <a:blip r:embed="rId4" cstate="print"/>
          <a:stretch>
            <a:fillRect/>
          </a:stretch>
        </p:blipFill>
        <p:spPr>
          <a:xfrm>
            <a:off x="0" y="64046"/>
            <a:ext cx="3594332" cy="6763363"/>
          </a:xfrm>
          <a:prstGeom prst="rect">
            <a:avLst/>
          </a:prstGeom>
        </p:spPr>
      </p:pic>
      <p:sp>
        <p:nvSpPr>
          <p:cNvPr id="3" name="Прямоугольник 2"/>
          <p:cNvSpPr/>
          <p:nvPr/>
        </p:nvSpPr>
        <p:spPr>
          <a:xfrm>
            <a:off x="4025044" y="493221"/>
            <a:ext cx="4572000" cy="5970865"/>
          </a:xfrm>
          <a:prstGeom prst="rect">
            <a:avLst/>
          </a:prstGeom>
        </p:spPr>
        <p:txBody>
          <a:bodyPr>
            <a:spAutoFit/>
          </a:bodyPr>
          <a:lstStyle/>
          <a:p>
            <a:r>
              <a:rPr lang="ru-RU" sz="2800" b="1" i="1" dirty="0">
                <a:latin typeface="Times New Roman" pitchFamily="18" charset="0"/>
                <a:cs typeface="Times New Roman" pitchFamily="18" charset="0"/>
              </a:rPr>
              <a:t>«Если ты с детства не научился смотреть в глаза матери </a:t>
            </a:r>
            <a:r>
              <a:rPr lang="ru-RU" sz="2800" b="1" i="1" dirty="0" smtClean="0">
                <a:latin typeface="Times New Roman" pitchFamily="18" charset="0"/>
                <a:cs typeface="Times New Roman" pitchFamily="18" charset="0"/>
              </a:rPr>
              <a:t> </a:t>
            </a:r>
            <a:r>
              <a:rPr lang="ru-RU" sz="2800" b="1" i="1" dirty="0">
                <a:latin typeface="Times New Roman" pitchFamily="18" charset="0"/>
                <a:cs typeface="Times New Roman" pitchFamily="18" charset="0"/>
              </a:rPr>
              <a:t>и</a:t>
            </a:r>
            <a:endParaRPr lang="ru-RU" sz="2800" dirty="0">
              <a:latin typeface="Times New Roman" pitchFamily="18" charset="0"/>
              <a:cs typeface="Times New Roman" pitchFamily="18" charset="0"/>
            </a:endParaRPr>
          </a:p>
          <a:p>
            <a:r>
              <a:rPr lang="ru-RU" sz="2800" b="1" i="1" dirty="0">
                <a:latin typeface="Times New Roman" pitchFamily="18" charset="0"/>
                <a:cs typeface="Times New Roman" pitchFamily="18" charset="0"/>
              </a:rPr>
              <a:t>видеть в них тревогу или покой, мир и смятение, ты на всю жизнь останешься нравственным</a:t>
            </a:r>
            <a:endParaRPr lang="ru-RU" sz="2800" dirty="0">
              <a:latin typeface="Times New Roman" pitchFamily="18" charset="0"/>
              <a:cs typeface="Times New Roman" pitchFamily="18" charset="0"/>
            </a:endParaRPr>
          </a:p>
          <a:p>
            <a:r>
              <a:rPr lang="ru-RU" sz="2800" b="1" i="1" dirty="0">
                <a:latin typeface="Times New Roman" pitchFamily="18" charset="0"/>
                <a:cs typeface="Times New Roman" pitchFamily="18" charset="0"/>
              </a:rPr>
              <a:t>невеждой.</a:t>
            </a:r>
            <a:endParaRPr lang="ru-RU" sz="2800" dirty="0">
              <a:latin typeface="Times New Roman" pitchFamily="18" charset="0"/>
              <a:cs typeface="Times New Roman" pitchFamily="18" charset="0"/>
            </a:endParaRPr>
          </a:p>
          <a:p>
            <a:r>
              <a:rPr lang="ru-RU" sz="2800" b="1" i="1" dirty="0">
                <a:latin typeface="Times New Roman" pitchFamily="18" charset="0"/>
                <a:cs typeface="Times New Roman" pitchFamily="18" charset="0"/>
              </a:rPr>
              <a:t>Нравственное невежество приносит людям много </a:t>
            </a:r>
            <a:r>
              <a:rPr lang="ru-RU" sz="2800" b="1" i="1" dirty="0" smtClean="0">
                <a:latin typeface="Times New Roman" pitchFamily="18" charset="0"/>
                <a:cs typeface="Times New Roman" pitchFamily="18" charset="0"/>
              </a:rPr>
              <a:t>горя</a:t>
            </a:r>
            <a:endParaRPr lang="ru-RU" sz="2800" dirty="0">
              <a:latin typeface="Times New Roman" pitchFamily="18" charset="0"/>
              <a:cs typeface="Times New Roman" pitchFamily="18" charset="0"/>
            </a:endParaRPr>
          </a:p>
          <a:p>
            <a:r>
              <a:rPr lang="ru-RU" sz="2800" b="1" i="1" dirty="0">
                <a:latin typeface="Times New Roman" pitchFamily="18" charset="0"/>
                <a:cs typeface="Times New Roman" pitchFamily="18" charset="0"/>
              </a:rPr>
              <a:t>а обществу — вред</a:t>
            </a:r>
            <a:r>
              <a:rPr lang="ru-RU" sz="2800" b="1" i="1"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algn="r"/>
            <a:r>
              <a:rPr lang="ru-RU" sz="2800" b="1" i="1" dirty="0">
                <a:latin typeface="Times New Roman" pitchFamily="18" charset="0"/>
                <a:cs typeface="Times New Roman" pitchFamily="18" charset="0"/>
              </a:rPr>
              <a:t>	</a:t>
            </a:r>
            <a:r>
              <a:rPr lang="ru-RU" sz="2800" i="1" dirty="0">
                <a:latin typeface="Times New Roman" pitchFamily="18" charset="0"/>
                <a:cs typeface="Times New Roman" pitchFamily="18" charset="0"/>
              </a:rPr>
              <a:t>В.А. Сухомлинский</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343632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pic>
        <p:nvPicPr>
          <p:cNvPr id="5" name="Image 23"/>
          <p:cNvPicPr/>
          <p:nvPr/>
        </p:nvPicPr>
        <p:blipFill>
          <a:blip r:embed="rId3" cstate="print"/>
          <a:stretch>
            <a:fillRect/>
          </a:stretch>
        </p:blipFill>
        <p:spPr>
          <a:xfrm>
            <a:off x="-21464" y="0"/>
            <a:ext cx="9207027" cy="6959961"/>
          </a:xfrm>
          <a:prstGeom prst="rect">
            <a:avLst/>
          </a:prstGeom>
        </p:spPr>
      </p:pic>
      <p:sp>
        <p:nvSpPr>
          <p:cNvPr id="2" name="Прямоугольник 1"/>
          <p:cNvSpPr/>
          <p:nvPr/>
        </p:nvSpPr>
        <p:spPr>
          <a:xfrm>
            <a:off x="89075" y="188640"/>
            <a:ext cx="8922924" cy="5570756"/>
          </a:xfrm>
          <a:prstGeom prst="rect">
            <a:avLst/>
          </a:prstGeom>
        </p:spPr>
        <p:txBody>
          <a:bodyPr wrap="square">
            <a:spAutoFit/>
          </a:bodyPr>
          <a:lstStyle/>
          <a:p>
            <a:pPr algn="ctr"/>
            <a:r>
              <a:rPr lang="ru-RU" sz="2800" b="1" dirty="0">
                <a:latin typeface="Times New Roman" pitchFamily="18" charset="0"/>
                <a:cs typeface="Times New Roman" pitchFamily="18" charset="0"/>
              </a:rPr>
              <a:t>«Правильное воспитание – это наша счастливая старость, плохое воспитание – это наше будущее горе, это наши слёзы, это наша вина перед другими людьми, перед всей страной</a:t>
            </a:r>
            <a:r>
              <a:rPr lang="ru-RU" sz="2800" b="1" dirty="0" smtClean="0">
                <a:latin typeface="Times New Roman" pitchFamily="18" charset="0"/>
                <a:cs typeface="Times New Roman" pitchFamily="18" charset="0"/>
              </a:rPr>
              <a:t>»</a:t>
            </a:r>
          </a:p>
          <a:p>
            <a:pPr algn="r"/>
            <a:r>
              <a:rPr lang="ru-RU" sz="2800" dirty="0">
                <a:latin typeface="Times New Roman" pitchFamily="18" charset="0"/>
                <a:cs typeface="Times New Roman" pitchFamily="18" charset="0"/>
              </a:rPr>
              <a:t>А.С. Макаренко</a:t>
            </a:r>
          </a:p>
          <a:p>
            <a:pPr algn="r"/>
            <a:r>
              <a:rPr lang="ru-RU" sz="2800" dirty="0">
                <a:latin typeface="Times New Roman" pitchFamily="18" charset="0"/>
                <a:cs typeface="Times New Roman" pitchFamily="18" charset="0"/>
              </a:rPr>
              <a:t> </a:t>
            </a:r>
          </a:p>
          <a:p>
            <a:pPr algn="r"/>
            <a:r>
              <a:rPr lang="ru-RU" sz="3200" b="1" dirty="0">
                <a:latin typeface="Times New Roman" pitchFamily="18" charset="0"/>
                <a:cs typeface="Times New Roman" pitchFamily="18" charset="0"/>
              </a:rPr>
              <a:t>Не бойтесь творить, искать что-то новое, познавать неизвестное. </a:t>
            </a:r>
            <a:endParaRPr lang="ru-RU" sz="3200" b="1" dirty="0" smtClean="0">
              <a:latin typeface="Times New Roman" pitchFamily="18" charset="0"/>
              <a:cs typeface="Times New Roman" pitchFamily="18" charset="0"/>
            </a:endParaRPr>
          </a:p>
          <a:p>
            <a:pPr algn="r"/>
            <a:r>
              <a:rPr lang="ru-RU" sz="3200" b="1" dirty="0" smtClean="0">
                <a:latin typeface="Times New Roman" pitchFamily="18" charset="0"/>
                <a:cs typeface="Times New Roman" pitchFamily="18" charset="0"/>
              </a:rPr>
              <a:t>Воспитание</a:t>
            </a:r>
            <a:endParaRPr lang="ru-RU" sz="3200" b="1" dirty="0">
              <a:latin typeface="Times New Roman" pitchFamily="18" charset="0"/>
              <a:cs typeface="Times New Roman" pitchFamily="18" charset="0"/>
            </a:endParaRPr>
          </a:p>
          <a:p>
            <a:pPr algn="r"/>
            <a:r>
              <a:rPr lang="ru-RU" sz="3200" b="1" dirty="0">
                <a:latin typeface="Times New Roman" pitchFamily="18" charset="0"/>
                <a:cs typeface="Times New Roman" pitchFamily="18" charset="0"/>
              </a:rPr>
              <a:t>нравственно-патриотических </a:t>
            </a:r>
            <a:endParaRPr lang="ru-RU" sz="3200" b="1" dirty="0" smtClean="0">
              <a:latin typeface="Times New Roman" pitchFamily="18" charset="0"/>
              <a:cs typeface="Times New Roman" pitchFamily="18" charset="0"/>
            </a:endParaRPr>
          </a:p>
          <a:p>
            <a:pPr algn="r"/>
            <a:r>
              <a:rPr lang="ru-RU" sz="3200" b="1" dirty="0" smtClean="0">
                <a:latin typeface="Times New Roman" pitchFamily="18" charset="0"/>
                <a:cs typeface="Times New Roman" pitchFamily="18" charset="0"/>
              </a:rPr>
              <a:t>чувств </a:t>
            </a:r>
            <a:r>
              <a:rPr lang="ru-RU" sz="3200" b="1" dirty="0">
                <a:latin typeface="Times New Roman" pitchFamily="18" charset="0"/>
                <a:cs typeface="Times New Roman" pitchFamily="18" charset="0"/>
              </a:rPr>
              <a:t>у детей в Ваших руках!!!</a:t>
            </a:r>
          </a:p>
          <a:p>
            <a:endParaRPr lang="ru-RU" sz="2800" dirty="0">
              <a:latin typeface="Times New Roman" pitchFamily="18" charset="0"/>
              <a:cs typeface="Times New Roman" pitchFamily="18" charset="0"/>
            </a:endParaRPr>
          </a:p>
        </p:txBody>
      </p:sp>
      <p:pic>
        <p:nvPicPr>
          <p:cNvPr id="8" name="Image 28" descr="https://i.pinimg.com/originals/85/17/58/851758c260ee2720687d7f4e29495ead.jpg"/>
          <p:cNvPicPr/>
          <p:nvPr/>
        </p:nvPicPr>
        <p:blipFill>
          <a:blip r:embed="rId4" cstate="print"/>
          <a:stretch>
            <a:fillRect/>
          </a:stretch>
        </p:blipFill>
        <p:spPr>
          <a:xfrm>
            <a:off x="83426" y="4005064"/>
            <a:ext cx="2521585" cy="2708275"/>
          </a:xfrm>
          <a:prstGeom prst="rect">
            <a:avLst/>
          </a:prstGeom>
        </p:spPr>
      </p:pic>
    </p:spTree>
    <p:extLst>
      <p:ext uri="{BB962C8B-B14F-4D97-AF65-F5344CB8AC3E}">
        <p14:creationId xmlns:p14="http://schemas.microsoft.com/office/powerpoint/2010/main" val="3815765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5" name="Прямоугольник 4"/>
          <p:cNvSpPr/>
          <p:nvPr/>
        </p:nvSpPr>
        <p:spPr>
          <a:xfrm>
            <a:off x="179512" y="474345"/>
            <a:ext cx="8784976" cy="4893647"/>
          </a:xfrm>
          <a:prstGeom prst="rect">
            <a:avLst/>
          </a:prstGeom>
        </p:spPr>
        <p:txBody>
          <a:bodyPr wrap="square">
            <a:spAutoFit/>
          </a:bodyPr>
          <a:lstStyle/>
          <a:p>
            <a:r>
              <a:rPr lang="ru-RU" sz="2400" dirty="0">
                <a:latin typeface="Times New Roman" pitchFamily="18" charset="0"/>
                <a:cs typeface="Times New Roman" pitchFamily="18" charset="0"/>
              </a:rPr>
              <a:t>Проблематика гражданственности и патриотизма сегодня приобретает особую актуальность, учитывая геополитическое положение России. На сегодняшний день наша страна переживает непростой исторический период. Война, антирусская пропаганда Запада. Самая большая опасность, которая грозит нашему обществу, заключается не только в экономическом кризисе, а в первую очередь – в разрушении личности. Проблемы снижения уровня жизни населения, его расслоение, обесценивание традиционных моральных	норм и ценностей, пропаганда </a:t>
            </a:r>
            <a:r>
              <a:rPr lang="ru-RU" sz="2400" dirty="0" err="1">
                <a:latin typeface="Times New Roman" pitchFamily="18" charset="0"/>
                <a:cs typeface="Times New Roman" pitchFamily="18" charset="0"/>
              </a:rPr>
              <a:t>бездуховности</a:t>
            </a:r>
            <a:r>
              <a:rPr lang="ru-RU" sz="2400" dirty="0">
                <a:latin typeface="Times New Roman" pitchFamily="18" charset="0"/>
                <a:cs typeface="Times New Roman" pitchFamily="18" charset="0"/>
              </a:rPr>
              <a:t>, насилия с телевизионных экранов, неопределенность в оценке событий исторического прошлого русского народа негативно повлияли на нравственные и патриотические ценности подрастающего поколения.</a:t>
            </a:r>
          </a:p>
        </p:txBody>
      </p:sp>
    </p:spTree>
    <p:extLst>
      <p:ext uri="{BB962C8B-B14F-4D97-AF65-F5344CB8AC3E}">
        <p14:creationId xmlns:p14="http://schemas.microsoft.com/office/powerpoint/2010/main" val="3251888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24796" y="-24943"/>
            <a:ext cx="9185564" cy="7245424"/>
          </a:xfrm>
          <a:prstGeom prst="rect">
            <a:avLst/>
          </a:prstGeom>
        </p:spPr>
      </p:pic>
      <p:pic>
        <p:nvPicPr>
          <p:cNvPr id="6" name="Image 4"/>
          <p:cNvPicPr/>
          <p:nvPr/>
        </p:nvPicPr>
        <p:blipFill>
          <a:blip r:embed="rId3" cstate="print"/>
          <a:stretch>
            <a:fillRect/>
          </a:stretch>
        </p:blipFill>
        <p:spPr>
          <a:xfrm>
            <a:off x="1323311" y="260648"/>
            <a:ext cx="6580505" cy="3962400"/>
          </a:xfrm>
          <a:prstGeom prst="rect">
            <a:avLst/>
          </a:prstGeom>
        </p:spPr>
      </p:pic>
      <p:sp>
        <p:nvSpPr>
          <p:cNvPr id="2" name="Прямоугольник 1"/>
          <p:cNvSpPr/>
          <p:nvPr/>
        </p:nvSpPr>
        <p:spPr>
          <a:xfrm>
            <a:off x="179512" y="4797152"/>
            <a:ext cx="8964488" cy="1569660"/>
          </a:xfrm>
          <a:prstGeom prst="rect">
            <a:avLst/>
          </a:prstGeom>
        </p:spPr>
        <p:txBody>
          <a:bodyPr wrap="square">
            <a:spAutoFit/>
          </a:bodyPr>
          <a:lstStyle/>
          <a:p>
            <a:r>
              <a:rPr lang="ru-RU" sz="2400" b="1" dirty="0">
                <a:latin typeface="Times New Roman" pitchFamily="18" charset="0"/>
                <a:cs typeface="Times New Roman" pitchFamily="18" charset="0"/>
              </a:rPr>
              <a:t>Патриотизм </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это преданность и любовь к Родине, к ее природе, культуре, народу.</a:t>
            </a:r>
            <a:endParaRPr lang="ru-RU" sz="2400" dirty="0">
              <a:latin typeface="Times New Roman" pitchFamily="18" charset="0"/>
              <a:cs typeface="Times New Roman" pitchFamily="18" charset="0"/>
            </a:endParaRPr>
          </a:p>
          <a:p>
            <a:r>
              <a:rPr lang="ru-RU" sz="2400" b="1" dirty="0">
                <a:latin typeface="Times New Roman" pitchFamily="18" charset="0"/>
                <a:cs typeface="Times New Roman" pitchFamily="18" charset="0"/>
              </a:rPr>
              <a:t>Патриотическое воспитание ребенка </a:t>
            </a:r>
            <a:r>
              <a:rPr lang="ru-RU" sz="2400" dirty="0">
                <a:latin typeface="Times New Roman" pitchFamily="18" charset="0"/>
                <a:cs typeface="Times New Roman" pitchFamily="18" charset="0"/>
              </a:rPr>
              <a:t>- </a:t>
            </a:r>
            <a:r>
              <a:rPr lang="ru-RU" sz="2400" i="1" dirty="0">
                <a:latin typeface="Times New Roman" pitchFamily="18" charset="0"/>
                <a:cs typeface="Times New Roman" pitchFamily="18" charset="0"/>
              </a:rPr>
              <a:t>основа формирования будущего гражданина</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val="3203376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27321"/>
            <a:ext cx="9144000" cy="7046640"/>
          </a:xfrm>
          <a:prstGeom prst="rect">
            <a:avLst/>
          </a:prstGeom>
        </p:spPr>
      </p:pic>
      <p:sp>
        <p:nvSpPr>
          <p:cNvPr id="2" name="Прямоугольник 1"/>
          <p:cNvSpPr/>
          <p:nvPr/>
        </p:nvSpPr>
        <p:spPr>
          <a:xfrm>
            <a:off x="467544" y="151179"/>
            <a:ext cx="8496944" cy="1569660"/>
          </a:xfrm>
          <a:prstGeom prst="rect">
            <a:avLst/>
          </a:prstGeom>
        </p:spPr>
        <p:txBody>
          <a:bodyPr wrap="square">
            <a:spAutoFit/>
          </a:bodyPr>
          <a:lstStyle/>
          <a:p>
            <a:pPr algn="ctr"/>
            <a:r>
              <a:rPr lang="ru-RU" sz="2400" b="1" dirty="0">
                <a:latin typeface="Times New Roman" pitchFamily="18" charset="0"/>
                <a:cs typeface="Times New Roman" pitchFamily="18" charset="0"/>
              </a:rPr>
              <a:t>Федеральная образовательная программа (ФОП </a:t>
            </a:r>
            <a:r>
              <a:rPr lang="ru-RU" sz="2400" b="1" dirty="0" smtClean="0">
                <a:latin typeface="Times New Roman" pitchFamily="18" charset="0"/>
                <a:cs typeface="Times New Roman" pitchFamily="18" charset="0"/>
              </a:rPr>
              <a:t>ДО)</a:t>
            </a:r>
            <a:r>
              <a:rPr lang="ru-RU" sz="2400" b="1" dirty="0">
                <a:latin typeface="Times New Roman" pitchFamily="18" charset="0"/>
                <a:cs typeface="Times New Roman" pitchFamily="18" charset="0"/>
              </a:rPr>
              <a:t> </a:t>
            </a:r>
            <a:endParaRPr lang="ru-RU" sz="2400" b="1" dirty="0" smtClean="0">
              <a:latin typeface="Times New Roman" pitchFamily="18" charset="0"/>
              <a:cs typeface="Times New Roman" pitchFamily="18" charset="0"/>
            </a:endParaRPr>
          </a:p>
          <a:p>
            <a:pPr algn="ctr"/>
            <a:r>
              <a:rPr lang="ru-RU" sz="2400" b="1" dirty="0" smtClean="0">
                <a:latin typeface="Times New Roman" pitchFamily="18" charset="0"/>
                <a:cs typeface="Times New Roman" pitchFamily="18" charset="0"/>
              </a:rPr>
              <a:t>(</a:t>
            </a:r>
            <a:r>
              <a:rPr lang="ru-RU" sz="2400" b="1" dirty="0">
                <a:latin typeface="Times New Roman" pitchFamily="18" charset="0"/>
                <a:cs typeface="Times New Roman" pitchFamily="18" charset="0"/>
              </a:rPr>
              <a:t>Приказ </a:t>
            </a:r>
            <a:r>
              <a:rPr lang="ru-RU" sz="2400" b="1" dirty="0" err="1" smtClean="0">
                <a:latin typeface="Times New Roman" pitchFamily="18" charset="0"/>
                <a:cs typeface="Times New Roman" pitchFamily="18" charset="0"/>
              </a:rPr>
              <a:t>Минпросвещения</a:t>
            </a:r>
            <a:r>
              <a:rPr lang="ru-RU" sz="2400" b="1" dirty="0" smtClean="0">
                <a:latin typeface="Times New Roman" pitchFamily="18" charset="0"/>
                <a:cs typeface="Times New Roman" pitchFamily="18" charset="0"/>
              </a:rPr>
              <a:t> </a:t>
            </a:r>
            <a:r>
              <a:rPr lang="ru-RU" sz="2400" b="1" dirty="0">
                <a:latin typeface="Times New Roman" pitchFamily="18" charset="0"/>
                <a:cs typeface="Times New Roman" pitchFamily="18" charset="0"/>
              </a:rPr>
              <a:t>от 25.11.2022 №1028)</a:t>
            </a:r>
            <a:endParaRPr lang="ru-RU" sz="2400" dirty="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endParaRPr lang="ru-RU" sz="2400" dirty="0"/>
          </a:p>
        </p:txBody>
      </p:sp>
      <p:sp>
        <p:nvSpPr>
          <p:cNvPr id="3" name="Прямоугольник 2"/>
          <p:cNvSpPr/>
          <p:nvPr/>
        </p:nvSpPr>
        <p:spPr>
          <a:xfrm>
            <a:off x="179512" y="1196752"/>
            <a:ext cx="8784976" cy="5262979"/>
          </a:xfrm>
          <a:prstGeom prst="rect">
            <a:avLst/>
          </a:prstGeom>
        </p:spPr>
        <p:txBody>
          <a:bodyPr wrap="square">
            <a:spAutoFit/>
          </a:bodyPr>
          <a:lstStyle/>
          <a:p>
            <a:pPr algn="ctr"/>
            <a:r>
              <a:rPr lang="ru-RU" sz="2400" u="sng" dirty="0">
                <a:latin typeface="Times New Roman" pitchFamily="18" charset="0"/>
                <a:cs typeface="Times New Roman" pitchFamily="18" charset="0"/>
              </a:rPr>
              <a:t>Федеральная программа позволяет реализовать несколько основополагающих функций дошкольного уровня образования:</a:t>
            </a:r>
          </a:p>
          <a:p>
            <a:r>
              <a:rPr lang="ru-RU" sz="2400" dirty="0">
                <a:latin typeface="Times New Roman" pitchFamily="18" charset="0"/>
                <a:cs typeface="Times New Roman" pitchFamily="18" charset="0"/>
              </a:rPr>
              <a:t>1.Обучение и воспитание ребенка дошкольного возраста как гражданина РФ, формирование основ его гражданской и культурной идентичности на соответствующем его возрасту содержании доступными средствами; </a:t>
            </a:r>
          </a:p>
          <a:p>
            <a:r>
              <a:rPr lang="ru-RU" sz="2400" dirty="0">
                <a:latin typeface="Times New Roman" pitchFamily="18" charset="0"/>
                <a:cs typeface="Times New Roman" pitchFamily="18" charset="0"/>
              </a:rPr>
              <a:t>2.Создание единого ядра содержания ДО, ориентированного на приобщение детей к традиционным духовно-нравственным и </a:t>
            </a:r>
            <a:r>
              <a:rPr lang="ru-RU" sz="2400" dirty="0" err="1">
                <a:latin typeface="Times New Roman" pitchFamily="18" charset="0"/>
                <a:cs typeface="Times New Roman" pitchFamily="18" charset="0"/>
              </a:rPr>
              <a:t>социо</a:t>
            </a:r>
            <a:r>
              <a:rPr lang="ru-RU" sz="2400" dirty="0">
                <a:latin typeface="Times New Roman" pitchFamily="18" charset="0"/>
                <a:cs typeface="Times New Roman" pitchFamily="18" charset="0"/>
              </a:rPr>
              <a:t>-культурным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a:t>
            </a:r>
          </a:p>
          <a:p>
            <a:r>
              <a:rPr lang="ru-RU" sz="2400" dirty="0">
                <a:latin typeface="Times New Roman" pitchFamily="18" charset="0"/>
                <a:cs typeface="Times New Roman" pitchFamily="18" charset="0"/>
              </a:rPr>
              <a:t>3.Обеспечить ребенку и его родителям (законным представителям) равные, качественные условия ДО, вне зависимости от места проживания.</a:t>
            </a:r>
          </a:p>
        </p:txBody>
      </p:sp>
    </p:spTree>
    <p:extLst>
      <p:ext uri="{BB962C8B-B14F-4D97-AF65-F5344CB8AC3E}">
        <p14:creationId xmlns:p14="http://schemas.microsoft.com/office/powerpoint/2010/main" val="2194078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2" name="Прямоугольник 1"/>
          <p:cNvSpPr/>
          <p:nvPr/>
        </p:nvSpPr>
        <p:spPr>
          <a:xfrm>
            <a:off x="2843808" y="289679"/>
            <a:ext cx="3423658" cy="646331"/>
          </a:xfrm>
          <a:prstGeom prst="rect">
            <a:avLst/>
          </a:prstGeom>
        </p:spPr>
        <p:txBody>
          <a:bodyPr wrap="square">
            <a:spAutoFit/>
          </a:bodyPr>
          <a:lstStyle/>
          <a:p>
            <a:pPr algn="ctr"/>
            <a:r>
              <a:rPr lang="ru-RU" sz="3600" b="1" dirty="0">
                <a:latin typeface="Times New Roman" pitchFamily="18" charset="0"/>
                <a:cs typeface="Times New Roman" pitchFamily="18" charset="0"/>
              </a:rPr>
              <a:t>Цель ФОП</a:t>
            </a:r>
          </a:p>
        </p:txBody>
      </p:sp>
      <p:sp>
        <p:nvSpPr>
          <p:cNvPr id="3" name="Прямоугольник 2"/>
          <p:cNvSpPr/>
          <p:nvPr/>
        </p:nvSpPr>
        <p:spPr>
          <a:xfrm>
            <a:off x="467544" y="1124744"/>
            <a:ext cx="8496944" cy="3539430"/>
          </a:xfrm>
          <a:prstGeom prst="rect">
            <a:avLst/>
          </a:prstGeom>
        </p:spPr>
        <p:txBody>
          <a:bodyPr wrap="square">
            <a:spAutoFit/>
          </a:bodyPr>
          <a:lstStyle/>
          <a:p>
            <a:r>
              <a:rPr lang="ru-RU" sz="3200" b="1" dirty="0">
                <a:latin typeface="Times New Roman" pitchFamily="18" charset="0"/>
                <a:cs typeface="Times New Roman" pitchFamily="18" charset="0"/>
              </a:rPr>
              <a:t>Целью</a:t>
            </a:r>
            <a:r>
              <a:rPr lang="ru-RU" sz="3200" dirty="0">
                <a:latin typeface="Times New Roman" pitchFamily="18" charset="0"/>
                <a:cs typeface="Times New Roman" pitchFamily="18" charset="0"/>
              </a:rPr>
              <a:t> Федеральной программы является разностороннее развитие ребенка в период дошкольного детства с учетом возрастных и индивидуальных  особенностей на основе духовно-нравственных ценностей российского народа, исторических  и национально- культурных традиций.</a:t>
            </a:r>
          </a:p>
        </p:txBody>
      </p:sp>
      <p:sp>
        <p:nvSpPr>
          <p:cNvPr id="5" name="Прямоугольник 4"/>
          <p:cNvSpPr/>
          <p:nvPr/>
        </p:nvSpPr>
        <p:spPr>
          <a:xfrm>
            <a:off x="611560" y="5085184"/>
            <a:ext cx="3353419" cy="523220"/>
          </a:xfrm>
          <a:prstGeom prst="rect">
            <a:avLst/>
          </a:prstGeom>
        </p:spPr>
        <p:txBody>
          <a:bodyPr wrap="none">
            <a:spAutoFit/>
          </a:bodyPr>
          <a:lstStyle/>
          <a:p>
            <a:r>
              <a:rPr lang="ru-RU" sz="2800" dirty="0">
                <a:latin typeface="Times New Roman" pitchFamily="18" charset="0"/>
                <a:cs typeface="Times New Roman" pitchFamily="18" charset="0"/>
              </a:rPr>
              <a:t>Пункт 14.1 ФОП ДО</a:t>
            </a:r>
          </a:p>
        </p:txBody>
      </p:sp>
    </p:spTree>
    <p:extLst>
      <p:ext uri="{BB962C8B-B14F-4D97-AF65-F5344CB8AC3E}">
        <p14:creationId xmlns:p14="http://schemas.microsoft.com/office/powerpoint/2010/main" val="1721231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7" name="Прямоугольник 6"/>
          <p:cNvSpPr/>
          <p:nvPr/>
        </p:nvSpPr>
        <p:spPr>
          <a:xfrm>
            <a:off x="467544" y="1028343"/>
            <a:ext cx="8208912" cy="4893647"/>
          </a:xfrm>
          <a:prstGeom prst="rect">
            <a:avLst/>
          </a:prstGeom>
        </p:spPr>
        <p:txBody>
          <a:bodyPr wrap="square">
            <a:spAutoFit/>
          </a:bodyPr>
          <a:lstStyle/>
          <a:p>
            <a:pPr algn="ctr"/>
            <a:r>
              <a:rPr lang="ru-RU" sz="2400" b="1" dirty="0">
                <a:latin typeface="Times New Roman" pitchFamily="18" charset="0"/>
                <a:cs typeface="Times New Roman" pitchFamily="18" charset="0"/>
              </a:rPr>
              <a:t>Этапы патриотического воспитания дошкольников</a:t>
            </a:r>
            <a:endParaRPr lang="ru-RU" sz="2400" dirty="0">
              <a:latin typeface="Times New Roman" pitchFamily="18" charset="0"/>
              <a:cs typeface="Times New Roman" pitchFamily="18" charset="0"/>
            </a:endParaRPr>
          </a:p>
          <a:p>
            <a:pPr lvl="0"/>
            <a:r>
              <a:rPr lang="ru-RU" sz="2400" u="sng" dirty="0">
                <a:latin typeface="Times New Roman" pitchFamily="18" charset="0"/>
                <a:cs typeface="Times New Roman" pitchFamily="18" charset="0"/>
              </a:rPr>
              <a:t>предварительный, базовый</a:t>
            </a:r>
          </a:p>
          <a:p>
            <a:r>
              <a:rPr lang="ru-RU" sz="2400" dirty="0">
                <a:latin typeface="Times New Roman" pitchFamily="18" charset="0"/>
                <a:cs typeface="Times New Roman" pitchFamily="18" charset="0"/>
              </a:rPr>
              <a:t>(формирование нравственных основ личности, накопление опыта нравственного поведения и взаимоотношений с другими людьми, развитие нравственных чувств);</a:t>
            </a:r>
          </a:p>
          <a:p>
            <a:pPr lvl="0"/>
            <a:r>
              <a:rPr lang="ru-RU" sz="2400" u="sng" dirty="0" err="1">
                <a:latin typeface="Times New Roman" pitchFamily="18" charset="0"/>
                <a:cs typeface="Times New Roman" pitchFamily="18" charset="0"/>
              </a:rPr>
              <a:t>когнитивно</a:t>
            </a:r>
            <a:r>
              <a:rPr lang="ru-RU" sz="2400" u="sng" dirty="0">
                <a:latin typeface="Times New Roman" pitchFamily="18" charset="0"/>
                <a:cs typeface="Times New Roman" pitchFamily="18" charset="0"/>
              </a:rPr>
              <a:t> - эмоциональный</a:t>
            </a:r>
          </a:p>
          <a:p>
            <a:r>
              <a:rPr lang="ru-RU" sz="2400" dirty="0">
                <a:latin typeface="Times New Roman" pitchFamily="18" charset="0"/>
                <a:cs typeface="Times New Roman" pitchFamily="18" charset="0"/>
              </a:rPr>
              <a:t>(развитие интереса к своей стране); </a:t>
            </a:r>
            <a:endParaRPr lang="ru-RU" sz="2400" dirty="0" smtClean="0">
              <a:latin typeface="Times New Roman" pitchFamily="18" charset="0"/>
              <a:cs typeface="Times New Roman" pitchFamily="18" charset="0"/>
            </a:endParaRPr>
          </a:p>
          <a:p>
            <a:r>
              <a:rPr lang="ru-RU" sz="2400" u="sng" dirty="0" smtClean="0">
                <a:latin typeface="Times New Roman" pitchFamily="18" charset="0"/>
                <a:cs typeface="Times New Roman" pitchFamily="18" charset="0"/>
              </a:rPr>
              <a:t>эмоционально-действенный</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(формирование желания и умения реализовать отношения и знания в практической и воображаемой деятельности).</a:t>
            </a:r>
          </a:p>
          <a:p>
            <a:pPr lvl="0"/>
            <a:r>
              <a:rPr lang="ru-RU" sz="2400" u="sng" dirty="0">
                <a:latin typeface="Times New Roman" pitchFamily="18" charset="0"/>
                <a:cs typeface="Times New Roman" pitchFamily="18" charset="0"/>
              </a:rPr>
              <a:t>художественно - ознакомительный</a:t>
            </a:r>
            <a:endParaRPr lang="ru-RU" sz="2400" b="1" u="sng" dirty="0">
              <a:latin typeface="Times New Roman" pitchFamily="18" charset="0"/>
              <a:cs typeface="Times New Roman" pitchFamily="18" charset="0"/>
            </a:endParaRPr>
          </a:p>
          <a:p>
            <a:r>
              <a:rPr lang="ru-RU" sz="2400" dirty="0">
                <a:latin typeface="Times New Roman" pitchFamily="18" charset="0"/>
                <a:cs typeface="Times New Roman" pitchFamily="18" charset="0"/>
              </a:rPr>
              <a:t>(знакомство с народными традициями, национальным искусством </a:t>
            </a:r>
          </a:p>
        </p:txBody>
      </p:sp>
    </p:spTree>
    <p:extLst>
      <p:ext uri="{BB962C8B-B14F-4D97-AF65-F5344CB8AC3E}">
        <p14:creationId xmlns:p14="http://schemas.microsoft.com/office/powerpoint/2010/main" val="17022224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68431" y="6215"/>
            <a:ext cx="9198576" cy="7413493"/>
          </a:xfrm>
          <a:prstGeom prst="rect">
            <a:avLst/>
          </a:prstGeom>
        </p:spPr>
      </p:pic>
      <p:sp>
        <p:nvSpPr>
          <p:cNvPr id="9" name="Прямоугольник 8"/>
          <p:cNvSpPr/>
          <p:nvPr/>
        </p:nvSpPr>
        <p:spPr>
          <a:xfrm>
            <a:off x="3275856" y="2492896"/>
            <a:ext cx="2592288"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ru-RU" sz="3600" b="1" dirty="0" smtClean="0">
                <a:latin typeface="Times New Roman" pitchFamily="18" charset="0"/>
                <a:cs typeface="Times New Roman" pitchFamily="18" charset="0"/>
              </a:rPr>
              <a:t>Формы работы</a:t>
            </a:r>
            <a:endParaRPr lang="ru-RU" sz="3600" b="1" dirty="0">
              <a:latin typeface="Times New Roman" pitchFamily="18" charset="0"/>
              <a:cs typeface="Times New Roman" pitchFamily="18" charset="0"/>
            </a:endParaRPr>
          </a:p>
        </p:txBody>
      </p:sp>
      <p:sp>
        <p:nvSpPr>
          <p:cNvPr id="2" name="Прямоугольник 1"/>
          <p:cNvSpPr/>
          <p:nvPr/>
        </p:nvSpPr>
        <p:spPr>
          <a:xfrm>
            <a:off x="179512" y="1128313"/>
            <a:ext cx="3528392"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2000" b="1" dirty="0">
                <a:latin typeface="Times New Roman" pitchFamily="18" charset="0"/>
                <a:cs typeface="Times New Roman" pitchFamily="18" charset="0"/>
              </a:rPr>
              <a:t>ОБЩЕСТВЕННО-ЗНАЧИМЫЕ </a:t>
            </a:r>
            <a:r>
              <a:rPr lang="ru-RU" sz="2000" b="1" dirty="0" smtClean="0">
                <a:latin typeface="Times New Roman" pitchFamily="18" charset="0"/>
                <a:cs typeface="Times New Roman" pitchFamily="18" charset="0"/>
              </a:rPr>
              <a:t>АКЦИИ</a:t>
            </a:r>
            <a:endParaRPr lang="ru-RU" sz="2000" dirty="0">
              <a:latin typeface="Times New Roman" pitchFamily="18" charset="0"/>
              <a:cs typeface="Times New Roman" pitchFamily="18" charset="0"/>
            </a:endParaRPr>
          </a:p>
        </p:txBody>
      </p:sp>
      <p:cxnSp>
        <p:nvCxnSpPr>
          <p:cNvPr id="5" name="Прямая со стрелкой 4"/>
          <p:cNvCxnSpPr/>
          <p:nvPr/>
        </p:nvCxnSpPr>
        <p:spPr>
          <a:xfrm flipH="1" flipV="1">
            <a:off x="3666340" y="1685612"/>
            <a:ext cx="90566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3023827" y="188640"/>
            <a:ext cx="2642931"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2000" b="1" dirty="0" smtClean="0">
                <a:latin typeface="Times New Roman" pitchFamily="18" charset="0"/>
                <a:cs typeface="Times New Roman" pitchFamily="18" charset="0"/>
              </a:rPr>
              <a:t>ДОСУГИ И РАЗВЛЕЧЕНИЯ</a:t>
            </a:r>
            <a:endParaRPr lang="ru-RU" sz="2000" b="1" dirty="0">
              <a:latin typeface="Times New Roman" pitchFamily="18" charset="0"/>
              <a:cs typeface="Times New Roman" pitchFamily="18" charset="0"/>
            </a:endParaRPr>
          </a:p>
        </p:txBody>
      </p:sp>
      <p:cxnSp>
        <p:nvCxnSpPr>
          <p:cNvPr id="11" name="Прямая со стрелкой 10"/>
          <p:cNvCxnSpPr/>
          <p:nvPr/>
        </p:nvCxnSpPr>
        <p:spPr>
          <a:xfrm flipV="1">
            <a:off x="4530857" y="590132"/>
            <a:ext cx="5292" cy="19041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5017052" y="1142377"/>
            <a:ext cx="3947436" cy="70788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2000" b="1" dirty="0">
                <a:latin typeface="Times New Roman" pitchFamily="18" charset="0"/>
                <a:cs typeface="Times New Roman" pitchFamily="18" charset="0"/>
              </a:rPr>
              <a:t>ТЕАТРАЛИЗОВАННЫЕ ПРЕДСТАВЛЕНИЯ</a:t>
            </a:r>
            <a:endParaRPr lang="ru-RU" sz="2000" dirty="0">
              <a:latin typeface="Times New Roman" pitchFamily="18" charset="0"/>
              <a:cs typeface="Times New Roman" pitchFamily="18" charset="0"/>
            </a:endParaRPr>
          </a:p>
        </p:txBody>
      </p:sp>
      <p:cxnSp>
        <p:nvCxnSpPr>
          <p:cNvPr id="20" name="Прямая со стрелкой 19"/>
          <p:cNvCxnSpPr/>
          <p:nvPr/>
        </p:nvCxnSpPr>
        <p:spPr>
          <a:xfrm flipV="1">
            <a:off x="4530857" y="1817690"/>
            <a:ext cx="1601608" cy="6426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Прямоугольник 23"/>
          <p:cNvSpPr/>
          <p:nvPr/>
        </p:nvSpPr>
        <p:spPr>
          <a:xfrm>
            <a:off x="130228" y="2494278"/>
            <a:ext cx="2641571"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1600" b="1" dirty="0">
                <a:latin typeface="Times New Roman" pitchFamily="18" charset="0"/>
                <a:cs typeface="Times New Roman" pitchFamily="18" charset="0"/>
              </a:rPr>
              <a:t>ПРОВЕДЕНИЕ</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ПАТРИОТИЧЕСКИХ</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ПРАЗДНИКОВ</a:t>
            </a:r>
            <a:endParaRPr lang="ru-RU" sz="1600" dirty="0">
              <a:latin typeface="Times New Roman" pitchFamily="18" charset="0"/>
              <a:cs typeface="Times New Roman" pitchFamily="18" charset="0"/>
            </a:endParaRPr>
          </a:p>
        </p:txBody>
      </p:sp>
      <p:sp>
        <p:nvSpPr>
          <p:cNvPr id="25" name="Прямоугольник 24"/>
          <p:cNvSpPr/>
          <p:nvPr/>
        </p:nvSpPr>
        <p:spPr>
          <a:xfrm>
            <a:off x="179512" y="4005064"/>
            <a:ext cx="2502024"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1600" b="1" dirty="0">
                <a:latin typeface="Times New Roman" pitchFamily="18" charset="0"/>
                <a:cs typeface="Times New Roman" pitchFamily="18" charset="0"/>
              </a:rPr>
              <a:t>ВЫСТАВКИ ДЕТСКИХ</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РАБОТ</a:t>
            </a:r>
            <a:endParaRPr lang="ru-RU" sz="1600" dirty="0">
              <a:latin typeface="Times New Roman" pitchFamily="18" charset="0"/>
              <a:cs typeface="Times New Roman" pitchFamily="18" charset="0"/>
            </a:endParaRPr>
          </a:p>
        </p:txBody>
      </p:sp>
      <p:sp>
        <p:nvSpPr>
          <p:cNvPr id="26" name="Прямоугольник 25"/>
          <p:cNvSpPr/>
          <p:nvPr/>
        </p:nvSpPr>
        <p:spPr>
          <a:xfrm>
            <a:off x="156627" y="5495156"/>
            <a:ext cx="2502024"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b="1" dirty="0">
                <a:latin typeface="Times New Roman" pitchFamily="18" charset="0"/>
                <a:cs typeface="Times New Roman" pitchFamily="18" charset="0"/>
              </a:rPr>
              <a:t>СПОРТИВНЫЕ ПРАЗДНИКИ</a:t>
            </a:r>
            <a:endParaRPr lang="ru-RU" dirty="0">
              <a:latin typeface="Times New Roman" pitchFamily="18" charset="0"/>
              <a:cs typeface="Times New Roman" pitchFamily="18" charset="0"/>
            </a:endParaRPr>
          </a:p>
        </p:txBody>
      </p:sp>
      <p:sp>
        <p:nvSpPr>
          <p:cNvPr id="27" name="Прямоугольник 26"/>
          <p:cNvSpPr/>
          <p:nvPr/>
        </p:nvSpPr>
        <p:spPr>
          <a:xfrm>
            <a:off x="6041435" y="4005064"/>
            <a:ext cx="2923053"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1600" b="1" dirty="0" smtClean="0">
                <a:latin typeface="Times New Roman" pitchFamily="18" charset="0"/>
                <a:cs typeface="Times New Roman" pitchFamily="18" charset="0"/>
              </a:rPr>
              <a:t>ДЕТСКО-ВЗРОСЛЫЕ</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ПРОЕКТЫ</a:t>
            </a:r>
            <a:endParaRPr lang="ru-RU" sz="1600" dirty="0">
              <a:latin typeface="Times New Roman" pitchFamily="18" charset="0"/>
              <a:cs typeface="Times New Roman" pitchFamily="18" charset="0"/>
            </a:endParaRPr>
          </a:p>
        </p:txBody>
      </p:sp>
      <p:sp>
        <p:nvSpPr>
          <p:cNvPr id="28" name="Прямоугольник 27"/>
          <p:cNvSpPr/>
          <p:nvPr/>
        </p:nvSpPr>
        <p:spPr>
          <a:xfrm>
            <a:off x="6444208" y="2492896"/>
            <a:ext cx="2520280" cy="10772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sz="1600" b="1" dirty="0">
                <a:latin typeface="Times New Roman" pitchFamily="18" charset="0"/>
                <a:cs typeface="Times New Roman" pitchFamily="18" charset="0"/>
              </a:rPr>
              <a:t>ТВОРЧЕСКИЕ КОНКУРСЫ</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И КОНКУРСЫ ЧТЕЦОВ</a:t>
            </a:r>
            <a:endParaRPr lang="ru-RU" sz="1600" dirty="0">
              <a:latin typeface="Times New Roman" pitchFamily="18" charset="0"/>
              <a:cs typeface="Times New Roman" pitchFamily="18" charset="0"/>
            </a:endParaRPr>
          </a:p>
        </p:txBody>
      </p:sp>
      <p:sp>
        <p:nvSpPr>
          <p:cNvPr id="29" name="Прямоугольник 28"/>
          <p:cNvSpPr/>
          <p:nvPr/>
        </p:nvSpPr>
        <p:spPr>
          <a:xfrm>
            <a:off x="6117224" y="5495156"/>
            <a:ext cx="2847264"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b="1" dirty="0">
                <a:latin typeface="Times New Roman" pitchFamily="18" charset="0"/>
                <a:cs typeface="Times New Roman" pitchFamily="18" charset="0"/>
              </a:rPr>
              <a:t>СОЗДАНИЕ МИНИ-МУЗЕЕВ</a:t>
            </a:r>
            <a:endParaRPr lang="ru-RU" dirty="0">
              <a:latin typeface="Times New Roman" pitchFamily="18" charset="0"/>
              <a:cs typeface="Times New Roman" pitchFamily="18" charset="0"/>
            </a:endParaRPr>
          </a:p>
        </p:txBody>
      </p:sp>
      <p:sp>
        <p:nvSpPr>
          <p:cNvPr id="30" name="Прямоугольник 29"/>
          <p:cNvSpPr/>
          <p:nvPr/>
        </p:nvSpPr>
        <p:spPr>
          <a:xfrm>
            <a:off x="3275856" y="5495156"/>
            <a:ext cx="2390902"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b="1" dirty="0" smtClean="0">
                <a:latin typeface="Times New Roman" pitchFamily="18" charset="0"/>
                <a:cs typeface="Times New Roman" pitchFamily="18" charset="0"/>
              </a:rPr>
              <a:t>ЭКСКУРСИИ (ВИРТУАЛЬНЫЕ)</a:t>
            </a:r>
            <a:endParaRPr lang="ru-RU" b="1" dirty="0">
              <a:latin typeface="Times New Roman" pitchFamily="18" charset="0"/>
              <a:cs typeface="Times New Roman" pitchFamily="18" charset="0"/>
            </a:endParaRPr>
          </a:p>
        </p:txBody>
      </p:sp>
      <p:cxnSp>
        <p:nvCxnSpPr>
          <p:cNvPr id="36" name="Прямая со стрелкой 35"/>
          <p:cNvCxnSpPr/>
          <p:nvPr/>
        </p:nvCxnSpPr>
        <p:spPr>
          <a:xfrm>
            <a:off x="5868144" y="3093060"/>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flipH="1">
            <a:off x="2771799" y="3031505"/>
            <a:ext cx="5040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endCxn id="27" idx="1"/>
          </p:cNvCxnSpPr>
          <p:nvPr/>
        </p:nvCxnSpPr>
        <p:spPr>
          <a:xfrm>
            <a:off x="5292080" y="3712961"/>
            <a:ext cx="749355" cy="5844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flipH="1">
            <a:off x="2681536" y="3712961"/>
            <a:ext cx="1386408" cy="5844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a:off x="4536149" y="3712961"/>
            <a:ext cx="35851" cy="17821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p:nvPr/>
        </p:nvCxnSpPr>
        <p:spPr>
          <a:xfrm flipH="1">
            <a:off x="2195736" y="3789040"/>
            <a:ext cx="1964998" cy="17061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p:nvPr/>
        </p:nvCxnSpPr>
        <p:spPr>
          <a:xfrm>
            <a:off x="4788024" y="3789040"/>
            <a:ext cx="1944216" cy="18722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5041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2" name="Прямоугольник 1"/>
          <p:cNvSpPr/>
          <p:nvPr/>
        </p:nvSpPr>
        <p:spPr>
          <a:xfrm>
            <a:off x="395536" y="620688"/>
            <a:ext cx="8208912" cy="4524315"/>
          </a:xfrm>
          <a:prstGeom prst="rect">
            <a:avLst/>
          </a:prstGeom>
        </p:spPr>
        <p:txBody>
          <a:bodyPr wrap="square">
            <a:spAutoFit/>
          </a:bodyPr>
          <a:lstStyle/>
          <a:p>
            <a:r>
              <a:rPr lang="ru-RU" sz="2400" b="1" dirty="0">
                <a:latin typeface="Times New Roman" pitchFamily="18" charset="0"/>
                <a:cs typeface="Times New Roman" pitchFamily="18" charset="0"/>
              </a:rPr>
              <a:t>Условия </a:t>
            </a:r>
            <a:endParaRPr lang="ru-RU" sz="2400" dirty="0">
              <a:latin typeface="Times New Roman" pitchFamily="18" charset="0"/>
              <a:cs typeface="Times New Roman" pitchFamily="18" charset="0"/>
            </a:endParaRPr>
          </a:p>
          <a:p>
            <a:pPr marL="342900" lvl="0" indent="-342900">
              <a:buFont typeface="Arial" pitchFamily="34" charset="0"/>
              <a:buChar char="•"/>
            </a:pPr>
            <a:r>
              <a:rPr lang="ru-RU" sz="2400" dirty="0">
                <a:latin typeface="Times New Roman" pitchFamily="18" charset="0"/>
                <a:cs typeface="Times New Roman" pitchFamily="18" charset="0"/>
              </a:rPr>
              <a:t>комплексный </a:t>
            </a:r>
            <a:r>
              <a:rPr lang="ru-RU" sz="2400" dirty="0" smtClean="0">
                <a:latin typeface="Times New Roman" pitchFamily="18" charset="0"/>
                <a:cs typeface="Times New Roman" pitchFamily="18" charset="0"/>
              </a:rPr>
              <a:t>подход;</a:t>
            </a:r>
          </a:p>
          <a:p>
            <a:pPr marL="342900" lvl="0" indent="-342900">
              <a:buFont typeface="Arial" pitchFamily="34" charset="0"/>
              <a:buChar char="•"/>
            </a:pPr>
            <a:r>
              <a:rPr lang="ru-RU" sz="2400" dirty="0" smtClean="0">
                <a:latin typeface="Times New Roman" pitchFamily="18" charset="0"/>
                <a:cs typeface="Times New Roman" pitchFamily="18" charset="0"/>
              </a:rPr>
              <a:t>знание </a:t>
            </a:r>
            <a:r>
              <a:rPr lang="ru-RU" sz="2400" dirty="0">
                <a:latin typeface="Times New Roman" pitchFamily="18" charset="0"/>
                <a:cs typeface="Times New Roman" pitchFamily="18" charset="0"/>
              </a:rPr>
              <a:t>педагогом истории и культуры своего </a:t>
            </a:r>
            <a:r>
              <a:rPr lang="ru-RU" sz="2400" dirty="0" smtClean="0">
                <a:latin typeface="Times New Roman" pitchFamily="18" charset="0"/>
                <a:cs typeface="Times New Roman" pitchFamily="18" charset="0"/>
              </a:rPr>
              <a:t>народа;</a:t>
            </a:r>
          </a:p>
          <a:p>
            <a:pPr marL="342900" lvl="0" indent="-342900">
              <a:buFont typeface="Arial" pitchFamily="34" charset="0"/>
              <a:buChar char="•"/>
            </a:pPr>
            <a:r>
              <a:rPr lang="ru-RU" sz="2400" dirty="0" smtClean="0">
                <a:latin typeface="Times New Roman" pitchFamily="18" charset="0"/>
                <a:cs typeface="Times New Roman" pitchFamily="18" charset="0"/>
              </a:rPr>
              <a:t>правильно </a:t>
            </a:r>
            <a:r>
              <a:rPr lang="ru-RU" sz="2400" dirty="0">
                <a:latin typeface="Times New Roman" pitchFamily="18" charset="0"/>
                <a:cs typeface="Times New Roman" pitchFamily="18" charset="0"/>
              </a:rPr>
              <a:t>подобранный материал (</a:t>
            </a:r>
            <a:r>
              <a:rPr lang="ru-RU" sz="2400" dirty="0" smtClean="0">
                <a:latin typeface="Times New Roman" pitchFamily="18" charset="0"/>
                <a:cs typeface="Times New Roman" pitchFamily="18" charset="0"/>
              </a:rPr>
              <a:t>по принципу </a:t>
            </a:r>
            <a:r>
              <a:rPr lang="ru-RU" sz="2400" dirty="0">
                <a:latin typeface="Times New Roman" pitchFamily="18" charset="0"/>
                <a:cs typeface="Times New Roman" pitchFamily="18" charset="0"/>
              </a:rPr>
              <a:t>доступности и понятности) </a:t>
            </a:r>
            <a:r>
              <a:rPr lang="ru-RU" sz="2400" dirty="0" smtClean="0">
                <a:latin typeface="Times New Roman" pitchFamily="18" charset="0"/>
                <a:cs typeface="Times New Roman" pitchFamily="18" charset="0"/>
              </a:rPr>
              <a:t>;</a:t>
            </a:r>
          </a:p>
          <a:p>
            <a:pPr marL="342900" lvl="0" indent="-342900">
              <a:buFont typeface="Arial" pitchFamily="34" charset="0"/>
              <a:buChar char="•"/>
            </a:pPr>
            <a:r>
              <a:rPr lang="ru-RU" sz="2400" dirty="0" smtClean="0">
                <a:latin typeface="Times New Roman" pitchFamily="18" charset="0"/>
                <a:cs typeface="Times New Roman" pitchFamily="18" charset="0"/>
              </a:rPr>
              <a:t>тематическое </a:t>
            </a:r>
            <a:r>
              <a:rPr lang="ru-RU" sz="2400" dirty="0">
                <a:latin typeface="Times New Roman" pitchFamily="18" charset="0"/>
                <a:cs typeface="Times New Roman" pitchFamily="18" charset="0"/>
              </a:rPr>
              <a:t>построение материалов; </a:t>
            </a:r>
            <a:endParaRPr lang="ru-RU" sz="2400" dirty="0" smtClean="0">
              <a:latin typeface="Times New Roman" pitchFamily="18" charset="0"/>
              <a:cs typeface="Times New Roman" pitchFamily="18" charset="0"/>
            </a:endParaRPr>
          </a:p>
          <a:p>
            <a:pPr marL="342900" lvl="0" indent="-342900">
              <a:buFont typeface="Arial" pitchFamily="34" charset="0"/>
              <a:buChar char="•"/>
            </a:pPr>
            <a:r>
              <a:rPr lang="ru-RU" sz="2400" dirty="0" smtClean="0">
                <a:latin typeface="Times New Roman" pitchFamily="18" charset="0"/>
                <a:cs typeface="Times New Roman" pitchFamily="18" charset="0"/>
              </a:rPr>
              <a:t>совместная </a:t>
            </a:r>
            <a:r>
              <a:rPr lang="ru-RU" sz="2400" dirty="0">
                <a:latin typeface="Times New Roman" pitchFamily="18" charset="0"/>
                <a:cs typeface="Times New Roman" pitchFamily="18" charset="0"/>
              </a:rPr>
              <a:t>работа детского сада и семьи</a:t>
            </a:r>
          </a:p>
          <a:p>
            <a:r>
              <a:rPr lang="ru-RU" sz="2400" b="1" dirty="0">
                <a:latin typeface="Times New Roman" pitchFamily="18" charset="0"/>
                <a:cs typeface="Times New Roman" pitchFamily="18" charset="0"/>
              </a:rPr>
              <a:t>Средства патриотического воспитания:</a:t>
            </a:r>
          </a:p>
          <a:p>
            <a:pPr lvl="0"/>
            <a:r>
              <a:rPr lang="ru-RU" sz="2400" dirty="0">
                <a:latin typeface="Times New Roman" pitchFamily="18" charset="0"/>
                <a:cs typeface="Times New Roman" pitchFamily="18" charset="0"/>
              </a:rPr>
              <a:t>окружающая среда, художественная литература и искусство, фольклор, практическая деятельность.</a:t>
            </a:r>
            <a:endParaRPr lang="ru-RU" sz="2400" b="1" dirty="0">
              <a:latin typeface="Times New Roman" pitchFamily="18" charset="0"/>
              <a:cs typeface="Times New Roman" pitchFamily="18" charset="0"/>
            </a:endParaRPr>
          </a:p>
          <a:p>
            <a:pPr lvl="0"/>
            <a:r>
              <a:rPr lang="ru-RU" sz="2400" dirty="0">
                <a:latin typeface="Times New Roman" pitchFamily="18" charset="0"/>
                <a:cs typeface="Times New Roman" pitchFamily="18" charset="0"/>
              </a:rPr>
              <a:t>Выбор средств должен быть адекватен каждому этапу воспитания</a:t>
            </a:r>
            <a:r>
              <a:rPr lang="ru-RU" sz="2400" b="1" dirty="0">
                <a:latin typeface="Times New Roman" pitchFamily="18" charset="0"/>
                <a:cs typeface="Times New Roman" pitchFamily="18" charset="0"/>
              </a:rPr>
              <a:t>.</a:t>
            </a:r>
          </a:p>
        </p:txBody>
      </p:sp>
    </p:spTree>
    <p:extLst>
      <p:ext uri="{BB962C8B-B14F-4D97-AF65-F5344CB8AC3E}">
        <p14:creationId xmlns:p14="http://schemas.microsoft.com/office/powerpoint/2010/main" val="3159395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p:nvPr/>
        </p:nvPicPr>
        <p:blipFill>
          <a:blip r:embed="rId2" cstate="print"/>
          <a:stretch>
            <a:fillRect/>
          </a:stretch>
        </p:blipFill>
        <p:spPr>
          <a:xfrm>
            <a:off x="41564" y="0"/>
            <a:ext cx="9144000" cy="7046640"/>
          </a:xfrm>
          <a:prstGeom prst="rect">
            <a:avLst/>
          </a:prstGeom>
        </p:spPr>
      </p:pic>
      <p:sp>
        <p:nvSpPr>
          <p:cNvPr id="2" name="Прямоугольник 1"/>
          <p:cNvSpPr/>
          <p:nvPr/>
        </p:nvSpPr>
        <p:spPr>
          <a:xfrm>
            <a:off x="329177" y="332656"/>
            <a:ext cx="8568952" cy="5632311"/>
          </a:xfrm>
          <a:prstGeom prst="rect">
            <a:avLst/>
          </a:prstGeom>
        </p:spPr>
        <p:txBody>
          <a:bodyPr wrap="square">
            <a:spAutoFit/>
          </a:bodyPr>
          <a:lstStyle/>
          <a:p>
            <a:pPr algn="ctr"/>
            <a:r>
              <a:rPr lang="ru-RU" sz="2400" b="1" dirty="0">
                <a:latin typeface="Times New Roman" pitchFamily="18" charset="0"/>
                <a:cs typeface="Times New Roman" pitchFamily="18" charset="0"/>
              </a:rPr>
              <a:t>Духовно-нравственное воспитание детей осуществляется в процессе освоения ими всех образовательных областей, предусмотренных ФГОС ДО</a:t>
            </a:r>
            <a:endParaRPr lang="ru-RU" sz="2400" dirty="0">
              <a:latin typeface="Times New Roman" pitchFamily="18" charset="0"/>
              <a:cs typeface="Times New Roman" pitchFamily="18" charset="0"/>
            </a:endParaRPr>
          </a:p>
          <a:p>
            <a:pPr lvl="0"/>
            <a:r>
              <a:rPr lang="ru-RU" b="1" dirty="0">
                <a:latin typeface="Times New Roman" pitchFamily="18" charset="0"/>
                <a:cs typeface="Times New Roman" pitchFamily="18" charset="0"/>
              </a:rPr>
              <a:t>Социально-коммуникативное развитие:	</a:t>
            </a:r>
            <a:r>
              <a:rPr lang="ru-RU" dirty="0">
                <a:latin typeface="Times New Roman" pitchFamily="18" charset="0"/>
                <a:cs typeface="Times New Roman" pitchFamily="18" charset="0"/>
              </a:rPr>
              <a:t>воспитание доброжелательного отношения детей друг к другу, к окружающим; воспитание уважения,</a:t>
            </a:r>
          </a:p>
          <a:p>
            <a:r>
              <a:rPr lang="ru-RU" dirty="0">
                <a:latin typeface="Times New Roman" pitchFamily="18" charset="0"/>
                <a:cs typeface="Times New Roman" pitchFamily="18" charset="0"/>
              </a:rPr>
              <a:t>взаимопонимания.</a:t>
            </a:r>
          </a:p>
          <a:p>
            <a:pPr lvl="0"/>
            <a:r>
              <a:rPr lang="ru-RU" b="1" dirty="0">
                <a:latin typeface="Times New Roman" pitchFamily="18" charset="0"/>
                <a:cs typeface="Times New Roman" pitchFamily="18" charset="0"/>
              </a:rPr>
              <a:t>Речевое развитие: </a:t>
            </a:r>
            <a:r>
              <a:rPr lang="ru-RU" dirty="0">
                <a:latin typeface="Times New Roman" pitchFamily="18" charset="0"/>
                <a:cs typeface="Times New Roman" pitchFamily="18" charset="0"/>
              </a:rPr>
              <a:t>формирование у детей представлений о роли слова в жизненных ситуациях (с помощью слова можно познакомиться, приласкать, согреть, обидеть); развитие у детей интереса к художественной литературе как к источнику духовно- нравственного опыта людей; побуждение детей к самостоятельной творческой деятельности по сочинению сказок и рассказов на духовно- нравственные темы.</a:t>
            </a:r>
          </a:p>
          <a:p>
            <a:pPr lvl="0"/>
            <a:r>
              <a:rPr lang="ru-RU" b="1" dirty="0">
                <a:latin typeface="Times New Roman" pitchFamily="18" charset="0"/>
                <a:cs typeface="Times New Roman" pitchFamily="18" charset="0"/>
              </a:rPr>
              <a:t>Познавательное развитие: </a:t>
            </a:r>
            <a:r>
              <a:rPr lang="ru-RU" dirty="0">
                <a:latin typeface="Times New Roman" pitchFamily="18" charset="0"/>
                <a:cs typeface="Times New Roman" pitchFamily="18" charset="0"/>
              </a:rPr>
              <a:t>развитие у детей представлений о Родине, Отечестве и социокультурных ценностях нашего народа; формирование представлений о труде как основе жизни человека на земле.</a:t>
            </a:r>
          </a:p>
          <a:p>
            <a:pPr lvl="0"/>
            <a:r>
              <a:rPr lang="ru-RU" b="1" dirty="0">
                <a:latin typeface="Times New Roman" pitchFamily="18" charset="0"/>
                <a:cs typeface="Times New Roman" pitchFamily="18" charset="0"/>
              </a:rPr>
              <a:t>Художественно-эстетическое  развитие:</a:t>
            </a:r>
            <a:r>
              <a:rPr lang="ru-RU" dirty="0">
                <a:latin typeface="Times New Roman" pitchFamily="18" charset="0"/>
                <a:cs typeface="Times New Roman" pitchFamily="18" charset="0"/>
              </a:rPr>
              <a:t>  воспитание  у  детей  эстетических  и нравственных чувств посредством музыкальной и изобразительной деятельности.</a:t>
            </a:r>
          </a:p>
          <a:p>
            <a:pPr lvl="0"/>
            <a:r>
              <a:rPr lang="ru-RU" b="1" dirty="0">
                <a:latin typeface="Times New Roman" pitchFamily="18" charset="0"/>
                <a:cs typeface="Times New Roman" pitchFamily="18" charset="0"/>
              </a:rPr>
              <a:t>Физическое развитие</a:t>
            </a:r>
            <a:r>
              <a:rPr lang="ru-RU" dirty="0">
                <a:latin typeface="Times New Roman" pitchFamily="18" charset="0"/>
                <a:cs typeface="Times New Roman" pitchFamily="18" charset="0"/>
              </a:rPr>
              <a:t>: формирование у детей представления о физической силе как о способе защиты в опасных ситуациях и оказании посильной физической помощи окружающим</a:t>
            </a:r>
          </a:p>
        </p:txBody>
      </p:sp>
    </p:spTree>
    <p:extLst>
      <p:ext uri="{BB962C8B-B14F-4D97-AF65-F5344CB8AC3E}">
        <p14:creationId xmlns:p14="http://schemas.microsoft.com/office/powerpoint/2010/main" val="2503238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1139</Words>
  <Application>Microsoft Office PowerPoint</Application>
  <PresentationFormat>Экран (4:3)</PresentationFormat>
  <Paragraphs>120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17</cp:revision>
  <dcterms:created xsi:type="dcterms:W3CDTF">2024-11-11T08:20:31Z</dcterms:created>
  <dcterms:modified xsi:type="dcterms:W3CDTF">2024-11-12T05:56:37Z</dcterms:modified>
</cp:coreProperties>
</file>