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8" r:id="rId10"/>
    <p:sldId id="270" r:id="rId11"/>
    <p:sldId id="269" r:id="rId12"/>
    <p:sldId id="272" r:id="rId13"/>
    <p:sldId id="263" r:id="rId14"/>
    <p:sldId id="273" r:id="rId15"/>
    <p:sldId id="264" r:id="rId16"/>
    <p:sldId id="266" r:id="rId17"/>
    <p:sldId id="274" r:id="rId18"/>
    <p:sldId id="271" r:id="rId19"/>
    <p:sldId id="267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87" autoAdjust="0"/>
    <p:restoredTop sz="94639" autoAdjust="0"/>
  </p:normalViewPr>
  <p:slideViewPr>
    <p:cSldViewPr>
      <p:cViewPr varScale="1">
        <p:scale>
          <a:sx n="69" d="100"/>
          <a:sy n="69" d="100"/>
        </p:scale>
        <p:origin x="-141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l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l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l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l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l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l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l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l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l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l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l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00">
                <a:alpha val="61000"/>
              </a:srgbClr>
            </a:gs>
            <a:gs pos="49000">
              <a:srgbClr val="FFFF00">
                <a:alpha val="46000"/>
              </a:srgbClr>
            </a:gs>
            <a:gs pos="92000">
              <a:srgbClr val="00B050">
                <a:alpha val="70000"/>
              </a:srgb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strips dir="l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3" y="476672"/>
            <a:ext cx="8280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Муниципальное бюджетное дошкольное образовательное учреждение детский сад </a:t>
            </a:r>
            <a:r>
              <a:rPr lang="ru-RU" b="1" dirty="0" err="1" smtClean="0"/>
              <a:t>с.Вазерки</a:t>
            </a:r>
            <a:endParaRPr lang="ru-R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95537" y="1196752"/>
            <a:ext cx="8424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Calibri" pitchFamily="34" charset="0"/>
                <a:cs typeface="Aharoni" pitchFamily="2" charset="-79"/>
              </a:rPr>
              <a:t>«Формирование у детей дошкольного возраста навыков безопасного поведения на </a:t>
            </a:r>
            <a:r>
              <a:rPr lang="ru-RU" sz="2400" b="1" dirty="0" smtClean="0">
                <a:solidFill>
                  <a:srgbClr val="002060"/>
                </a:solidFill>
                <a:latin typeface="Calibri" pitchFamily="34" charset="0"/>
                <a:cs typeface="Aharoni" pitchFamily="2" charset="-79"/>
              </a:rPr>
              <a:t>дороге»</a:t>
            </a:r>
          </a:p>
        </p:txBody>
      </p:sp>
      <p:pic>
        <p:nvPicPr>
          <p:cNvPr id="4" name="Picture 3" descr="C:\Users\001\Desktop\ФОТО\IdYgtfHN-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060848"/>
            <a:ext cx="4978474" cy="4657594"/>
          </a:xfrm>
          <a:prstGeom prst="roundRect">
            <a:avLst>
              <a:gd name="adj" fmla="val 16667"/>
            </a:avLst>
          </a:prstGeom>
          <a:ln w="38100"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G:\SL3714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3501008"/>
            <a:ext cx="4248472" cy="3186354"/>
          </a:xfrm>
          <a:prstGeom prst="rect">
            <a:avLst/>
          </a:prstGeom>
          <a:noFill/>
        </p:spPr>
      </p:pic>
      <p:pic>
        <p:nvPicPr>
          <p:cNvPr id="4" name="Picture 4" descr="014"/>
          <p:cNvPicPr>
            <a:picLocks noChangeAspect="1" noChangeArrowheads="1"/>
          </p:cNvPicPr>
          <p:nvPr/>
        </p:nvPicPr>
        <p:blipFill>
          <a:blip r:embed="rId3" cstate="print"/>
          <a:srcRect l="3979" r="10940"/>
          <a:stretch>
            <a:fillRect/>
          </a:stretch>
        </p:blipFill>
        <p:spPr bwMode="auto">
          <a:xfrm>
            <a:off x="323528" y="260648"/>
            <a:ext cx="4177766" cy="3168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G:\пдд\IMG_50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3501008"/>
            <a:ext cx="4824536" cy="3216357"/>
          </a:xfrm>
          <a:prstGeom prst="rect">
            <a:avLst/>
          </a:prstGeom>
          <a:noFill/>
        </p:spPr>
      </p:pic>
      <p:pic>
        <p:nvPicPr>
          <p:cNvPr id="26627" name="Picture 3" descr="G:\пдд\IMG_50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9" y="236645"/>
            <a:ext cx="4608512" cy="307234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Рисунок 7" descr="F:\оборудование группы\DSC034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764704"/>
            <a:ext cx="6408712" cy="481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 descr="G:\правила дорожного движения\IMG_99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4645024" cy="3096683"/>
          </a:xfrm>
          <a:prstGeom prst="rect">
            <a:avLst/>
          </a:prstGeom>
          <a:noFill/>
        </p:spPr>
      </p:pic>
      <p:pic>
        <p:nvPicPr>
          <p:cNvPr id="1026" name="Picture 2" descr="G:\правила дорожного движения\IMG_996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3501008"/>
            <a:ext cx="4824537" cy="321635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Архив_Покрышкина\06-02-2015\ФОТО\Профориентация1\Новая папка\DSC0119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56992"/>
            <a:ext cx="4608512" cy="32357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D:\С компьютера\Среда\DSC07791.JPG"/>
          <p:cNvPicPr/>
          <p:nvPr/>
        </p:nvPicPr>
        <p:blipFill>
          <a:blip r:embed="rId3" cstate="print"/>
          <a:srcRect t="7111"/>
          <a:stretch>
            <a:fillRect/>
          </a:stretch>
        </p:blipFill>
        <p:spPr bwMode="auto">
          <a:xfrm>
            <a:off x="4427984" y="357166"/>
            <a:ext cx="4542988" cy="27838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G:\правила дорожного движения\IMG_99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6632"/>
            <a:ext cx="4788534" cy="3192356"/>
          </a:xfrm>
          <a:prstGeom prst="rect">
            <a:avLst/>
          </a:prstGeom>
          <a:noFill/>
        </p:spPr>
      </p:pic>
      <p:pic>
        <p:nvPicPr>
          <p:cNvPr id="21507" name="Picture 3" descr="C:\Users\001\Desktop\ФОТО\IdYgtfHN--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618346"/>
            <a:ext cx="4330103" cy="405101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G:\ПДД 2016\102_58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16632"/>
            <a:ext cx="4043164" cy="3039038"/>
          </a:xfrm>
          <a:prstGeom prst="rect">
            <a:avLst/>
          </a:prstGeom>
          <a:noFill/>
        </p:spPr>
      </p:pic>
      <p:pic>
        <p:nvPicPr>
          <p:cNvPr id="23555" name="Picture 3" descr="G:\ПДД 2016\SAM_33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356992"/>
            <a:ext cx="4416491" cy="331236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вазерки\Downloads\WP_20180911_03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764704"/>
            <a:ext cx="7848871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G:\DSC094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2708920"/>
            <a:ext cx="5184576" cy="3888432"/>
          </a:xfrm>
          <a:prstGeom prst="rect">
            <a:avLst/>
          </a:prstGeom>
          <a:noFill/>
        </p:spPr>
      </p:pic>
      <p:pic>
        <p:nvPicPr>
          <p:cNvPr id="3" name="Рисунок 2" descr="C:\Users\User\Desktop\Матюкина\DSC0516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1" y="1"/>
            <a:ext cx="4320480" cy="2780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G:\ПДД 2016\SAM_33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908720"/>
            <a:ext cx="5736637" cy="430247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-1" y="1412775"/>
          <a:ext cx="9144001" cy="5492545"/>
        </p:xfrm>
        <a:graphic>
          <a:graphicData uri="http://schemas.openxmlformats.org/drawingml/2006/table">
            <a:tbl>
              <a:tblPr/>
              <a:tblGrid>
                <a:gridCol w="323529"/>
                <a:gridCol w="4104456"/>
                <a:gridCol w="1944216"/>
                <a:gridCol w="1440160"/>
                <a:gridCol w="1331640"/>
              </a:tblGrid>
              <a:tr h="3047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№ </a:t>
                      </a:r>
                      <a:r>
                        <a:rPr lang="ru-RU" sz="1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п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/</a:t>
                      </a:r>
                      <a:r>
                        <a:rPr lang="ru-RU" sz="1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п</a:t>
                      </a:r>
                      <a:endParaRPr lang="ru-RU" sz="10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3327" marR="233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Формы работы</a:t>
                      </a:r>
                      <a:endParaRPr lang="ru-RU" sz="10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3327" marR="233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Возрастная группа</a:t>
                      </a:r>
                      <a:endParaRPr lang="ru-RU" sz="10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3327" marR="233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Сроки проведения</a:t>
                      </a:r>
                      <a:endParaRPr lang="ru-RU" sz="10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3327" marR="233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Ответственный</a:t>
                      </a:r>
                      <a:endParaRPr lang="ru-RU" sz="10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3327" marR="233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1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1 </a:t>
                      </a:r>
                      <a:endParaRPr lang="ru-RU" sz="10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3327" marR="233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ООД по обучению ПДД </a:t>
                      </a:r>
                      <a:endParaRPr lang="ru-RU" sz="10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3327" marR="233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Все группы ДОУ </a:t>
                      </a:r>
                      <a:endParaRPr lang="ru-RU" sz="10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3327" marR="233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в течение года</a:t>
                      </a:r>
                      <a:endParaRPr lang="ru-RU" sz="10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3327" marR="233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Воспитатели </a:t>
                      </a:r>
                      <a:endParaRPr lang="ru-RU" sz="10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3327" marR="233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7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2 </a:t>
                      </a:r>
                      <a:endParaRPr lang="ru-RU" sz="10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3327" marR="233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Беседы по профилактике детского дорожно-транспортного травматизма </a:t>
                      </a:r>
                      <a:endParaRPr lang="ru-RU" sz="10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3327" marR="233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Все группы ДОУ </a:t>
                      </a:r>
                      <a:endParaRPr lang="ru-RU" sz="10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3327" marR="233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Ежемесячно </a:t>
                      </a:r>
                      <a:endParaRPr lang="ru-RU" sz="10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3327" marR="233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Воспитатели </a:t>
                      </a:r>
                      <a:endParaRPr lang="ru-RU" sz="10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3327" marR="233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7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3 </a:t>
                      </a:r>
                      <a:endParaRPr lang="ru-RU" sz="10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3327" marR="233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Целевые прогулки к проезжей части </a:t>
                      </a:r>
                      <a:endParaRPr lang="ru-RU" sz="10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3327" marR="233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Средние, старшие, </a:t>
                      </a:r>
                      <a:r>
                        <a:rPr lang="ru-RU" sz="1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подгот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. Гр.</a:t>
                      </a:r>
                      <a:endParaRPr lang="ru-RU" sz="10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3327" marR="233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В течение года </a:t>
                      </a:r>
                      <a:endParaRPr lang="ru-RU" sz="10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3327" marR="233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 Воспитатели </a:t>
                      </a:r>
                      <a:endParaRPr lang="ru-RU" sz="10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3327" marR="233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7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4 </a:t>
                      </a:r>
                      <a:endParaRPr lang="ru-RU" sz="10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3327" marR="233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Чтение художественной </a:t>
                      </a:r>
                      <a:endParaRPr lang="ru-RU" sz="1000">
                        <a:latin typeface="Calibri"/>
                        <a:ea typeface="Times New Roman"/>
                        <a:cs typeface="Calibri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литературы </a:t>
                      </a:r>
                      <a:endParaRPr lang="ru-RU" sz="10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3327" marR="233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Все группы ДОУ </a:t>
                      </a:r>
                      <a:endParaRPr lang="ru-RU" sz="10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3327" marR="233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Еженедельно </a:t>
                      </a:r>
                      <a:endParaRPr lang="ru-RU" sz="10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3327" marR="233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 Воспитатели </a:t>
                      </a:r>
                      <a:endParaRPr lang="ru-RU" sz="10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3327" marR="233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28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5 </a:t>
                      </a:r>
                      <a:endParaRPr lang="ru-RU" sz="10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3327" marR="233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Тематическая неделя </a:t>
                      </a:r>
                      <a:endParaRPr lang="ru-RU" sz="1000" dirty="0">
                        <a:latin typeface="Calibri"/>
                        <a:ea typeface="Times New Roman"/>
                        <a:cs typeface="Calibri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«Безопасность детей на дороге» (обучение правилам безопасного поведения на дороге и во дворе) </a:t>
                      </a:r>
                      <a:endParaRPr lang="ru-RU" sz="1000" dirty="0">
                        <a:latin typeface="Calibri"/>
                        <a:ea typeface="Times New Roman"/>
                        <a:cs typeface="Calibri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Театрализованное представление </a:t>
                      </a: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«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Приключения </a:t>
                      </a:r>
                      <a:r>
                        <a:rPr lang="ru-RU" sz="1000" baseline="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ru-RU" sz="1000" baseline="0" dirty="0" err="1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Д</a:t>
                      </a:r>
                      <a:r>
                        <a:rPr lang="ru-RU" sz="10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омовенка</a:t>
                      </a: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Кузи» </a:t>
                      </a:r>
                      <a:endParaRPr lang="ru-RU" sz="10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3327" marR="233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Все группы ДОУ </a:t>
                      </a:r>
                      <a:endParaRPr lang="ru-RU" sz="10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3327" marR="233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Сентябрь 2019 </a:t>
                      </a:r>
                      <a:endParaRPr lang="ru-RU" sz="10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3327" marR="233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Ст.воспитатель </a:t>
                      </a:r>
                      <a:endParaRPr lang="ru-RU" sz="1000" dirty="0">
                        <a:latin typeface="Calibri"/>
                        <a:ea typeface="Times New Roman"/>
                        <a:cs typeface="Calibri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Воспитатели </a:t>
                      </a:r>
                      <a:endParaRPr lang="ru-RU" sz="10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3327" marR="233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63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6 </a:t>
                      </a:r>
                      <a:endParaRPr lang="ru-RU" sz="10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3327" marR="233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Изготовление атрибутов для проигрывания дорожных ситуаций </a:t>
                      </a:r>
                      <a:endParaRPr lang="ru-RU" sz="10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3327" marR="233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Старшие, подготовительные группы ДОУ </a:t>
                      </a:r>
                      <a:endParaRPr lang="ru-RU" sz="10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3327" marR="233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постоянно </a:t>
                      </a:r>
                      <a:endParaRPr lang="ru-RU" sz="10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3327" marR="233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Воспитатели </a:t>
                      </a:r>
                      <a:endParaRPr lang="ru-RU" sz="10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3327" marR="233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7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7 </a:t>
                      </a:r>
                      <a:endParaRPr lang="ru-RU" sz="10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3327" marR="233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Разработка безопасного маршрута </a:t>
                      </a:r>
                      <a:endParaRPr lang="ru-RU" sz="1000">
                        <a:latin typeface="Calibri"/>
                        <a:ea typeface="Times New Roman"/>
                        <a:cs typeface="Calibri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«Дом – детский сад» </a:t>
                      </a:r>
                      <a:endParaRPr lang="ru-RU" sz="10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3327" marR="233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Все группы ДОУ </a:t>
                      </a:r>
                      <a:endParaRPr lang="ru-RU" sz="10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3327" marR="233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В течение года </a:t>
                      </a:r>
                      <a:endParaRPr lang="ru-RU" sz="10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3327" marR="233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Ст.воспитатель, </a:t>
                      </a:r>
                      <a:endParaRPr lang="ru-RU" sz="1000" dirty="0">
                        <a:latin typeface="Calibri"/>
                        <a:ea typeface="Times New Roman"/>
                        <a:cs typeface="Calibri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Воспитатели </a:t>
                      </a:r>
                      <a:endParaRPr lang="ru-RU" sz="10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3327" marR="233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78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8 </a:t>
                      </a:r>
                      <a:endParaRPr lang="ru-RU" sz="10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3327" marR="233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Праздник «Все работы хороши» с участием инспектора по безопасности дорожного движения и пожарного инспектора </a:t>
                      </a:r>
                      <a:endParaRPr lang="ru-RU" sz="10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3327" marR="233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Старшие, подготовительные группы ДОУ </a:t>
                      </a:r>
                      <a:endParaRPr lang="ru-RU" sz="10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3327" marR="233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Ноябрь 2019 </a:t>
                      </a:r>
                      <a:endParaRPr lang="ru-RU" sz="10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3327" marR="233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Ст.воспитатель, </a:t>
                      </a:r>
                      <a:endParaRPr lang="ru-RU" sz="1000" dirty="0">
                        <a:latin typeface="Calibri"/>
                        <a:ea typeface="Times New Roman"/>
                        <a:cs typeface="Calibri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Муз. руководитель </a:t>
                      </a:r>
                      <a:endParaRPr lang="ru-RU" sz="1000" dirty="0">
                        <a:latin typeface="Calibri"/>
                        <a:ea typeface="Times New Roman"/>
                        <a:cs typeface="Calibri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Воспитатели </a:t>
                      </a:r>
                      <a:endParaRPr lang="ru-RU" sz="10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3327" marR="233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63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9 </a:t>
                      </a:r>
                      <a:endParaRPr lang="ru-RU" sz="10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3327" marR="233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Выставки рисунков и поделок </a:t>
                      </a:r>
                      <a:endParaRPr lang="ru-RU" sz="1000">
                        <a:latin typeface="Calibri"/>
                        <a:ea typeface="Times New Roman"/>
                        <a:cs typeface="Calibri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старших дошкольников </a:t>
                      </a:r>
                      <a:endParaRPr lang="ru-RU" sz="10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3327" marR="233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Старшие, подготовительные группы ДОУ </a:t>
                      </a:r>
                      <a:endParaRPr lang="ru-RU" sz="10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3327" marR="233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Постоянно </a:t>
                      </a:r>
                      <a:endParaRPr lang="ru-RU" sz="10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3327" marR="233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 </a:t>
                      </a:r>
                      <a:endParaRPr lang="ru-RU" sz="1000" dirty="0">
                        <a:latin typeface="Calibri"/>
                        <a:ea typeface="Times New Roman"/>
                        <a:cs typeface="Calibri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Воспитатели </a:t>
                      </a:r>
                      <a:endParaRPr lang="ru-RU" sz="10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3327" marR="233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63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10 </a:t>
                      </a:r>
                      <a:endParaRPr lang="ru-RU" sz="10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3327" marR="233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Музыкально-игровой досуг </a:t>
                      </a:r>
                      <a:endParaRPr lang="ru-RU" sz="1000">
                        <a:latin typeface="Calibri"/>
                        <a:ea typeface="Times New Roman"/>
                        <a:cs typeface="Calibri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«Помни правила дорожного движения, как таблицу умножения»</a:t>
                      </a:r>
                      <a:endParaRPr lang="ru-RU" sz="10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3327" marR="233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Средние, старшие гр.</a:t>
                      </a:r>
                      <a:endParaRPr lang="ru-RU" sz="10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3327" marR="233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Февраль 2020</a:t>
                      </a:r>
                      <a:endParaRPr lang="ru-RU" sz="10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3327" marR="233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Муз. Руководитель, воспитатели</a:t>
                      </a:r>
                      <a:endParaRPr lang="ru-RU" sz="10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3327" marR="233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3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11 </a:t>
                      </a:r>
                      <a:endParaRPr lang="ru-RU" sz="10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3327" marR="233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Отгадывание загадок по ПДД, обыгрывание ситуаций на дороге, просмотр мультфильмов по ПДД </a:t>
                      </a:r>
                      <a:endParaRPr lang="ru-RU" sz="10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3327" marR="233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Все группы ДОУ </a:t>
                      </a:r>
                      <a:endParaRPr lang="ru-RU" sz="10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3327" marR="233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Постоянно </a:t>
                      </a:r>
                      <a:endParaRPr lang="ru-RU" sz="10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3327" marR="233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Воспитатели </a:t>
                      </a:r>
                      <a:endParaRPr lang="ru-RU" sz="10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3327" marR="233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9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12 </a:t>
                      </a:r>
                      <a:endParaRPr lang="ru-RU" sz="10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3327" marR="233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Акция «Водитель! Сохрани мне жизнь» </a:t>
                      </a:r>
                      <a:endParaRPr lang="ru-RU" sz="10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3327" marR="233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подготовительные группы ДОУ </a:t>
                      </a:r>
                      <a:endParaRPr lang="ru-RU" sz="10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3327" marR="233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Март 2020</a:t>
                      </a:r>
                      <a:endParaRPr lang="ru-RU" sz="10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3327" marR="233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Ст.воспитатель, </a:t>
                      </a:r>
                      <a:endParaRPr lang="ru-RU" sz="10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Воспитатели </a:t>
                      </a:r>
                      <a:endParaRPr lang="ru-RU" sz="10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3327" marR="233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95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13 </a:t>
                      </a:r>
                      <a:endParaRPr lang="ru-RU" sz="10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3327" marR="233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Праздник на улице «Посвящение в юные пешеходы» </a:t>
                      </a:r>
                      <a:endParaRPr lang="ru-RU" sz="10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3327" marR="233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Все группы ДОУ </a:t>
                      </a:r>
                      <a:endParaRPr lang="ru-RU" sz="10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3327" marR="233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Май 2020</a:t>
                      </a:r>
                      <a:endParaRPr lang="ru-RU" sz="10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3327" marR="233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Ст.воспитатель </a:t>
                      </a:r>
                      <a:endParaRPr lang="ru-RU" sz="10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Муз. </a:t>
                      </a: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руководитель </a:t>
                      </a:r>
                      <a:endParaRPr lang="ru-RU" sz="10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Воспитатели </a:t>
                      </a:r>
                      <a:endParaRPr lang="ru-RU" sz="10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3327" marR="233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467544" y="43724"/>
            <a:ext cx="828092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План мероприятий по обучению детей дошкольного возраста правилам безопасного поведения на дорогах и профилактической работы по предупреждению детского дорожно-транспортного травматизма в МБДОУ ДС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с.Вазерки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, филиале МБДОУ ДС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с.Вазерки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с.Пыркино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на 2019-2020 учебный год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Организация  работы с детьми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75656" y="980728"/>
            <a:ext cx="648072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smtClean="0">
                <a:solidFill>
                  <a:srgbClr val="FF0000"/>
                </a:solidFill>
              </a:rPr>
              <a:t>Берегите детей</a:t>
            </a:r>
            <a:r>
              <a:rPr lang="ru-RU" sz="8000" b="1" dirty="0" smtClean="0">
                <a:solidFill>
                  <a:srgbClr val="FF0000"/>
                </a:solidFill>
              </a:rPr>
              <a:t>!</a:t>
            </a:r>
            <a:endParaRPr lang="ru-RU" sz="8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strips dir="l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23528" y="692696"/>
          <a:ext cx="8568952" cy="5904657"/>
        </p:xfrm>
        <a:graphic>
          <a:graphicData uri="http://schemas.openxmlformats.org/drawingml/2006/table">
            <a:tbl>
              <a:tblPr/>
              <a:tblGrid>
                <a:gridCol w="486798"/>
                <a:gridCol w="4277099"/>
                <a:gridCol w="1641508"/>
                <a:gridCol w="2163547"/>
              </a:tblGrid>
              <a:tr h="4057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№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п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/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п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 </a:t>
                      </a:r>
                      <a:endParaRPr lang="ru-RU" sz="12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4879" marR="44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Формы работы </a:t>
                      </a:r>
                      <a:endParaRPr lang="ru-RU" sz="12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4879" marR="44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Сроки </a:t>
                      </a:r>
                      <a:endParaRPr lang="ru-RU" sz="12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4879" marR="44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Ответственный </a:t>
                      </a:r>
                      <a:endParaRPr lang="ru-RU" sz="12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4879" marR="44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85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1 </a:t>
                      </a:r>
                      <a:endParaRPr lang="ru-RU" sz="12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4879" marR="44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Групповые собрания «Безопасность детей на дорогах города» </a:t>
                      </a:r>
                      <a:endParaRPr lang="ru-RU" sz="12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4879" marR="44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Ноябрь 2019 </a:t>
                      </a:r>
                      <a:endParaRPr lang="ru-RU" sz="12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4879" marR="44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Воспитатели групп </a:t>
                      </a:r>
                      <a:endParaRPr lang="ru-RU" sz="12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Инспектор ОГИБДД </a:t>
                      </a:r>
                      <a:endParaRPr lang="ru-RU" sz="12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4879" marR="44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85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2 </a:t>
                      </a:r>
                      <a:endParaRPr lang="ru-RU" sz="12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4879" marR="44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Помощь в изготовлении новых и реставрации старых атрибутов для уголков по ПДД </a:t>
                      </a:r>
                      <a:endParaRPr lang="ru-RU" sz="12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4879" marR="44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постоянно </a:t>
                      </a:r>
                      <a:endParaRPr lang="ru-RU" sz="12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4879" marR="44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Родители групп </a:t>
                      </a:r>
                      <a:endParaRPr lang="ru-RU" sz="12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4879" marR="44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14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3 </a:t>
                      </a:r>
                      <a:endParaRPr lang="ru-RU" sz="12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4879" marR="44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Папки-передвижки «Советы родителям в осенне-зимний период», «Безопасность на дорогах летом», «Безопасный отдых» и др. </a:t>
                      </a:r>
                      <a:endParaRPr lang="ru-RU" sz="12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4879" marR="44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постоянно </a:t>
                      </a:r>
                      <a:endParaRPr lang="ru-RU" sz="12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4879" marR="44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Воспитатели групп </a:t>
                      </a:r>
                      <a:endParaRPr lang="ru-RU" sz="12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4879" marR="44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29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4 </a:t>
                      </a:r>
                      <a:endParaRPr lang="ru-RU" sz="12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4879" marR="44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Памятки для родителей «Внимание, гололед» и др. </a:t>
                      </a:r>
                      <a:endParaRPr lang="ru-RU" sz="12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4879" marR="44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постоянно </a:t>
                      </a:r>
                      <a:endParaRPr lang="ru-RU" sz="12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4879" marR="44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Воспитатели групп </a:t>
                      </a:r>
                      <a:endParaRPr lang="ru-RU" sz="12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4879" marR="44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85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5 </a:t>
                      </a:r>
                      <a:endParaRPr lang="ru-RU" sz="12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4879" marR="44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Консультация для родителей «Типичные ошибки детей при переходе улиц и дорог». </a:t>
                      </a:r>
                      <a:endParaRPr lang="ru-RU" sz="12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4879" marR="44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Март 2020</a:t>
                      </a:r>
                      <a:endParaRPr lang="ru-RU" sz="12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4879" marR="44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Воспитатели групп </a:t>
                      </a:r>
                      <a:endParaRPr lang="ru-RU" sz="12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4879" marR="44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85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6 </a:t>
                      </a:r>
                      <a:endParaRPr lang="ru-RU" sz="12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4879" marR="44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Привлечение родителей к оформлению выставки « Дети и их родители о правилах дорожного движения» </a:t>
                      </a:r>
                      <a:endParaRPr lang="ru-RU" sz="12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4879" marR="44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Сентябрь 2019 </a:t>
                      </a:r>
                      <a:endParaRPr lang="ru-RU" sz="12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4879" marR="44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Воспитатели групп, родители </a:t>
                      </a:r>
                      <a:endParaRPr lang="ru-RU" sz="12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4879" marR="44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29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7 </a:t>
                      </a:r>
                      <a:endParaRPr lang="ru-RU" sz="12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4879" marR="44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Консультация для родителей «Безопасность детей – забота взрослых» </a:t>
                      </a:r>
                      <a:endParaRPr lang="ru-RU" sz="12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4879" marR="44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Сентябрь 2019 </a:t>
                      </a:r>
                      <a:endParaRPr lang="ru-RU" sz="12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4879" marR="44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Воспитатели групп, </a:t>
                      </a:r>
                      <a:endParaRPr lang="ru-RU" sz="12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Ст.воспитатель</a:t>
                      </a:r>
                      <a:endParaRPr lang="ru-RU" sz="12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4879" marR="44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29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8 </a:t>
                      </a:r>
                      <a:endParaRPr lang="ru-RU" sz="12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4879" marR="44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Анкетирование «Что я знаю о правилах безопасности дорожного движения?» </a:t>
                      </a:r>
                      <a:endParaRPr lang="ru-RU" sz="12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4879" marR="44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Январь 2020</a:t>
                      </a:r>
                      <a:endParaRPr lang="ru-RU" sz="12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4879" marR="44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Воспитатели групп, ст.воспитатель</a:t>
                      </a:r>
                      <a:endParaRPr lang="ru-RU" sz="12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4879" marR="44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42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9 </a:t>
                      </a:r>
                      <a:endParaRPr lang="ru-RU" sz="12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4879" marR="44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Разработка индивидуальных карт – маршрутов для детей «Дорога в школу и домой» </a:t>
                      </a:r>
                      <a:endParaRPr lang="ru-RU" sz="12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4879" marR="44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По мере поступления вновь прибывших в ДОУ детей </a:t>
                      </a:r>
                      <a:endParaRPr lang="ru-RU" sz="12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4879" marR="44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Воспитатели групп, ст.воспитатель, </a:t>
                      </a:r>
                      <a:endParaRPr lang="ru-RU" sz="12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Родители </a:t>
                      </a:r>
                      <a:endParaRPr lang="ru-RU" sz="12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4879" marR="448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2253929" y="59323"/>
            <a:ext cx="463614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Организация  работы с родителями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539554" y="836709"/>
          <a:ext cx="8424935" cy="5616629"/>
        </p:xfrm>
        <a:graphic>
          <a:graphicData uri="http://schemas.openxmlformats.org/drawingml/2006/table">
            <a:tbl>
              <a:tblPr/>
              <a:tblGrid>
                <a:gridCol w="477337"/>
                <a:gridCol w="4307294"/>
                <a:gridCol w="1820152"/>
                <a:gridCol w="1820152"/>
              </a:tblGrid>
              <a:tr h="3983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№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п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/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п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 </a:t>
                      </a:r>
                      <a:endParaRPr lang="ru-RU" sz="12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6653" marR="466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Формы работы </a:t>
                      </a:r>
                      <a:endParaRPr lang="ru-RU" sz="12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6653" marR="466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Сроки </a:t>
                      </a:r>
                      <a:endParaRPr lang="ru-RU" sz="12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6653" marR="466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Ответственный </a:t>
                      </a:r>
                      <a:endParaRPr lang="ru-RU" sz="12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6653" marR="466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82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1 </a:t>
                      </a:r>
                      <a:endParaRPr lang="ru-RU" sz="12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6653" marR="466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Инструктаж «Предупреждение детского дорожно-транспортного травматизма» </a:t>
                      </a:r>
                      <a:endParaRPr lang="ru-RU" sz="12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6653" marR="466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Январь 2020 г. </a:t>
                      </a:r>
                      <a:endParaRPr lang="ru-RU" sz="12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6653" marR="466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Заведующий МБДОУ </a:t>
                      </a:r>
                      <a:endParaRPr lang="ru-RU" sz="12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6653" marR="466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75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2 </a:t>
                      </a:r>
                      <a:endParaRPr lang="ru-RU" sz="12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6653" marR="466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Консультация «Организация работы с детьми по безопасности дорожного движения». </a:t>
                      </a:r>
                      <a:endParaRPr lang="ru-RU" sz="12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6653" marR="466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Февраль 2020 г. </a:t>
                      </a:r>
                      <a:endParaRPr lang="ru-RU" sz="12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6653" marR="466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Ст.воспитатель </a:t>
                      </a:r>
                      <a:endParaRPr lang="ru-RU" sz="12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6653" marR="466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82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3 </a:t>
                      </a:r>
                      <a:endParaRPr lang="ru-RU" sz="12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6653" marR="466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Семинар-практикум «Обучение педагогов оказанию первой медицинской помощи» </a:t>
                      </a:r>
                      <a:endParaRPr lang="ru-RU" sz="12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6653" marR="466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Февраль 2020 г. </a:t>
                      </a:r>
                      <a:endParaRPr lang="ru-RU" sz="12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6653" marR="466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Ст.воспитатель</a:t>
                      </a:r>
                      <a:endParaRPr lang="ru-RU" sz="12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6653" marR="466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83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4 </a:t>
                      </a:r>
                      <a:endParaRPr lang="ru-RU" sz="12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6653" marR="466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Деловая игра «Проверка знаний ПДД педагогами ДОУ» </a:t>
                      </a:r>
                      <a:endParaRPr lang="ru-RU" sz="12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6653" marR="466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Сентябрь 2019 г. </a:t>
                      </a:r>
                      <a:endParaRPr lang="ru-RU" sz="12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6653" marR="466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Ст.воспитатель</a:t>
                      </a:r>
                      <a:endParaRPr lang="ru-RU" sz="12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6653" marR="466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83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5 </a:t>
                      </a:r>
                      <a:endParaRPr lang="ru-RU" sz="12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6653" marR="466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Смотр-конкурс «Уголки по ПДД в группах» </a:t>
                      </a:r>
                      <a:endParaRPr lang="ru-RU" sz="12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6653" marR="466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Ноябрь 2019 г. </a:t>
                      </a:r>
                      <a:endParaRPr lang="ru-RU" sz="12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6653" marR="466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Ст.воспитатель</a:t>
                      </a:r>
                      <a:endParaRPr lang="ru-RU" sz="12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6653" marR="466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75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6 </a:t>
                      </a:r>
                      <a:endParaRPr lang="ru-RU" sz="12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6653" marR="466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Открытые просмотры «Занятия с дошкольниками по обучению правилам дорожного движения» </a:t>
                      </a:r>
                      <a:endParaRPr lang="ru-RU" sz="12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6653" marR="466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Январь 2020 г. </a:t>
                      </a:r>
                      <a:endParaRPr lang="ru-RU" sz="12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6653" marR="466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Ст.воспитатель</a:t>
                      </a:r>
                      <a:endParaRPr lang="ru-RU" sz="12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6653" marR="466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66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7 </a:t>
                      </a:r>
                      <a:endParaRPr lang="ru-RU" sz="12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6653" marR="466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Выставка «Методические пособия по ПДД, дидактические </a:t>
                      </a:r>
                      <a:endParaRPr lang="ru-RU" sz="12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игры, художественная литература по ПДД» </a:t>
                      </a:r>
                      <a:endParaRPr lang="ru-RU" sz="12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6653" marR="466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Декабрь 2019 г. </a:t>
                      </a:r>
                      <a:endParaRPr lang="ru-RU" sz="12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6653" marR="466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Ст.воспитатель</a:t>
                      </a:r>
                      <a:endParaRPr lang="ru-RU" sz="12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6653" marR="466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75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8 </a:t>
                      </a:r>
                      <a:endParaRPr lang="ru-RU" sz="12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6653" marR="466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Тематический контроль «Организация работы по профилактике детского дорожно-транспортного травматизма» </a:t>
                      </a:r>
                      <a:endParaRPr lang="ru-RU" sz="12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6653" marR="466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Октябрь 2019 г. </a:t>
                      </a:r>
                      <a:endParaRPr lang="ru-RU" sz="12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6653" marR="466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Ст.воспитатель</a:t>
                      </a:r>
                      <a:endParaRPr lang="ru-RU" sz="12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6653" marR="466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75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9 </a:t>
                      </a:r>
                      <a:endParaRPr lang="ru-RU" sz="12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6653" marR="466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Конференция «Итоги работы по предупреждению детского дорожно-транспортного травматизма» </a:t>
                      </a:r>
                      <a:endParaRPr lang="ru-RU" sz="12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6653" marR="466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Май 2020 г. </a:t>
                      </a:r>
                      <a:endParaRPr lang="ru-RU" sz="12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6653" marR="466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Ст.воспитатель, коллектив ДОУ, родители </a:t>
                      </a:r>
                      <a:endParaRPr lang="ru-RU" sz="12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6653" marR="466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83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10</a:t>
                      </a:r>
                      <a:endParaRPr lang="ru-RU" sz="12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6653" marR="466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Оснащение уголков по ПДД </a:t>
                      </a:r>
                      <a:endParaRPr lang="ru-RU" sz="12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6653" marR="466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Постоянно </a:t>
                      </a:r>
                      <a:endParaRPr lang="ru-RU" sz="12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6653" marR="466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Воспитатели, родители </a:t>
                      </a:r>
                      <a:endParaRPr lang="ru-RU" sz="12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6653" marR="466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1259632" y="100527"/>
            <a:ext cx="6480720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Организация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работы с педагогами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 descr="G:\ПДД 2016\102_57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16631"/>
            <a:ext cx="4088221" cy="3072905"/>
          </a:xfrm>
          <a:prstGeom prst="rect">
            <a:avLst/>
          </a:prstGeom>
          <a:noFill/>
        </p:spPr>
      </p:pic>
      <p:pic>
        <p:nvPicPr>
          <p:cNvPr id="3" name="Рисунок 2" descr="D:\С компьютера\Демидова С.В. работа\2018-19\P912517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3234176"/>
            <a:ext cx="4788024" cy="3435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DSC0073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44092"/>
            <a:ext cx="4464496" cy="299687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 descr="G:\правила дорожного движения\IMG_99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3356992"/>
            <a:ext cx="4968551" cy="3312368"/>
          </a:xfrm>
          <a:prstGeom prst="rect">
            <a:avLst/>
          </a:prstGeom>
          <a:noFill/>
        </p:spPr>
      </p:pic>
      <p:pic>
        <p:nvPicPr>
          <p:cNvPr id="1026" name="Picture 2" descr="D:\С компьютера\для О.Н\DSC0309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60648"/>
            <a:ext cx="4104456" cy="302473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 descr="G:\правила дорожного движения\IMG_99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3573016"/>
            <a:ext cx="4644516" cy="3096344"/>
          </a:xfrm>
          <a:prstGeom prst="rect">
            <a:avLst/>
          </a:prstGeom>
          <a:noFill/>
        </p:spPr>
      </p:pic>
      <p:pic>
        <p:nvPicPr>
          <p:cNvPr id="2050" name="Picture 2" descr="G:\правила дорожного движения\IMG_99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19" y="260648"/>
            <a:ext cx="4752529" cy="316835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G:\ПДД 2016\102_57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57210" y="0"/>
            <a:ext cx="3586790" cy="4771900"/>
          </a:xfrm>
          <a:prstGeom prst="rect">
            <a:avLst/>
          </a:prstGeom>
          <a:noFill/>
        </p:spPr>
      </p:pic>
      <p:pic>
        <p:nvPicPr>
          <p:cNvPr id="22531" name="Picture 3" descr="G:\ПДД 2016\SAM_33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620688"/>
            <a:ext cx="3780420" cy="504056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G:\пдд\IMG_50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9532" y="692696"/>
            <a:ext cx="8316924" cy="554461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677</Words>
  <Application>Microsoft Office PowerPoint</Application>
  <PresentationFormat>Экран (4:3)</PresentationFormat>
  <Paragraphs>179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001</dc:creator>
  <cp:lastModifiedBy>вазерки</cp:lastModifiedBy>
  <cp:revision>16</cp:revision>
  <dcterms:created xsi:type="dcterms:W3CDTF">2019-12-09T04:55:01Z</dcterms:created>
  <dcterms:modified xsi:type="dcterms:W3CDTF">2019-12-10T15:01:35Z</dcterms:modified>
</cp:coreProperties>
</file>