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62" r:id="rId5"/>
    <p:sldId id="260" r:id="rId6"/>
    <p:sldId id="259" r:id="rId7"/>
    <p:sldId id="261" r:id="rId8"/>
    <p:sldId id="263" r:id="rId9"/>
    <p:sldId id="271" r:id="rId10"/>
    <p:sldId id="272" r:id="rId11"/>
    <p:sldId id="274" r:id="rId12"/>
    <p:sldId id="264" r:id="rId13"/>
    <p:sldId id="267" r:id="rId14"/>
    <p:sldId id="265" r:id="rId15"/>
    <p:sldId id="266" r:id="rId16"/>
    <p:sldId id="268" r:id="rId17"/>
    <p:sldId id="269" r:id="rId18"/>
    <p:sldId id="273" r:id="rId19"/>
    <p:sldId id="270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Gill Sans MT" pitchFamily="34" charset="0"/>
        <a:ea typeface="HGｺﾞｼｯｸE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Gill Sans MT" pitchFamily="34" charset="0"/>
        <a:ea typeface="HGｺﾞｼｯｸE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Gill Sans MT" pitchFamily="34" charset="0"/>
        <a:ea typeface="HGｺﾞｼｯｸE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Gill Sans MT" pitchFamily="34" charset="0"/>
        <a:ea typeface="HGｺﾞｼｯｸE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Gill Sans MT" pitchFamily="34" charset="0"/>
        <a:ea typeface="HGｺﾞｼｯｸE"/>
        <a:cs typeface="Arial" charset="0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Gill Sans MT" pitchFamily="34" charset="0"/>
        <a:ea typeface="HGｺﾞｼｯｸE"/>
        <a:cs typeface="Arial" charset="0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Gill Sans MT" pitchFamily="34" charset="0"/>
        <a:ea typeface="HGｺﾞｼｯｸE"/>
        <a:cs typeface="Arial" charset="0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Gill Sans MT" pitchFamily="34" charset="0"/>
        <a:ea typeface="HGｺﾞｼｯｸE"/>
        <a:cs typeface="Arial" charset="0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Gill Sans MT" pitchFamily="34" charset="0"/>
        <a:ea typeface="HGｺﾞｼｯｸE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4578"/>
    <a:srgbClr val="FB81A4"/>
    <a:srgbClr val="E30746"/>
    <a:srgbClr val="8D052C"/>
    <a:srgbClr val="4A452A"/>
    <a:srgbClr val="383420"/>
    <a:srgbClr val="655E39"/>
    <a:srgbClr val="948A5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82" y="-108"/>
      </p:cViewPr>
      <p:guideLst>
        <p:guide orient="horz" pos="4319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7D70B6-3B07-47D4-8809-A3FEA599650C}" type="doc">
      <dgm:prSet loTypeId="urn:microsoft.com/office/officeart/2005/8/layout/radial4" loCatId="relationship" qsTypeId="urn:microsoft.com/office/officeart/2005/8/quickstyle/simple1#1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13D72CAE-C1A7-49BC-9BAE-84473B1D5FDF}">
      <dgm:prSet phldrT="[Текст]" custT="1"/>
      <dgm:spPr/>
      <dgm:t>
        <a:bodyPr/>
        <a:lstStyle/>
        <a:p>
          <a:r>
            <a:rPr lang="ru-RU" sz="2400" b="1" i="1" u="sng" dirty="0" smtClean="0">
              <a:solidFill>
                <a:schemeClr val="tx1">
                  <a:lumMod val="95000"/>
                  <a:lumOff val="5000"/>
                </a:schemeClr>
              </a:solidFill>
            </a:rPr>
            <a:t>Организация работы по преемственности</a:t>
          </a:r>
          <a:endParaRPr lang="ru-RU" sz="2400" b="1" i="1" u="sng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C4C5A15D-CA13-4854-8226-813355E5D70E}" type="parTrans" cxnId="{BC88BF76-A50A-4E24-99E6-C69873A43EDC}">
      <dgm:prSet/>
      <dgm:spPr/>
      <dgm:t>
        <a:bodyPr/>
        <a:lstStyle/>
        <a:p>
          <a:endParaRPr lang="ru-RU"/>
        </a:p>
      </dgm:t>
    </dgm:pt>
    <dgm:pt modelId="{9DBC6379-1785-4EC8-A69C-6DE5DC1D4CA3}" type="sibTrans" cxnId="{BC88BF76-A50A-4E24-99E6-C69873A43EDC}">
      <dgm:prSet/>
      <dgm:spPr/>
      <dgm:t>
        <a:bodyPr/>
        <a:lstStyle/>
        <a:p>
          <a:endParaRPr lang="ru-RU"/>
        </a:p>
      </dgm:t>
    </dgm:pt>
    <dgm:pt modelId="{E15092EC-6CA9-48B0-8094-41E50C90F981}">
      <dgm:prSet phldrT="[Текст]" custT="1"/>
      <dgm:spPr/>
      <dgm:t>
        <a:bodyPr/>
        <a:lstStyle/>
        <a:p>
          <a:r>
            <a:rPr lang="ru-RU" sz="2000" b="1" i="1" dirty="0" smtClean="0">
              <a:solidFill>
                <a:schemeClr val="tx1">
                  <a:lumMod val="95000"/>
                  <a:lumOff val="5000"/>
                </a:schemeClr>
              </a:solidFill>
            </a:rPr>
            <a:t>Методическая работа с педагогами</a:t>
          </a:r>
          <a:endParaRPr lang="ru-RU" sz="2000" b="1" i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C9BD4EAA-CE2E-451B-AD04-5AE5EB09D66C}" type="parTrans" cxnId="{F757B33C-DBA7-4B7D-A22B-A66CF8BE87AC}">
      <dgm:prSet/>
      <dgm:spPr/>
      <dgm:t>
        <a:bodyPr/>
        <a:lstStyle/>
        <a:p>
          <a:endParaRPr lang="ru-RU"/>
        </a:p>
      </dgm:t>
    </dgm:pt>
    <dgm:pt modelId="{113C143A-9588-42B2-B1BC-D8729A5D3400}" type="sibTrans" cxnId="{F757B33C-DBA7-4B7D-A22B-A66CF8BE87AC}">
      <dgm:prSet/>
      <dgm:spPr/>
      <dgm:t>
        <a:bodyPr/>
        <a:lstStyle/>
        <a:p>
          <a:endParaRPr lang="ru-RU"/>
        </a:p>
      </dgm:t>
    </dgm:pt>
    <dgm:pt modelId="{A4C96B48-6B20-429E-B92E-460F2E3AEACE}">
      <dgm:prSet phldrT="[Текст]" custT="1"/>
      <dgm:spPr/>
      <dgm:t>
        <a:bodyPr/>
        <a:lstStyle/>
        <a:p>
          <a:r>
            <a:rPr lang="ru-RU" sz="2000" b="1" i="1" dirty="0" smtClean="0">
              <a:solidFill>
                <a:schemeClr val="tx1">
                  <a:lumMod val="95000"/>
                  <a:lumOff val="5000"/>
                </a:schemeClr>
              </a:solidFill>
            </a:rPr>
            <a:t>Работа с родителями</a:t>
          </a:r>
          <a:endParaRPr lang="ru-RU" sz="2000" b="1" i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00C7FAA5-B308-4825-8290-B436405C717C}" type="parTrans" cxnId="{EF252AB6-8D6D-4914-A537-287630275166}">
      <dgm:prSet/>
      <dgm:spPr/>
      <dgm:t>
        <a:bodyPr/>
        <a:lstStyle/>
        <a:p>
          <a:endParaRPr lang="ru-RU"/>
        </a:p>
      </dgm:t>
    </dgm:pt>
    <dgm:pt modelId="{BD1D1BBC-F0DE-4E74-902B-5DEE0BC1B8D0}" type="sibTrans" cxnId="{EF252AB6-8D6D-4914-A537-287630275166}">
      <dgm:prSet/>
      <dgm:spPr/>
      <dgm:t>
        <a:bodyPr/>
        <a:lstStyle/>
        <a:p>
          <a:endParaRPr lang="ru-RU"/>
        </a:p>
      </dgm:t>
    </dgm:pt>
    <dgm:pt modelId="{E91D2EC1-1308-407B-8EAB-D3F23D269275}">
      <dgm:prSet phldrT="[Текст]" custT="1"/>
      <dgm:spPr/>
      <dgm:t>
        <a:bodyPr/>
        <a:lstStyle/>
        <a:p>
          <a:r>
            <a:rPr lang="ru-RU" sz="2000" b="1" i="1" dirty="0" smtClean="0">
              <a:solidFill>
                <a:schemeClr val="tx1">
                  <a:lumMod val="95000"/>
                  <a:lumOff val="5000"/>
                </a:schemeClr>
              </a:solidFill>
            </a:rPr>
            <a:t>Работа с детьми</a:t>
          </a:r>
          <a:endParaRPr lang="ru-RU" sz="2000" b="1" i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1F0FB1B0-B855-4C36-A817-65D529F69FE6}" type="parTrans" cxnId="{04A7C480-FC49-43D2-9A68-0D3C24FBD2AB}">
      <dgm:prSet/>
      <dgm:spPr/>
      <dgm:t>
        <a:bodyPr/>
        <a:lstStyle/>
        <a:p>
          <a:endParaRPr lang="ru-RU"/>
        </a:p>
      </dgm:t>
    </dgm:pt>
    <dgm:pt modelId="{3A820AEF-97EC-4EC9-A923-F6CEB0432E32}" type="sibTrans" cxnId="{04A7C480-FC49-43D2-9A68-0D3C24FBD2AB}">
      <dgm:prSet/>
      <dgm:spPr/>
      <dgm:t>
        <a:bodyPr/>
        <a:lstStyle/>
        <a:p>
          <a:endParaRPr lang="ru-RU"/>
        </a:p>
      </dgm:t>
    </dgm:pt>
    <dgm:pt modelId="{F9791902-300F-48FA-91C5-1A46C1FDBEFB}" type="pres">
      <dgm:prSet presAssocID="{E47D70B6-3B07-47D4-8809-A3FEA599650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39397F9-8D28-4B05-892D-9B5252BE5157}" type="pres">
      <dgm:prSet presAssocID="{13D72CAE-C1A7-49BC-9BAE-84473B1D5FDF}" presName="centerShape" presStyleLbl="node0" presStyleIdx="0" presStyleCnt="1" custAng="0" custScaleX="139578"/>
      <dgm:spPr/>
      <dgm:t>
        <a:bodyPr/>
        <a:lstStyle/>
        <a:p>
          <a:endParaRPr lang="ru-RU"/>
        </a:p>
      </dgm:t>
    </dgm:pt>
    <dgm:pt modelId="{9E9015EF-1B8F-46C9-8C0D-356A953EE65F}" type="pres">
      <dgm:prSet presAssocID="{C9BD4EAA-CE2E-451B-AD04-5AE5EB09D66C}" presName="parTrans" presStyleLbl="bgSibTrans2D1" presStyleIdx="0" presStyleCnt="3"/>
      <dgm:spPr/>
      <dgm:t>
        <a:bodyPr/>
        <a:lstStyle/>
        <a:p>
          <a:endParaRPr lang="ru-RU"/>
        </a:p>
      </dgm:t>
    </dgm:pt>
    <dgm:pt modelId="{F158BC77-E8C6-4938-8616-6F1ADE04720E}" type="pres">
      <dgm:prSet presAssocID="{E15092EC-6CA9-48B0-8094-41E50C90F98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0D7BF4-9B74-4179-8DBF-8108EDC9CADD}" type="pres">
      <dgm:prSet presAssocID="{00C7FAA5-B308-4825-8290-B436405C717C}" presName="parTrans" presStyleLbl="bgSibTrans2D1" presStyleIdx="1" presStyleCnt="3"/>
      <dgm:spPr/>
      <dgm:t>
        <a:bodyPr/>
        <a:lstStyle/>
        <a:p>
          <a:endParaRPr lang="ru-RU"/>
        </a:p>
      </dgm:t>
    </dgm:pt>
    <dgm:pt modelId="{50B6D8E1-21F8-4177-8F7B-C14EABC6E2AF}" type="pres">
      <dgm:prSet presAssocID="{A4C96B48-6B20-429E-B92E-460F2E3AEAC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C3810A-D1C5-4160-8A31-B360E4DA621C}" type="pres">
      <dgm:prSet presAssocID="{1F0FB1B0-B855-4C36-A817-65D529F69FE6}" presName="parTrans" presStyleLbl="bgSibTrans2D1" presStyleIdx="2" presStyleCnt="3"/>
      <dgm:spPr/>
      <dgm:t>
        <a:bodyPr/>
        <a:lstStyle/>
        <a:p>
          <a:endParaRPr lang="ru-RU"/>
        </a:p>
      </dgm:t>
    </dgm:pt>
    <dgm:pt modelId="{225E9424-29D5-45A7-8499-16768DCBE9F8}" type="pres">
      <dgm:prSet presAssocID="{E91D2EC1-1308-407B-8EAB-D3F23D269275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5F75D5-BF35-4939-B57A-CB9EEFD249E2}" type="presOf" srcId="{E47D70B6-3B07-47D4-8809-A3FEA599650C}" destId="{F9791902-300F-48FA-91C5-1A46C1FDBEFB}" srcOrd="0" destOrd="0" presId="urn:microsoft.com/office/officeart/2005/8/layout/radial4"/>
    <dgm:cxn modelId="{3D17EA43-FF2C-4FC6-BA9D-E07F8E2013B0}" type="presOf" srcId="{C9BD4EAA-CE2E-451B-AD04-5AE5EB09D66C}" destId="{9E9015EF-1B8F-46C9-8C0D-356A953EE65F}" srcOrd="0" destOrd="0" presId="urn:microsoft.com/office/officeart/2005/8/layout/radial4"/>
    <dgm:cxn modelId="{EA69589D-1EA6-44AD-A4A7-91FFBD8BA58C}" type="presOf" srcId="{1F0FB1B0-B855-4C36-A817-65D529F69FE6}" destId="{37C3810A-D1C5-4160-8A31-B360E4DA621C}" srcOrd="0" destOrd="0" presId="urn:microsoft.com/office/officeart/2005/8/layout/radial4"/>
    <dgm:cxn modelId="{04A7C480-FC49-43D2-9A68-0D3C24FBD2AB}" srcId="{13D72CAE-C1A7-49BC-9BAE-84473B1D5FDF}" destId="{E91D2EC1-1308-407B-8EAB-D3F23D269275}" srcOrd="2" destOrd="0" parTransId="{1F0FB1B0-B855-4C36-A817-65D529F69FE6}" sibTransId="{3A820AEF-97EC-4EC9-A923-F6CEB0432E32}"/>
    <dgm:cxn modelId="{AC982CBB-84EA-4CC1-B696-F7C6BEB1E9B7}" type="presOf" srcId="{E15092EC-6CA9-48B0-8094-41E50C90F981}" destId="{F158BC77-E8C6-4938-8616-6F1ADE04720E}" srcOrd="0" destOrd="0" presId="urn:microsoft.com/office/officeart/2005/8/layout/radial4"/>
    <dgm:cxn modelId="{15A6AC92-8069-418E-8437-66B68C3BF95A}" type="presOf" srcId="{13D72CAE-C1A7-49BC-9BAE-84473B1D5FDF}" destId="{339397F9-8D28-4B05-892D-9B5252BE5157}" srcOrd="0" destOrd="0" presId="urn:microsoft.com/office/officeart/2005/8/layout/radial4"/>
    <dgm:cxn modelId="{EF252AB6-8D6D-4914-A537-287630275166}" srcId="{13D72CAE-C1A7-49BC-9BAE-84473B1D5FDF}" destId="{A4C96B48-6B20-429E-B92E-460F2E3AEACE}" srcOrd="1" destOrd="0" parTransId="{00C7FAA5-B308-4825-8290-B436405C717C}" sibTransId="{BD1D1BBC-F0DE-4E74-902B-5DEE0BC1B8D0}"/>
    <dgm:cxn modelId="{9D0AE1FB-FC6F-40DF-BCAD-B68714DCE150}" type="presOf" srcId="{00C7FAA5-B308-4825-8290-B436405C717C}" destId="{150D7BF4-9B74-4179-8DBF-8108EDC9CADD}" srcOrd="0" destOrd="0" presId="urn:microsoft.com/office/officeart/2005/8/layout/radial4"/>
    <dgm:cxn modelId="{430F423F-913C-420B-9B7C-0C17F76BE683}" type="presOf" srcId="{E91D2EC1-1308-407B-8EAB-D3F23D269275}" destId="{225E9424-29D5-45A7-8499-16768DCBE9F8}" srcOrd="0" destOrd="0" presId="urn:microsoft.com/office/officeart/2005/8/layout/radial4"/>
    <dgm:cxn modelId="{50863CF7-1D77-4A9D-952F-298B297C648A}" type="presOf" srcId="{A4C96B48-6B20-429E-B92E-460F2E3AEACE}" destId="{50B6D8E1-21F8-4177-8F7B-C14EABC6E2AF}" srcOrd="0" destOrd="0" presId="urn:microsoft.com/office/officeart/2005/8/layout/radial4"/>
    <dgm:cxn modelId="{F757B33C-DBA7-4B7D-A22B-A66CF8BE87AC}" srcId="{13D72CAE-C1A7-49BC-9BAE-84473B1D5FDF}" destId="{E15092EC-6CA9-48B0-8094-41E50C90F981}" srcOrd="0" destOrd="0" parTransId="{C9BD4EAA-CE2E-451B-AD04-5AE5EB09D66C}" sibTransId="{113C143A-9588-42B2-B1BC-D8729A5D3400}"/>
    <dgm:cxn modelId="{BC88BF76-A50A-4E24-99E6-C69873A43EDC}" srcId="{E47D70B6-3B07-47D4-8809-A3FEA599650C}" destId="{13D72CAE-C1A7-49BC-9BAE-84473B1D5FDF}" srcOrd="0" destOrd="0" parTransId="{C4C5A15D-CA13-4854-8226-813355E5D70E}" sibTransId="{9DBC6379-1785-4EC8-A69C-6DE5DC1D4CA3}"/>
    <dgm:cxn modelId="{62BBFDA0-8F4E-466C-9C23-A23B0F0E123A}" type="presParOf" srcId="{F9791902-300F-48FA-91C5-1A46C1FDBEFB}" destId="{339397F9-8D28-4B05-892D-9B5252BE5157}" srcOrd="0" destOrd="0" presId="urn:microsoft.com/office/officeart/2005/8/layout/radial4"/>
    <dgm:cxn modelId="{B7228A83-60AD-4C92-8EFD-A1CF11741DEB}" type="presParOf" srcId="{F9791902-300F-48FA-91C5-1A46C1FDBEFB}" destId="{9E9015EF-1B8F-46C9-8C0D-356A953EE65F}" srcOrd="1" destOrd="0" presId="urn:microsoft.com/office/officeart/2005/8/layout/radial4"/>
    <dgm:cxn modelId="{E4B2C339-F766-446C-9F01-BE09A70CBA29}" type="presParOf" srcId="{F9791902-300F-48FA-91C5-1A46C1FDBEFB}" destId="{F158BC77-E8C6-4938-8616-6F1ADE04720E}" srcOrd="2" destOrd="0" presId="urn:microsoft.com/office/officeart/2005/8/layout/radial4"/>
    <dgm:cxn modelId="{CD7A9B4E-9460-43B8-93D2-CBF8CBD65F74}" type="presParOf" srcId="{F9791902-300F-48FA-91C5-1A46C1FDBEFB}" destId="{150D7BF4-9B74-4179-8DBF-8108EDC9CADD}" srcOrd="3" destOrd="0" presId="urn:microsoft.com/office/officeart/2005/8/layout/radial4"/>
    <dgm:cxn modelId="{6C6DAE7D-84E8-41B7-871A-B79DC24374D8}" type="presParOf" srcId="{F9791902-300F-48FA-91C5-1A46C1FDBEFB}" destId="{50B6D8E1-21F8-4177-8F7B-C14EABC6E2AF}" srcOrd="4" destOrd="0" presId="urn:microsoft.com/office/officeart/2005/8/layout/radial4"/>
    <dgm:cxn modelId="{D703BF2D-CE38-4CCF-A494-608172EDDAA8}" type="presParOf" srcId="{F9791902-300F-48FA-91C5-1A46C1FDBEFB}" destId="{37C3810A-D1C5-4160-8A31-B360E4DA621C}" srcOrd="5" destOrd="0" presId="urn:microsoft.com/office/officeart/2005/8/layout/radial4"/>
    <dgm:cxn modelId="{9BBB4FFF-D968-422B-B087-26821BB57036}" type="presParOf" srcId="{F9791902-300F-48FA-91C5-1A46C1FDBEFB}" destId="{225E9424-29D5-45A7-8499-16768DCBE9F8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BE795B9-FE12-4407-A2E5-C3C309E17FB8}" type="datetimeFigureOut">
              <a:rPr lang="ja-JP" altLang="en-US"/>
              <a:pPr>
                <a:defRPr/>
              </a:pPr>
              <a:t>2016/11/1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  <a:endParaRPr lang="ru-RU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CB9924A-20DA-4558-93FF-882D598533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MS PGothic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8F6213E-07E4-4C96-B41D-01611C83C66E}" type="slidenum">
              <a:rPr lang="ru-RU" altLang="ru-RU" smtClean="0">
                <a:ea typeface="HGｺﾞｼｯｸE"/>
                <a:cs typeface="HGｺﾞｼｯｸE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 altLang="ru-RU" smtClean="0">
              <a:ea typeface="HGｺﾞｼｯｸE"/>
              <a:cs typeface="HGｺﾞｼｯｸE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655E39"/>
                </a:solidFill>
                <a:effectLst>
                  <a:outerShdw blurRad="50800" dist="38100" dir="2700000" algn="tl" rotWithShape="0">
                    <a:schemeClr val="bg1">
                      <a:alpha val="80000"/>
                    </a:scheme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pPr>
              <a:defRPr/>
            </a:pPr>
            <a:fld id="{97514CAB-2B9F-46E0-A152-B10E52BCE4D5}" type="datetimeFigureOut">
              <a:rPr lang="ja-JP" altLang="en-US"/>
              <a:pPr>
                <a:defRPr/>
              </a:pPr>
              <a:t>2016/11/1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pPr>
              <a:defRPr/>
            </a:pPr>
            <a:fld id="{AFDB7CE7-96FC-4AD3-9D82-7A7C66626EA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D1A85-B35C-4FAC-8307-02F1E2BE19E0}" type="datetimeFigureOut">
              <a:rPr lang="ja-JP" altLang="en-US"/>
              <a:pPr>
                <a:defRPr/>
              </a:pPr>
              <a:t>2016/11/1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C32EF-74ED-4F63-A5DA-B0577E5FC9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948A54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AF4B3-F94E-47CD-83CD-53B33B73FFDF}" type="datetimeFigureOut">
              <a:rPr lang="ja-JP" altLang="en-US"/>
              <a:pPr>
                <a:defRPr/>
              </a:pPr>
              <a:t>2016/11/1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297FCE-5529-4F7F-9F03-A45CC1AA13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D69473"/>
                </a:solidFill>
              </a:defRPr>
            </a:lvl1pPr>
            <a:lvl2pPr>
              <a:defRPr sz="2400">
                <a:solidFill>
                  <a:srgbClr val="D69473"/>
                </a:solidFill>
              </a:defRPr>
            </a:lvl2pPr>
            <a:lvl3pPr>
              <a:defRPr sz="2000">
                <a:solidFill>
                  <a:srgbClr val="D69473"/>
                </a:solidFill>
              </a:defRPr>
            </a:lvl3pPr>
            <a:lvl4pPr>
              <a:defRPr sz="1800">
                <a:solidFill>
                  <a:srgbClr val="D69473"/>
                </a:solidFill>
              </a:defRPr>
            </a:lvl4pPr>
            <a:lvl5pPr>
              <a:defRPr sz="1800">
                <a:solidFill>
                  <a:srgbClr val="D6947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741C7-3D0A-4D3F-87ED-7A88015F1AAD}" type="datetimeFigureOut">
              <a:rPr lang="ja-JP" altLang="en-US"/>
              <a:pPr>
                <a:defRPr/>
              </a:pPr>
              <a:t>2016/11/1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E3804-485C-4ECE-8CDC-99D15A8A00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FB81A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FB81A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rgbClr val="D69473"/>
                </a:solidFill>
              </a:defRPr>
            </a:lvl1pPr>
            <a:lvl2pPr>
              <a:defRPr sz="2000">
                <a:solidFill>
                  <a:srgbClr val="D69473"/>
                </a:solidFill>
              </a:defRPr>
            </a:lvl2pPr>
            <a:lvl3pPr>
              <a:defRPr sz="1800">
                <a:solidFill>
                  <a:srgbClr val="D69473"/>
                </a:solidFill>
              </a:defRPr>
            </a:lvl3pPr>
            <a:lvl4pPr>
              <a:defRPr sz="1600">
                <a:solidFill>
                  <a:srgbClr val="D69473"/>
                </a:solidFill>
              </a:defRPr>
            </a:lvl4pPr>
            <a:lvl5pPr>
              <a:defRPr sz="1600">
                <a:solidFill>
                  <a:srgbClr val="D69473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2EB42-AB19-408A-A22F-D7D48A7F1E15}" type="datetimeFigureOut">
              <a:rPr lang="ja-JP" altLang="en-US"/>
              <a:pPr>
                <a:defRPr/>
              </a:pPr>
              <a:t>2016/11/1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5639E2-E734-45BE-A75A-25A518BB2A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E98676-A061-4BD6-9306-1AF5D2F8CF4C}" type="datetimeFigureOut">
              <a:rPr lang="ja-JP" altLang="en-US"/>
              <a:pPr>
                <a:defRPr/>
              </a:pPr>
              <a:t>2016/11/1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850CD1-A5DA-4100-B096-6D8BDB497F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E206F-6588-4C23-BCE8-717474155F45}" type="datetimeFigureOut">
              <a:rPr lang="ja-JP" altLang="en-US"/>
              <a:pPr>
                <a:defRPr/>
              </a:pPr>
              <a:t>2016/11/1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ABDB61-B873-4A12-8387-4C7A1421E4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4CBAD4-9F25-48E7-B76B-CB6F9B169553}" type="datetimeFigureOut">
              <a:rPr lang="ja-JP" altLang="en-US"/>
              <a:pPr>
                <a:defRPr/>
              </a:pPr>
              <a:t>2016/11/1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F2637-B66C-4000-B7B9-CACB5411ED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CD129A-92A6-4B31-BDC4-BE5F5CBBB8BA}" type="datetimeFigureOut">
              <a:rPr lang="ja-JP" altLang="en-US"/>
              <a:pPr>
                <a:defRPr/>
              </a:pPr>
              <a:t>2016/11/1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A2480-6B53-4D74-85BB-36094BC01E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99789-7B79-4BED-9432-1D23C1B54276}" type="datetimeFigureOut">
              <a:rPr lang="ja-JP" altLang="en-US"/>
              <a:pPr>
                <a:defRPr/>
              </a:pPr>
              <a:t>2016/11/1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F40ED-0D5F-4EA9-97A6-4E4A8FBB40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636642-D432-4809-A6E1-481DE6075668}" type="datetimeFigureOut">
              <a:rPr lang="ja-JP" altLang="en-US"/>
              <a:pPr>
                <a:defRPr/>
              </a:pPr>
              <a:t>2016/11/1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7C322-1CD3-4220-965F-FD236DA9A8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Centaur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0EB67417-48DC-4920-AE4A-4B731D4E650A}" type="datetimeFigureOut">
              <a:rPr lang="ja-JP" altLang="en-US"/>
              <a:pPr>
                <a:defRPr/>
              </a:pPr>
              <a:t>2016/11/1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Centaur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Centaur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0D02FAA5-8F25-42C5-B152-6AEFDC42CA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b="1" kern="1200" spc="50">
          <a:ln w="13500">
            <a:noFill/>
            <a:prstDash val="solid"/>
          </a:ln>
          <a:solidFill>
            <a:srgbClr val="E30746"/>
          </a:solidFill>
          <a:effectLst>
            <a:outerShdw blurRad="50800" dist="38100" dir="2700000" algn="tl" rotWithShape="0">
              <a:schemeClr val="bg1">
                <a:alpha val="80000"/>
              </a:schemeClr>
            </a:outerShdw>
          </a:effectLst>
          <a:latin typeface="+mj-lt"/>
          <a:ea typeface="+mj-ea"/>
          <a:cs typeface="HGｺﾞｼｯｸE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rgbClr val="E30746"/>
          </a:solidFill>
          <a:latin typeface="Gill Sans MT" pitchFamily="34" charset="0"/>
          <a:ea typeface="HGｺﾞｼｯｸE"/>
          <a:cs typeface="HGｺﾞｼｯｸE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rgbClr val="E30746"/>
          </a:solidFill>
          <a:latin typeface="Gill Sans MT" pitchFamily="34" charset="0"/>
          <a:ea typeface="HGｺﾞｼｯｸE"/>
          <a:cs typeface="HGｺﾞｼｯｸE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rgbClr val="E30746"/>
          </a:solidFill>
          <a:latin typeface="Gill Sans MT" pitchFamily="34" charset="0"/>
          <a:ea typeface="HGｺﾞｼｯｸE"/>
          <a:cs typeface="HGｺﾞｼｯｸE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rgbClr val="E30746"/>
          </a:solidFill>
          <a:latin typeface="Gill Sans MT" pitchFamily="34" charset="0"/>
          <a:ea typeface="HGｺﾞｼｯｸE"/>
          <a:cs typeface="HGｺﾞｼｯｸE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 b="1">
          <a:solidFill>
            <a:srgbClr val="E30746"/>
          </a:solidFill>
          <a:latin typeface="Gill Sans MT" pitchFamily="34" charset="0"/>
          <a:ea typeface="HGｺﾞｼｯｸE"/>
          <a:cs typeface="HGｺﾞｼｯｸE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 b="1">
          <a:solidFill>
            <a:srgbClr val="E30746"/>
          </a:solidFill>
          <a:latin typeface="Gill Sans MT" pitchFamily="34" charset="0"/>
          <a:ea typeface="HGｺﾞｼｯｸE"/>
          <a:cs typeface="HGｺﾞｼｯｸE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 b="1">
          <a:solidFill>
            <a:srgbClr val="E30746"/>
          </a:solidFill>
          <a:latin typeface="Gill Sans MT" pitchFamily="34" charset="0"/>
          <a:ea typeface="HGｺﾞｼｯｸE"/>
          <a:cs typeface="HGｺﾞｼｯｸE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 b="1">
          <a:solidFill>
            <a:srgbClr val="E30746"/>
          </a:solidFill>
          <a:latin typeface="Gill Sans MT" pitchFamily="34" charset="0"/>
          <a:ea typeface="HGｺﾞｼｯｸE"/>
          <a:cs typeface="HGｺﾞｼｯｸE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kumimoji="1" sz="3200" b="1" kern="1200">
          <a:solidFill>
            <a:srgbClr val="4A452A"/>
          </a:solidFill>
          <a:latin typeface="+mn-lt"/>
          <a:ea typeface="+mn-ea"/>
          <a:cs typeface="HGｺﾞｼｯｸE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kumimoji="1" sz="2800" kern="1200">
          <a:solidFill>
            <a:srgbClr val="4A452A"/>
          </a:solidFill>
          <a:latin typeface="+mn-lt"/>
          <a:ea typeface="+mn-ea"/>
          <a:cs typeface="HGｺﾞｼｯｸE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Blip>
          <a:blip r:embed="rId16"/>
        </a:buBlip>
        <a:defRPr kumimoji="1" sz="2400" kern="1200">
          <a:solidFill>
            <a:srgbClr val="4A452A"/>
          </a:solidFill>
          <a:latin typeface="+mn-lt"/>
          <a:ea typeface="+mn-ea"/>
          <a:cs typeface="HGｺﾞｼｯｸE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kumimoji="1" sz="2000" kern="1200">
          <a:solidFill>
            <a:srgbClr val="4A452A"/>
          </a:solidFill>
          <a:latin typeface="+mn-lt"/>
          <a:ea typeface="+mn-ea"/>
          <a:cs typeface="HGｺﾞｼｯｸE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Blip>
          <a:blip r:embed="rId18"/>
        </a:buBlip>
        <a:defRPr kumimoji="1" sz="2000" kern="1200">
          <a:solidFill>
            <a:srgbClr val="4A452A"/>
          </a:solidFill>
          <a:latin typeface="+mn-lt"/>
          <a:ea typeface="+mn-ea"/>
          <a:cs typeface="HGｺﾞｼｯｸE"/>
        </a:defRPr>
      </a:lvl5pPr>
      <a:lvl6pPr marL="2514600" indent="-228600" algn="l" defTabSz="914400" rtl="0" eaLnBrk="1" latinLnBrk="0" hangingPunct="1">
        <a:spcBef>
          <a:spcPct val="20000"/>
        </a:spcBef>
        <a:buFontTx/>
        <a:buBlip>
          <a:blip r:embed="rId14"/>
        </a:buBlip>
        <a:defRPr kumimoji="1" sz="1800" kern="1200">
          <a:solidFill>
            <a:srgbClr val="4A452A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Tx/>
        <a:buBlip>
          <a:blip r:embed="rId15"/>
        </a:buBlip>
        <a:defRPr kumimoji="1" sz="1800" kern="1200">
          <a:solidFill>
            <a:srgbClr val="4A452A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Tx/>
        <a:buBlip>
          <a:blip r:embed="rId16"/>
        </a:buBlip>
        <a:defRPr kumimoji="1" sz="1600" kern="1200">
          <a:solidFill>
            <a:srgbClr val="4A452A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Tx/>
        <a:buBlip>
          <a:blip r:embed="rId17"/>
        </a:buBlip>
        <a:defRPr kumimoji="1" sz="1600" kern="1200">
          <a:solidFill>
            <a:srgbClr val="4A452A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sch177.pskovedu.ru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1125538"/>
            <a:ext cx="7772400" cy="2447925"/>
          </a:xfrm>
        </p:spPr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ru-RU" sz="2400" i="1" dirty="0" smtClean="0">
                <a:latin typeface="Arial Black" panose="020B0A04020102020204" pitchFamily="34" charset="0"/>
                <a:cs typeface="+mj-cs"/>
              </a:rPr>
              <a:t>«Быть готовым к школе – не значит уметь читать, писать и считать. Быть готовым к школе – значит быть готовым всему этому научиться».</a:t>
            </a:r>
            <a:br>
              <a:rPr lang="ru-RU" sz="2400" i="1" dirty="0" smtClean="0">
                <a:latin typeface="Arial Black" panose="020B0A04020102020204" pitchFamily="34" charset="0"/>
                <a:cs typeface="+mj-cs"/>
              </a:rPr>
            </a:b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Доктор психологических наук</a:t>
            </a:r>
            <a:b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Леонид Абрамович </a:t>
            </a:r>
            <a:r>
              <a:rPr lang="ru-R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Венгер</a:t>
            </a:r>
            <a:endParaRPr lang="ru-RU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750" y="1484313"/>
            <a:ext cx="8229600" cy="302418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dirty="0" smtClean="0">
                <a:cs typeface="+mj-cs"/>
              </a:rPr>
              <a:t>Программа о преемственности детского сада и школы</a:t>
            </a:r>
            <a:endParaRPr lang="ru-RU" sz="5400" dirty="0"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836613"/>
            <a:ext cx="8229600" cy="2592387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dirty="0">
                <a:effectLst/>
              </a:rPr>
              <a:t>Введение Федеральных Государственных Требований  (ФГТ) к структуре дошкольной программы и принятие новых Федеральных Государственных Образовательных Стандартов (ФГОС) начального школьного образования – важный этап преемственности детского сада и школы.</a:t>
            </a:r>
            <a:endParaRPr lang="ru-RU" sz="2400" dirty="0"/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1187450" y="3357563"/>
            <a:ext cx="6985000" cy="2257425"/>
          </a:xfrm>
          <a:prstGeom prst="horizontalScroll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ФГОС – учить детей самостоятельно учиться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3085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Школа и детский сад – два смежных звена в системе образования. Успехи в школьном обучении во многом зависят от качества знаний и умений, сформированных в дошкольном детстве, от уровня развития познавательных интересов и познавательной активности ребенка, т.е. от развития умственных способностей ребёнка.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098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3200" dirty="0" smtClean="0"/>
              <a:t>Преемственность между дошкольной и школьной ступенями образования не должна пониматься только как подготовка детей к обучению</a:t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4" name="Выноска со стрелкой вправо 3"/>
          <p:cNvSpPr/>
          <p:nvPr/>
        </p:nvSpPr>
        <p:spPr>
          <a:xfrm>
            <a:off x="1258888" y="2968625"/>
            <a:ext cx="2017712" cy="1684338"/>
          </a:xfrm>
          <a:prstGeom prst="rightArrowCallo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i="1" dirty="0"/>
              <a:t>Учителя должны</a:t>
            </a:r>
            <a:endParaRPr lang="ru-RU" sz="2000" b="1" i="1" dirty="0"/>
          </a:p>
        </p:txBody>
      </p:sp>
      <p:sp>
        <p:nvSpPr>
          <p:cNvPr id="5" name="Блок-схема: типовой процесс 4"/>
          <p:cNvSpPr/>
          <p:nvPr/>
        </p:nvSpPr>
        <p:spPr>
          <a:xfrm>
            <a:off x="3419872" y="2708919"/>
            <a:ext cx="5040560" cy="2304257"/>
          </a:xfrm>
          <a:prstGeom prst="flowChartPredefinedProcess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6">
                <a:lumMod val="90000"/>
              </a:schemeClr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Внимательно познакомиться с формами и методами работы в ДОУ,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помочь первоклассникам быстрее адаптироваться к новым условиям</a:t>
            </a:r>
            <a:endParaRPr lang="ru-RU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3600" dirty="0" smtClean="0"/>
              <a:t>Задачи преемственности детского сада и школы</a:t>
            </a:r>
            <a:endParaRPr lang="ru-RU" sz="3600" dirty="0"/>
          </a:p>
        </p:txBody>
      </p:sp>
      <p:sp>
        <p:nvSpPr>
          <p:cNvPr id="20482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2800" smtClean="0">
                <a:ea typeface="HGｺﾞｼｯｸE"/>
              </a:rPr>
              <a:t>Развитие любознательности</a:t>
            </a:r>
          </a:p>
          <a:p>
            <a:pPr eaLnBrk="1" hangingPunct="1"/>
            <a:r>
              <a:rPr lang="ru-RU" sz="2800" smtClean="0">
                <a:ea typeface="HGｺﾞｼｯｸE"/>
              </a:rPr>
              <a:t>Развитие способности самостоятельно решать творческие задачи</a:t>
            </a:r>
          </a:p>
          <a:p>
            <a:pPr eaLnBrk="1" hangingPunct="1"/>
            <a:r>
              <a:rPr lang="ru-RU" sz="2800" smtClean="0">
                <a:ea typeface="HGｺﾞｼｯｸE"/>
              </a:rPr>
              <a:t>Формирование творческого воображения, направленное на интеллектуальное и личностное развитие ребенка</a:t>
            </a:r>
          </a:p>
          <a:p>
            <a:pPr eaLnBrk="1" hangingPunct="1"/>
            <a:r>
              <a:rPr lang="ru-RU" sz="2800" smtClean="0">
                <a:ea typeface="HGｺﾞｼｯｸE"/>
              </a:rPr>
              <a:t>Развитие коммуникативности (умение общаться со взрослыми и сверстниками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dirty="0" smtClean="0"/>
              <a:t>Цель программы</a:t>
            </a:r>
            <a:endParaRPr lang="ru-RU" sz="3600" dirty="0"/>
          </a:p>
        </p:txBody>
      </p:sp>
      <p:sp>
        <p:nvSpPr>
          <p:cNvPr id="21506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ru-RU" smtClean="0">
                <a:latin typeface="Times New Roman" pitchFamily="18" charset="0"/>
                <a:ea typeface="HGｺﾞｼｯｸE"/>
                <a:cs typeface="Times New Roman" pitchFamily="18" charset="0"/>
              </a:rPr>
              <a:t>- </a:t>
            </a:r>
            <a:r>
              <a:rPr lang="ru-RU" sz="2400" smtClean="0">
                <a:latin typeface="Times New Roman" pitchFamily="18" charset="0"/>
                <a:ea typeface="HGｺﾞｼｯｸE"/>
                <a:cs typeface="Times New Roman" pitchFamily="18" charset="0"/>
              </a:rPr>
              <a:t>создание преемственности и успешной адаптации при переходе из детского сада в школу. </a:t>
            </a:r>
          </a:p>
          <a:p>
            <a:pPr algn="just" eaLnBrk="1" hangingPunct="1"/>
            <a:r>
              <a:rPr lang="ru-RU" sz="2400" smtClean="0">
                <a:latin typeface="Times New Roman" pitchFamily="18" charset="0"/>
                <a:ea typeface="HGｺﾞｼｯｸE"/>
                <a:cs typeface="Times New Roman" pitchFamily="18" charset="0"/>
              </a:rPr>
              <a:t>- обеспечение системы непрерывного образования с учетом возрастных особенностей дошкольников и первоклассников. </a:t>
            </a:r>
          </a:p>
          <a:p>
            <a:pPr algn="just" eaLnBrk="1" hangingPunct="1"/>
            <a:r>
              <a:rPr lang="ru-RU" sz="2400" smtClean="0">
                <a:latin typeface="Times New Roman" pitchFamily="18" charset="0"/>
                <a:ea typeface="HGｺﾞｼｯｸE"/>
                <a:cs typeface="Times New Roman" pitchFamily="18" charset="0"/>
              </a:rPr>
              <a:t>- создание благоприятных условий в детскому саду и школе для развития познавательной активности, самостоятельности, творчества каждого ребенка.</a:t>
            </a:r>
            <a:endParaRPr lang="ru-RU" sz="2400" smtClean="0">
              <a:ea typeface="HGｺﾞｼｯｸ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dirty="0" smtClean="0"/>
              <a:t>Задачи </a:t>
            </a:r>
            <a:endParaRPr lang="ru-RU" sz="3600" dirty="0"/>
          </a:p>
        </p:txBody>
      </p:sp>
      <p:sp>
        <p:nvSpPr>
          <p:cNvPr id="22530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ru-RU" sz="2800" smtClean="0">
                <a:latin typeface="Times New Roman" pitchFamily="18" charset="0"/>
                <a:ea typeface="HGｺﾞｼｯｸE"/>
                <a:cs typeface="Times New Roman" pitchFamily="18" charset="0"/>
              </a:rPr>
              <a:t>укрепление и сохранение здоровья дошкольников, готовящихся к обучению в школе. </a:t>
            </a:r>
          </a:p>
          <a:p>
            <a:pPr algn="just" eaLnBrk="1" hangingPunct="1"/>
            <a:r>
              <a:rPr lang="ru-RU" sz="2800" smtClean="0">
                <a:latin typeface="Times New Roman" pitchFamily="18" charset="0"/>
                <a:ea typeface="HGｺﾞｼｯｸE"/>
                <a:cs typeface="Times New Roman" pitchFamily="18" charset="0"/>
              </a:rPr>
              <a:t>- всестороннее развитие детей, позволяющее им в дальнейшем успешно овладеть школьной программой. </a:t>
            </a:r>
          </a:p>
          <a:p>
            <a:pPr algn="just" eaLnBrk="1" hangingPunct="1"/>
            <a:r>
              <a:rPr lang="ru-RU" sz="2800" smtClean="0">
                <a:latin typeface="Times New Roman" pitchFamily="18" charset="0"/>
                <a:ea typeface="HGｺﾞｼｯｸE"/>
                <a:cs typeface="Times New Roman" pitchFamily="18" charset="0"/>
              </a:rPr>
              <a:t>- создание благоприятных условий для психического и личностного развития ребенка. </a:t>
            </a:r>
          </a:p>
          <a:p>
            <a:pPr eaLnBrk="1" hangingPunct="1"/>
            <a:endParaRPr lang="ru-RU" smtClean="0">
              <a:ea typeface="HGｺﾞｼｯｸ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Горизонтальный свиток 4"/>
          <p:cNvSpPr/>
          <p:nvPr/>
        </p:nvSpPr>
        <p:spPr>
          <a:xfrm>
            <a:off x="971550" y="620713"/>
            <a:ext cx="7272338" cy="2328862"/>
          </a:xfrm>
          <a:prstGeom prst="horizontalScroll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Каждый ребенок идет в первый класс с надеждой на позитив. Все зависит от того, насколько ребенок был психологически подготовлен к школе. </a:t>
            </a:r>
            <a:endParaRPr lang="ru-RU" sz="2400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187450" y="2949575"/>
            <a:ext cx="7056438" cy="3071813"/>
          </a:xfrm>
          <a:prstGeom prst="ellipse">
            <a:avLst/>
          </a:prstGeom>
          <a:solidFill>
            <a:srgbClr val="F945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Психологическая готовность - это такое состояние ребенка, которое позволяет ему овладевать новыми знаниями, принимать новые требования и чувствовать себя успешным в общении с учителями и одноклассниками. </a:t>
            </a:r>
            <a:endParaRPr lang="ru-RU" sz="20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200" dirty="0" smtClean="0"/>
              <a:t>Психологическая готовность включает в себя</a:t>
            </a:r>
            <a:endParaRPr lang="ru-RU" sz="3200" dirty="0"/>
          </a:p>
        </p:txBody>
      </p:sp>
      <p:sp>
        <p:nvSpPr>
          <p:cNvPr id="24578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>
                <a:ea typeface="HGｺﾞｼｯｸE"/>
              </a:rPr>
              <a:t>Личностно-социальную готовность</a:t>
            </a:r>
          </a:p>
          <a:p>
            <a:pPr eaLnBrk="1" hangingPunct="1"/>
            <a:r>
              <a:rPr lang="ru-RU" smtClean="0">
                <a:ea typeface="HGｺﾞｼｯｸE"/>
              </a:rPr>
              <a:t>Интеллектуальную готовность</a:t>
            </a:r>
          </a:p>
          <a:p>
            <a:pPr eaLnBrk="1" hangingPunct="1"/>
            <a:r>
              <a:rPr lang="ru-RU" smtClean="0">
                <a:ea typeface="HGｺﾞｼｯｸE"/>
              </a:rPr>
              <a:t>Мотивационную готовность</a:t>
            </a:r>
          </a:p>
          <a:p>
            <a:pPr eaLnBrk="1" hangingPunct="1"/>
            <a:r>
              <a:rPr lang="ru-RU" smtClean="0">
                <a:ea typeface="HGｺﾞｼｯｸE"/>
              </a:rPr>
              <a:t>Эмоционально - волевую готовность.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2800" dirty="0" smtClean="0"/>
              <a:t>Недостаточная психологическая готовность чаще всего возникает по следующим причинам:</a:t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25602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2400" smtClean="0">
                <a:ea typeface="HGｺﾞｼｯｸE"/>
              </a:rPr>
              <a:t>· В дошкольном детстве ребенок мало играл и общался со сверстниками; </a:t>
            </a:r>
          </a:p>
          <a:p>
            <a:pPr eaLnBrk="1" hangingPunct="1"/>
            <a:r>
              <a:rPr lang="ru-RU" sz="2400" smtClean="0">
                <a:ea typeface="HGｺﾞｼｯｸE"/>
              </a:rPr>
              <a:t>· Имел маленький запас знаний об окружающем мире, не был заинтересованными и любопытными; </a:t>
            </a:r>
          </a:p>
          <a:p>
            <a:pPr eaLnBrk="1" hangingPunct="1"/>
            <a:r>
              <a:rPr lang="ru-RU" sz="2400" smtClean="0">
                <a:ea typeface="HGｺﾞｼｯｸE"/>
              </a:rPr>
              <a:t>· Был тревожным и имел низкую самооценку;</a:t>
            </a:r>
          </a:p>
          <a:p>
            <a:pPr eaLnBrk="1" hangingPunct="1"/>
            <a:r>
              <a:rPr lang="ru-RU" sz="2400" smtClean="0">
                <a:ea typeface="HGｺﾞｼｯｸE"/>
              </a:rPr>
              <a:t>· Присутствовали логопедические проблемы, которые не удалось решить к началу школьного обучения;</a:t>
            </a:r>
          </a:p>
          <a:p>
            <a:pPr eaLnBrk="1" hangingPunct="1"/>
            <a:r>
              <a:rPr lang="ru-RU" sz="2400" smtClean="0">
                <a:ea typeface="HGｺﾞｼｯｸE"/>
              </a:rPr>
              <a:t>· Не любил игры и занятия, требующие сосредоточения и умения доводить дело до конца. </a:t>
            </a:r>
          </a:p>
          <a:p>
            <a:pPr eaLnBrk="1" hangingPunct="1"/>
            <a:endParaRPr lang="ru-RU" sz="2400" smtClean="0">
              <a:ea typeface="HGｺﾞｼｯｸ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Важную роль в обеспечении эффективной преемственности дошкольного и начального образования играет координация взаимодействия между педагогическими коллективами ДОУ и школы. 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2513"/>
            <a:ext cx="8229600" cy="3671887"/>
          </a:xfrm>
        </p:spPr>
        <p:txBody>
          <a:bodyPr/>
          <a:lstStyle/>
          <a:p>
            <a:pPr eaLnBrk="1" hangingPunct="1">
              <a:defRPr/>
            </a:pPr>
            <a:r>
              <a:rPr lang="ru-RU" u="sng" dirty="0" smtClean="0"/>
              <a:t>Формы осуществления преемственности:</a:t>
            </a:r>
            <a:br>
              <a:rPr lang="ru-RU" u="sng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97013"/>
            <a:ext cx="8229600" cy="4629150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ru-RU" sz="2000" smtClean="0">
                <a:solidFill>
                  <a:srgbClr val="34352A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экскурсии в школу;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ru-RU" sz="2000" smtClean="0">
                <a:solidFill>
                  <a:srgbClr val="34352A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посещение школьного музея;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ru-RU" sz="2000" smtClean="0">
                <a:solidFill>
                  <a:srgbClr val="34352A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знакомство и взаимодействие дошкольников с учителями и учениками начальной школы;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ru-RU" sz="2000" smtClean="0">
                <a:solidFill>
                  <a:srgbClr val="34352A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участие в  совместной образовательной деятельности, игровых программах;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ru-RU" sz="2000" smtClean="0">
                <a:solidFill>
                  <a:srgbClr val="34352A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выставки рисунков и поделок;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ru-RU" sz="2000" smtClean="0">
                <a:solidFill>
                  <a:srgbClr val="34352A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встречи и беседы с бывшими воспитанниками детского сада;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ru-RU" sz="2000" smtClean="0">
                <a:solidFill>
                  <a:srgbClr val="34352A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совместные праздники и спортивные соревнования дошкольников и первоклассников;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ru-RU" sz="2000" smtClean="0">
                <a:solidFill>
                  <a:srgbClr val="34352A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участие в театрализованной деятельности;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ru-RU" sz="2000" smtClean="0">
                <a:solidFill>
                  <a:srgbClr val="34352A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посещение дошкольниками адаптационного курса занятий, организованных при школе.</a:t>
            </a:r>
          </a:p>
          <a:p>
            <a:pPr eaLnBrk="1" hangingPunct="1"/>
            <a:endParaRPr lang="ru-RU" sz="2000" smtClean="0">
              <a:ea typeface="Arial Unicode MS" pitchFamily="34" charset="-128"/>
              <a:cs typeface="Times New Roman" pitchFamily="18" charset="0"/>
            </a:endParaRPr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1979613" y="463550"/>
            <a:ext cx="5256212" cy="1033463"/>
          </a:xfrm>
          <a:prstGeom prst="horizontalScroll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Работа с детьми</a:t>
            </a:r>
            <a:endParaRPr lang="ru-RU" sz="3600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Char char="•"/>
            </a:pPr>
            <a:r>
              <a:rPr lang="ru-RU" sz="2400" smtClean="0">
                <a:solidFill>
                  <a:schemeClr val="tx1"/>
                </a:solidFill>
                <a:latin typeface="Times New Roman" pitchFamily="18" charset="0"/>
                <a:ea typeface="HGｺﾞｼｯｸE"/>
                <a:cs typeface="Times New Roman" pitchFamily="18" charset="0"/>
              </a:rPr>
              <a:t>совместные педагогические советы (ДОУ и школа);</a:t>
            </a:r>
          </a:p>
          <a:p>
            <a:pPr eaLnBrk="1" hangingPunct="1">
              <a:buFontTx/>
              <a:buChar char="•"/>
            </a:pPr>
            <a:r>
              <a:rPr lang="ru-RU" sz="2400" smtClean="0">
                <a:solidFill>
                  <a:schemeClr val="tx1"/>
                </a:solidFill>
                <a:latin typeface="Times New Roman" pitchFamily="18" charset="0"/>
                <a:ea typeface="HGｺﾞｼｯｸE"/>
                <a:cs typeface="Times New Roman" pitchFamily="18" charset="0"/>
              </a:rPr>
              <a:t> семинары, мастер- классы;</a:t>
            </a:r>
          </a:p>
          <a:p>
            <a:pPr eaLnBrk="1" hangingPunct="1"/>
            <a:r>
              <a:rPr lang="ru-RU" sz="2400" smtClean="0">
                <a:solidFill>
                  <a:schemeClr val="tx1"/>
                </a:solidFill>
                <a:latin typeface="Times New Roman" pitchFamily="18" charset="0"/>
                <a:ea typeface="HGｺﾞｼｯｸE"/>
                <a:cs typeface="Times New Roman" pitchFamily="18" charset="0"/>
              </a:rPr>
              <a:t>круглые столы педагогов ДОУ и  учителей школы;</a:t>
            </a:r>
          </a:p>
          <a:p>
            <a:pPr eaLnBrk="1" hangingPunct="1">
              <a:buFontTx/>
              <a:buChar char="•"/>
            </a:pPr>
            <a:r>
              <a:rPr lang="ru-RU" sz="2400" smtClean="0">
                <a:solidFill>
                  <a:schemeClr val="tx1"/>
                </a:solidFill>
                <a:latin typeface="Times New Roman" pitchFamily="18" charset="0"/>
                <a:ea typeface="HGｺﾞｼｯｸE"/>
                <a:cs typeface="Times New Roman" pitchFamily="18" charset="0"/>
              </a:rPr>
              <a:t> проведение диагностики по определению готовности детей к школе;</a:t>
            </a:r>
          </a:p>
          <a:p>
            <a:pPr eaLnBrk="1" hangingPunct="1">
              <a:buFontTx/>
              <a:buChar char="•"/>
            </a:pPr>
            <a:r>
              <a:rPr lang="ru-RU" sz="2400" smtClean="0">
                <a:solidFill>
                  <a:schemeClr val="tx1"/>
                </a:solidFill>
                <a:latin typeface="Times New Roman" pitchFamily="18" charset="0"/>
                <a:ea typeface="HGｺﾞｼｯｸE"/>
                <a:cs typeface="Times New Roman" pitchFamily="18" charset="0"/>
              </a:rPr>
              <a:t> взаимодействие медицинских работников, психологов ДОУ и школы;</a:t>
            </a:r>
          </a:p>
          <a:p>
            <a:pPr eaLnBrk="1" hangingPunct="1">
              <a:buFontTx/>
              <a:buChar char="•"/>
            </a:pPr>
            <a:r>
              <a:rPr lang="ru-RU" sz="2400" smtClean="0">
                <a:solidFill>
                  <a:schemeClr val="tx1"/>
                </a:solidFill>
                <a:latin typeface="Times New Roman" pitchFamily="18" charset="0"/>
                <a:ea typeface="HGｺﾞｼｯｸE"/>
                <a:cs typeface="Times New Roman" pitchFamily="18" charset="0"/>
              </a:rPr>
              <a:t> открытые показы образовательной деятельности в ДОУ и открытых уроков в школе;</a:t>
            </a:r>
          </a:p>
          <a:p>
            <a:pPr eaLnBrk="1" hangingPunct="1">
              <a:buFontTx/>
              <a:buChar char="•"/>
            </a:pPr>
            <a:r>
              <a:rPr lang="ru-RU" sz="2400" smtClean="0">
                <a:solidFill>
                  <a:schemeClr val="tx1"/>
                </a:solidFill>
                <a:latin typeface="Times New Roman" pitchFamily="18" charset="0"/>
                <a:ea typeface="HGｺﾞｼｯｸE"/>
                <a:cs typeface="Times New Roman" pitchFamily="18" charset="0"/>
              </a:rPr>
              <a:t> педагогические и психологические наблюдения.</a:t>
            </a:r>
          </a:p>
          <a:p>
            <a:pPr algn="ctr" eaLnBrk="1" hangingPunct="1"/>
            <a:endParaRPr lang="ru-RU" smtClean="0">
              <a:ea typeface="HGｺﾞｼｯｸE"/>
            </a:endParaRPr>
          </a:p>
          <a:p>
            <a:pPr eaLnBrk="1" hangingPunct="1"/>
            <a:endParaRPr lang="ru-RU" smtClean="0">
              <a:ea typeface="HGｺﾞｼｯｸE"/>
            </a:endParaRPr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1908175" y="304800"/>
            <a:ext cx="5688013" cy="1081088"/>
          </a:xfrm>
          <a:prstGeom prst="horizontalScroll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Работа с педагогами</a:t>
            </a:r>
            <a:endParaRPr lang="ru-RU" sz="3600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eaLnBrk="1" hangingPunct="1">
              <a:buFont typeface="Arial" pitchFamily="34" charset="0"/>
              <a:buChar char="•"/>
              <a:defRPr/>
            </a:pPr>
            <a:r>
              <a:rPr lang="ru-RU" sz="1600" dirty="0" smtClean="0">
                <a:gradFill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0"/>
                </a:gradFill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совместные родительские собрания с педагогами ДОУ и учителями школы;</a:t>
            </a: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круглые столы, дискуссионные встречи, педагогические «гостиные»;</a:t>
            </a: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консультации с педагогами ДОУ и школы; встречи родителей с будущими учителями;</a:t>
            </a: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дни открытых дверей;</a:t>
            </a: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анкетирование, тестирование родителей;</a:t>
            </a: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образовательно - игровые тренинги и практикумы для родителей</a:t>
            </a: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визуальные средства общения;</a:t>
            </a:r>
          </a:p>
          <a:p>
            <a:pPr eaLnBrk="1" hangingPunct="1">
              <a:defRPr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заседания родительских клубов</a:t>
            </a:r>
          </a:p>
          <a:p>
            <a:pPr eaLnBrk="1" hangingPunct="1">
              <a:defRPr/>
            </a:pPr>
            <a:endParaRPr lang="ru-RU" sz="2000" dirty="0"/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1908175" y="304800"/>
            <a:ext cx="5688013" cy="1081088"/>
          </a:xfrm>
          <a:prstGeom prst="horizontalScroll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Работа с родителями</a:t>
            </a:r>
            <a:endParaRPr lang="ru-RU" sz="3600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6"/>
          <p:cNvSpPr txBox="1">
            <a:spLocks noGrp="1"/>
          </p:cNvSpPr>
          <p:nvPr>
            <p:ph type="title"/>
          </p:nvPr>
        </p:nvSpPr>
        <p:spPr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 algn="ctr">
              <a:buFont typeface="Wingdings 2"/>
              <a:buNone/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ориентиры дошкольного образования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6"/>
          <p:cNvSpPr txBox="1">
            <a:spLocks/>
          </p:cNvSpPr>
          <p:nvPr/>
        </p:nvSpPr>
        <p:spPr>
          <a:xfrm>
            <a:off x="468313" y="1628775"/>
            <a:ext cx="2478087" cy="936625"/>
          </a:xfrm>
          <a:prstGeom prst="roundRect">
            <a:avLst/>
          </a:prstGeom>
          <a:solidFill>
            <a:srgbClr val="FB81A4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 algn="ctr">
              <a:buFont typeface="Wingdings 2"/>
              <a:buNone/>
              <a:defRPr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Инициативность и самостоятельность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6"/>
          <p:cNvSpPr txBox="1">
            <a:spLocks/>
          </p:cNvSpPr>
          <p:nvPr/>
        </p:nvSpPr>
        <p:spPr>
          <a:xfrm>
            <a:off x="3419475" y="1628775"/>
            <a:ext cx="2478088" cy="936625"/>
          </a:xfrm>
          <a:prstGeom prst="roundRect">
            <a:avLst/>
          </a:prstGeom>
          <a:solidFill>
            <a:srgbClr val="FB81A4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 algn="ctr">
              <a:buFont typeface="Wingdings 2"/>
              <a:buNone/>
              <a:defRPr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Уверенность в своих силах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6"/>
          <p:cNvSpPr txBox="1">
            <a:spLocks/>
          </p:cNvSpPr>
          <p:nvPr/>
        </p:nvSpPr>
        <p:spPr>
          <a:xfrm>
            <a:off x="6300788" y="1628775"/>
            <a:ext cx="2478087" cy="936625"/>
          </a:xfrm>
          <a:prstGeom prst="roundRect">
            <a:avLst/>
          </a:prstGeom>
          <a:solidFill>
            <a:srgbClr val="FB81A4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 algn="ctr">
              <a:buFont typeface="Wingdings 2"/>
              <a:buNone/>
              <a:defRPr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Положительное отношение к себе и другим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6"/>
          <p:cNvSpPr txBox="1">
            <a:spLocks/>
          </p:cNvSpPr>
          <p:nvPr/>
        </p:nvSpPr>
        <p:spPr>
          <a:xfrm>
            <a:off x="1979613" y="2781300"/>
            <a:ext cx="2341562" cy="1187450"/>
          </a:xfrm>
          <a:prstGeom prst="roundRect">
            <a:avLst/>
          </a:prstGeom>
          <a:solidFill>
            <a:srgbClr val="FB81A4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 algn="ctr">
              <a:buFont typeface="Wingdings 2"/>
              <a:buNone/>
              <a:defRPr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Развитость воображения, фантазии, творчества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Текст 6"/>
          <p:cNvSpPr txBox="1">
            <a:spLocks/>
          </p:cNvSpPr>
          <p:nvPr/>
        </p:nvSpPr>
        <p:spPr>
          <a:xfrm>
            <a:off x="4859338" y="2781300"/>
            <a:ext cx="2479675" cy="1187450"/>
          </a:xfrm>
          <a:prstGeom prst="roundRect">
            <a:avLst/>
          </a:prstGeom>
          <a:solidFill>
            <a:srgbClr val="FB81A4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 algn="ctr">
              <a:buFont typeface="Wingdings 2"/>
              <a:buNone/>
              <a:defRPr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подчиняться социальным нормам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Текст 6"/>
          <p:cNvSpPr txBox="1">
            <a:spLocks/>
          </p:cNvSpPr>
          <p:nvPr/>
        </p:nvSpPr>
        <p:spPr>
          <a:xfrm>
            <a:off x="468313" y="4014788"/>
            <a:ext cx="2690812" cy="1201737"/>
          </a:xfrm>
          <a:prstGeom prst="roundRect">
            <a:avLst/>
          </a:prstGeom>
          <a:solidFill>
            <a:srgbClr val="FB81A4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 algn="ctr">
              <a:buFont typeface="Wingdings 2"/>
              <a:buNone/>
              <a:defRPr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Развитость крупной и мелкой моторики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Текст 6"/>
          <p:cNvSpPr txBox="1">
            <a:spLocks/>
          </p:cNvSpPr>
          <p:nvPr/>
        </p:nvSpPr>
        <p:spPr>
          <a:xfrm>
            <a:off x="3671888" y="4019550"/>
            <a:ext cx="1974850" cy="1138238"/>
          </a:xfrm>
          <a:prstGeom prst="roundRect">
            <a:avLst/>
          </a:prstGeom>
          <a:solidFill>
            <a:srgbClr val="FB81A4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 algn="ctr">
              <a:buFont typeface="Wingdings 2"/>
              <a:buNone/>
              <a:defRPr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Проявление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любознатель-ности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Текст 6"/>
          <p:cNvSpPr txBox="1">
            <a:spLocks/>
          </p:cNvSpPr>
          <p:nvPr/>
        </p:nvSpPr>
        <p:spPr>
          <a:xfrm>
            <a:off x="6192838" y="4027488"/>
            <a:ext cx="2692400" cy="1176337"/>
          </a:xfrm>
          <a:prstGeom prst="roundRect">
            <a:avLst/>
          </a:prstGeom>
          <a:solidFill>
            <a:srgbClr val="FB81A4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 algn="ctr">
              <a:buFont typeface="Wingdings 2"/>
              <a:buNone/>
              <a:defRPr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к волевым усилиям в разных видах деятельности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Текст 6"/>
          <p:cNvSpPr txBox="1">
            <a:spLocks/>
          </p:cNvSpPr>
          <p:nvPr/>
        </p:nvSpPr>
        <p:spPr>
          <a:xfrm>
            <a:off x="1657350" y="5367338"/>
            <a:ext cx="5681663" cy="719137"/>
          </a:xfrm>
          <a:prstGeom prst="roundRect">
            <a:avLst/>
          </a:prstGeom>
          <a:solidFill>
            <a:srgbClr val="FB81A4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 algn="ctr">
              <a:buFont typeface="Wingdings 2"/>
              <a:buNone/>
              <a:defRPr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к принятию собственных решений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dirty="0" smtClean="0"/>
              <a:t>Целевые ориентиры программы</a:t>
            </a:r>
            <a:endParaRPr lang="ru-RU" sz="3600" dirty="0"/>
          </a:p>
        </p:txBody>
      </p:sp>
      <p:sp>
        <p:nvSpPr>
          <p:cNvPr id="32770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ru-RU" smtClean="0">
                <a:solidFill>
                  <a:schemeClr val="tx1"/>
                </a:solidFill>
                <a:latin typeface="Times New Roman" pitchFamily="18" charset="0"/>
                <a:ea typeface="HGｺﾞｼｯｸE"/>
                <a:cs typeface="Times New Roman" pitchFamily="18" charset="0"/>
              </a:rPr>
              <a:t>выступают основаниями преемственности дошкольного и начального общего образования. При соблюдении требований к условиям реализации Программы настоящие целевые ориентиры предполагают формирование у детей дошкольного возраста предпосылок учебной деятельности на этапе завершения ими дошкольного образования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Горизонтальный свиток 5"/>
          <p:cNvSpPr/>
          <p:nvPr/>
        </p:nvSpPr>
        <p:spPr>
          <a:xfrm>
            <a:off x="395288" y="260350"/>
            <a:ext cx="8137525" cy="1033463"/>
          </a:xfrm>
          <a:prstGeom prst="horizontalScroll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Ожидаемые результаты: </a:t>
            </a:r>
          </a:p>
          <a:p>
            <a:pPr algn="ctr">
              <a:defRPr/>
            </a:pPr>
            <a:r>
              <a:rPr lang="ru-RU" sz="24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портрет выпускника детского сада</a:t>
            </a:r>
            <a:endParaRPr lang="ru-RU" sz="2400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3794" name="Объект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2800" smtClean="0">
                <a:ea typeface="HGｺﾞｼｯｸE"/>
              </a:rPr>
              <a:t>Деятельный и активный</a:t>
            </a:r>
          </a:p>
          <a:p>
            <a:pPr eaLnBrk="1" hangingPunct="1"/>
            <a:r>
              <a:rPr lang="ru-RU" sz="2800" smtClean="0">
                <a:ea typeface="HGｺﾞｼｯｸE"/>
              </a:rPr>
              <a:t>Креативный</a:t>
            </a:r>
          </a:p>
          <a:p>
            <a:pPr eaLnBrk="1" hangingPunct="1"/>
            <a:r>
              <a:rPr lang="ru-RU" sz="2800" smtClean="0">
                <a:ea typeface="HGｺﾞｼｯｸE"/>
              </a:rPr>
              <a:t>Любознательный</a:t>
            </a:r>
          </a:p>
          <a:p>
            <a:pPr eaLnBrk="1" hangingPunct="1"/>
            <a:r>
              <a:rPr lang="ru-RU" sz="2800" smtClean="0">
                <a:ea typeface="HGｺﾞｼｯｸE"/>
              </a:rPr>
              <a:t>Инициативный</a:t>
            </a:r>
          </a:p>
          <a:p>
            <a:pPr eaLnBrk="1" hangingPunct="1"/>
            <a:r>
              <a:rPr lang="ru-RU" sz="2800" smtClean="0">
                <a:ea typeface="HGｺﾞｼｯｸE"/>
              </a:rPr>
              <a:t>Открытый внешнему миру, доброжелательный и отзывчивый</a:t>
            </a:r>
          </a:p>
          <a:p>
            <a:pPr eaLnBrk="1" hangingPunct="1"/>
            <a:r>
              <a:rPr lang="ru-RU" sz="2800" smtClean="0">
                <a:ea typeface="HGｺﾞｼｯｸE"/>
              </a:rPr>
              <a:t>Положительное отношение к себе, уверенность в своих силах</a:t>
            </a:r>
          </a:p>
          <a:p>
            <a:pPr eaLnBrk="1" hangingPunct="1"/>
            <a:r>
              <a:rPr lang="ru-RU" sz="2800" smtClean="0">
                <a:ea typeface="HGｺﾞｼｯｸE"/>
              </a:rPr>
              <a:t>Чувство собственного достоинства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Вывод:</a:t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defRPr/>
            </a:pPr>
            <a:endParaRPr lang="ru-RU" dirty="0">
              <a:solidFill>
                <a:srgbClr val="1F27C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eaLnBrk="1" hangingPunct="1">
              <a:buFontTx/>
              <a:buNone/>
              <a:defRPr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Новые взгляды на воспитание, обучение и развитие детей требует нового подхода к осуществлению преемственности детского сада и школы, построении новой модели выпускника, что позволит обеспечить непрерывность образовательного процесса.</a:t>
            </a:r>
          </a:p>
          <a:p>
            <a:pPr eaLnBrk="1" hangingPunct="1"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преемственности может быть успешно решена при тесном взаимодействии детского сада и школы. Выиграют от этого все, особенно дети. Ради детей можно найти время, силы и средства для решения задач преемственности.</a:t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Объект 2"/>
          <p:cNvSpPr>
            <a:spLocks noGrp="1"/>
          </p:cNvSpPr>
          <p:nvPr>
            <p:ph idx="1"/>
          </p:nvPr>
        </p:nvSpPr>
        <p:spPr>
          <a:xfrm>
            <a:off x="457200" y="404813"/>
            <a:ext cx="8229600" cy="5721350"/>
          </a:xfrm>
        </p:spPr>
        <p:txBody>
          <a:bodyPr/>
          <a:lstStyle/>
          <a:p>
            <a:pPr eaLnBrk="1" hangingPunct="1"/>
            <a:r>
              <a:rPr lang="ru-RU" sz="1600" u="sng" smtClean="0">
                <a:latin typeface="Times New Roman" pitchFamily="18" charset="0"/>
                <a:ea typeface="HGｺﾞｼｯｸE"/>
                <a:cs typeface="Times New Roman" pitchFamily="18" charset="0"/>
              </a:rPr>
              <a:t>Используемая литература:</a:t>
            </a:r>
            <a:endParaRPr lang="ru-RU" sz="1600" smtClean="0">
              <a:latin typeface="Times New Roman" pitchFamily="18" charset="0"/>
              <a:ea typeface="HGｺﾞｼｯｸE"/>
              <a:cs typeface="Times New Roman" pitchFamily="18" charset="0"/>
            </a:endParaRPr>
          </a:p>
          <a:p>
            <a:pPr eaLnBrk="1" hangingPunct="1">
              <a:buFont typeface="Gill Sans MT" pitchFamily="34" charset="0"/>
              <a:buAutoNum type="arabicPeriod"/>
            </a:pPr>
            <a:r>
              <a:rPr lang="ru-RU" sz="1600" smtClean="0">
                <a:latin typeface="Times New Roman" pitchFamily="18" charset="0"/>
                <a:ea typeface="HGｺﾞｼｯｸE"/>
                <a:cs typeface="Times New Roman" pitchFamily="18" charset="0"/>
              </a:rPr>
              <a:t>От рождения до школы. Основная общеобразовательная программа дошкольного образования / Под ред. Н.Е. Вераксы, Т.С. Комаровой, М.А. Васильевой. – М.: Мозаика-Синтез, 2010. – 304 с. </a:t>
            </a:r>
          </a:p>
          <a:p>
            <a:pPr eaLnBrk="1" hangingPunct="1">
              <a:buFont typeface="Gill Sans MT" pitchFamily="34" charset="0"/>
              <a:buAutoNum type="arabicPeriod"/>
            </a:pPr>
            <a:r>
              <a:rPr lang="ru-RU" sz="1600" smtClean="0">
                <a:latin typeface="Times New Roman" pitchFamily="18" charset="0"/>
                <a:ea typeface="HGｺﾞｼｯｸE"/>
                <a:cs typeface="Times New Roman" pitchFamily="18" charset="0"/>
              </a:rPr>
              <a:t>Программа воспитания и обучения в детском саду / Под ред. М.А. Васильевой, В.В. Гербовой, Т.С. Комаровой. – 4-е изд., испр. и доп. – М.: Мозаика-Синтез, 2010.– 232с.</a:t>
            </a:r>
          </a:p>
          <a:p>
            <a:pPr eaLnBrk="1" hangingPunct="1">
              <a:buFont typeface="Gill Sans MT" pitchFamily="34" charset="0"/>
              <a:buAutoNum type="arabicPeriod"/>
            </a:pPr>
            <a:r>
              <a:rPr lang="ru-RU" sz="1600" smtClean="0">
                <a:latin typeface="Times New Roman" pitchFamily="18" charset="0"/>
                <a:ea typeface="HGｺﾞｼｯｸE"/>
                <a:cs typeface="Times New Roman" pitchFamily="18" charset="0"/>
              </a:rPr>
              <a:t>Готов ли ваш ребёнок к школе / А.А. Венгер, А.Л.Венгер –М: Знание, 1994 г. – 192 с.</a:t>
            </a:r>
          </a:p>
          <a:p>
            <a:pPr eaLnBrk="1" hangingPunct="1">
              <a:buFont typeface="Gill Sans MT" pitchFamily="34" charset="0"/>
              <a:buAutoNum type="arabicPeriod"/>
            </a:pPr>
            <a:r>
              <a:rPr lang="ru-RU" sz="1600" smtClean="0">
                <a:latin typeface="Times New Roman" pitchFamily="18" charset="0"/>
                <a:ea typeface="HGｺﾞｼｯｸE"/>
                <a:cs typeface="Times New Roman" pitchFamily="18" charset="0"/>
              </a:rPr>
              <a:t>Федеральный государственный образовательный стандарт дошкольного образования //</a:t>
            </a:r>
          </a:p>
          <a:p>
            <a:pPr eaLnBrk="1" hangingPunct="1">
              <a:buFont typeface="Gill Sans MT" pitchFamily="34" charset="0"/>
              <a:buAutoNum type="arabicPeriod"/>
            </a:pPr>
            <a:r>
              <a:rPr lang="ru-RU" sz="1600" smtClean="0">
                <a:ea typeface="HGｺﾞｼｯｸE"/>
              </a:rPr>
              <a:t>Преемственность в работе ДОУ и школы в рамках введения ФГОС НОО в начальной школе. </a:t>
            </a:r>
            <a:r>
              <a:rPr lang="en-US" sz="1600" smtClean="0">
                <a:ea typeface="HGｺﾞｼｯｸE"/>
                <a:hlinkClick r:id="rId2"/>
              </a:rPr>
              <a:t>sch177.pskovedu.ru</a:t>
            </a:r>
            <a:endParaRPr lang="ru-RU" sz="1600" smtClean="0">
              <a:ea typeface="HGｺﾞｼｯｸE"/>
            </a:endParaRPr>
          </a:p>
          <a:p>
            <a:pPr eaLnBrk="1" hangingPunct="1">
              <a:buFont typeface="Gill Sans MT" pitchFamily="34" charset="0"/>
              <a:buAutoNum type="arabicPeriod"/>
            </a:pPr>
            <a:r>
              <a:rPr lang="ru-RU" sz="1600" smtClean="0">
                <a:ea typeface="HGｺﾞｼｯｸE"/>
              </a:rPr>
              <a:t>Л.Н. Кравцова "Преемственность между детским садом и школой в связи с переходом на ФГОС второго поколения".</a:t>
            </a:r>
            <a:r>
              <a:rPr lang="en-US" sz="1600" smtClean="0">
                <a:ea typeface="HGｺﾞｼｯｸE"/>
              </a:rPr>
              <a:t> http://kravtsoval.ucoz.ru/publ/2-1-0-17</a:t>
            </a:r>
            <a:endParaRPr lang="ru-RU" sz="1600" smtClean="0">
              <a:ea typeface="HGｺﾞｼｯｸ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750" y="2276475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/>
              <a:t>Спасибо за внимание!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S010362657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Hunting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TS010362657</Template>
  <TotalTime>114</TotalTime>
  <Words>775</Words>
  <Application>Microsoft Office PowerPoint</Application>
  <PresentationFormat>Экран (4:3)</PresentationFormat>
  <Paragraphs>89</Paragraphs>
  <Slides>23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Шаблон оформления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36" baseType="lpstr">
      <vt:lpstr>Gill Sans MT</vt:lpstr>
      <vt:lpstr>HGｺﾞｼｯｸE</vt:lpstr>
      <vt:lpstr>Arial</vt:lpstr>
      <vt:lpstr>Calibri</vt:lpstr>
      <vt:lpstr>MS PGothic</vt:lpstr>
      <vt:lpstr>Centaur</vt:lpstr>
      <vt:lpstr>Arial Black</vt:lpstr>
      <vt:lpstr>Times New Roman</vt:lpstr>
      <vt:lpstr>Corbel</vt:lpstr>
      <vt:lpstr>Arial Unicode MS</vt:lpstr>
      <vt:lpstr>Wingdings 2</vt:lpstr>
      <vt:lpstr>TS010362657</vt:lpstr>
      <vt:lpstr>TS010362657</vt:lpstr>
      <vt:lpstr>«Быть готовым к школе – не значит уметь читать, писать и считать. Быть готовым к школе – значит быть готовым всему этому научиться». Доктор психологических наук Леонид Абрамович Венгер</vt:lpstr>
      <vt:lpstr>Программа о преемственности детского сада и школы</vt:lpstr>
      <vt:lpstr>Введение Федеральных Государственных Требований  (ФГТ) к структуре дошкольной программы и принятие новых Федеральных Государственных Образовательных Стандартов (ФГОС) начального школьного образования – важный этап преемственности детского сада и школы.</vt:lpstr>
      <vt:lpstr>Школа и детский сад – два смежных звена в системе образования. Успехи в школьном обучении во многом зависят от качества знаний и умений, сформированных в дошкольном детстве, от уровня развития познавательных интересов и познавательной активности ребенка, т.е. от развития умственных способностей ребёнка. </vt:lpstr>
      <vt:lpstr>Преемственность между дошкольной и школьной ступенями образования не должна пониматься только как подготовка детей к обучению </vt:lpstr>
      <vt:lpstr>Задачи преемственности детского сада и школы</vt:lpstr>
      <vt:lpstr>Цель программы</vt:lpstr>
      <vt:lpstr>Задачи </vt:lpstr>
      <vt:lpstr>Слайд 9</vt:lpstr>
      <vt:lpstr>Психологическая готовность включает в себя</vt:lpstr>
      <vt:lpstr>Недостаточная психологическая готовность чаще всего возникает по следующим причинам: </vt:lpstr>
      <vt:lpstr>Важную роль в обеспечении эффективной преемственности дошкольного и начального образования играет координация взаимодействия между педагогическими коллективами ДОУ и школы.  </vt:lpstr>
      <vt:lpstr>Формы осуществления преемственности: </vt:lpstr>
      <vt:lpstr>Слайд 14</vt:lpstr>
      <vt:lpstr>Слайд 15</vt:lpstr>
      <vt:lpstr>Слайд 16</vt:lpstr>
      <vt:lpstr>Целевые ориентиры дошкольного образования</vt:lpstr>
      <vt:lpstr>Целевые ориентиры программы</vt:lpstr>
      <vt:lpstr>Слайд 19</vt:lpstr>
      <vt:lpstr>Вывод: </vt:lpstr>
      <vt:lpstr>Слайд 21</vt:lpstr>
      <vt:lpstr>Слайд 22</vt:lpstr>
      <vt:lpstr>Спасибо за внимание!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«Быть готовым к школе – не значит уметь читать, писать и считать. Быть готовым к школе – значит быть готовым всему этому научиться». Доктор психологических наук Леонид Абрамович Венгер</dc:title>
  <dc:creator>HP</dc:creator>
  <cp:lastModifiedBy>klient</cp:lastModifiedBy>
  <cp:revision>7</cp:revision>
  <dcterms:created xsi:type="dcterms:W3CDTF">2014-02-23T07:45:13Z</dcterms:created>
  <dcterms:modified xsi:type="dcterms:W3CDTF">2016-11-01T10:22:47Z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TC103626579990</vt:lpwstr>
  </property>
</Properties>
</file>