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264" r:id="rId10"/>
    <p:sldId id="267" r:id="rId11"/>
    <p:sldId id="266" r:id="rId12"/>
    <p:sldId id="273" r:id="rId13"/>
    <p:sldId id="274" r:id="rId14"/>
    <p:sldId id="275" r:id="rId15"/>
    <p:sldId id="276" r:id="rId16"/>
    <p:sldId id="277" r:id="rId17"/>
    <p:sldId id="280" r:id="rId18"/>
    <p:sldId id="279" r:id="rId19"/>
    <p:sldId id="278" r:id="rId20"/>
    <p:sldId id="271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-822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1/7/2026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1/7/2026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1/7/2026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1/7/2026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1/7/2026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1/7/2026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1/7/2026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1/7/2026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1/7/2026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1/7/2026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E9699F7-2497-E46A-C4FB-321ADFDB1E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61078" y="1448973"/>
            <a:ext cx="8915399" cy="1792224"/>
          </a:xfrm>
        </p:spPr>
        <p:txBody>
          <a:bodyPr>
            <a:normAutofit fontScale="90000"/>
          </a:bodyPr>
          <a:lstStyle/>
          <a:p>
            <a:r>
              <a:rPr lang="ru-RU" b="1" u="sng" dirty="0" smtClean="0"/>
              <a:t>«Мосты как достопримечательности страны»</a:t>
            </a:r>
            <a:endParaRPr lang="ru-RU" b="1" u="sng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5372A054-8FD3-D071-49C4-FD68A9E624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31736" y="4777379"/>
            <a:ext cx="4472876" cy="1126283"/>
          </a:xfrm>
        </p:spPr>
        <p:txBody>
          <a:bodyPr>
            <a:normAutofit/>
          </a:bodyPr>
          <a:lstStyle/>
          <a:p>
            <a:pPr algn="r"/>
            <a:r>
              <a:rPr lang="ru-RU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Подготовила воспитатель </a:t>
            </a:r>
            <a:r>
              <a:rPr lang="ru-RU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МДОАУ </a:t>
            </a:r>
            <a:r>
              <a:rPr lang="ru-RU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Д</a:t>
            </a:r>
            <a:r>
              <a:rPr lang="ru-RU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етский </a:t>
            </a:r>
            <a:r>
              <a:rPr lang="ru-RU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сад </a:t>
            </a:r>
            <a:r>
              <a:rPr lang="ru-RU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«Солнышко» с.Томское</a:t>
            </a:r>
            <a:endParaRPr lang="ru-RU" i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r"/>
            <a:r>
              <a:rPr lang="ru-RU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Дацык  Евгения Артёмовна</a:t>
            </a:r>
            <a:endParaRPr lang="ru-RU" i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30817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28F8F9B-6C2F-D3EC-CE49-866304E10B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b="1" u="sng" dirty="0"/>
              <a:t>Разводной мост 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20FBB022-D51C-0809-93B8-27B52EA460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23013" y="1427762"/>
            <a:ext cx="5181600" cy="3451614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DDAD5373-00B3-BE52-6CE4-DB7CD8C490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029968" y="1598613"/>
            <a:ext cx="4064443" cy="4262436"/>
          </a:xfrm>
        </p:spPr>
        <p:txBody>
          <a:bodyPr>
            <a:normAutofit fontScale="92500" lnSpcReduction="10000"/>
          </a:bodyPr>
          <a:lstStyle/>
          <a:p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Это мост, который перемещается для того, чтобы открыть проход для речного транспорта, чтобы под ним проплыли судна. Когда мосты разводят, то движение по мосту останавливается. А потом опять возобновляется. </a:t>
            </a:r>
          </a:p>
          <a:p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У нас в России  такие мосты построены в  городе Санкт-Петербург, их там 21!</a:t>
            </a:r>
          </a:p>
        </p:txBody>
      </p:sp>
    </p:spTree>
    <p:extLst>
      <p:ext uri="{BB962C8B-B14F-4D97-AF65-F5344CB8AC3E}">
        <p14:creationId xmlns="" xmlns:p14="http://schemas.microsoft.com/office/powerpoint/2010/main" val="2649538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BFB9666-8ABA-DDC0-3C35-FFD0A0801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6412" y="267286"/>
            <a:ext cx="7678201" cy="647114"/>
          </a:xfrm>
        </p:spPr>
        <p:txBody>
          <a:bodyPr>
            <a:normAutofit/>
          </a:bodyPr>
          <a:lstStyle/>
          <a:p>
            <a:r>
              <a:rPr lang="ru-RU" sz="3200" b="1" u="sng" dirty="0"/>
              <a:t>Тауэрский мост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AE95FA3D-73F8-6C2B-EDA0-5889AFCDB5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 flipH="1">
            <a:off x="6094411" y="5815329"/>
            <a:ext cx="45719" cy="45719"/>
          </a:xfrm>
        </p:spPr>
        <p:txBody>
          <a:bodyPr>
            <a:normAutofit fontScale="25000" lnSpcReduction="20000"/>
          </a:bodyPr>
          <a:lstStyle/>
          <a:p>
            <a:endParaRPr lang="ru-RU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7" name="Содержимое 6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6se="http://schemas.microsoft.com/office/word/2015/wordml/symex" xmlns:w16cid="http://schemas.microsoft.com/office/word/2016/wordml/cid" xmlns:w15="http://schemas.microsoft.com/office/word/2012/wordml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 t="28144" b="14357"/>
          <a:stretch/>
        </p:blipFill>
        <p:spPr bwMode="auto">
          <a:xfrm>
            <a:off x="1659988" y="1406768"/>
            <a:ext cx="9825297" cy="507843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6se="http://schemas.microsoft.com/office/word/2015/wordml/symex" xmlns:w16cid="http://schemas.microsoft.com/office/word/2016/wordml/cid" xmlns:w15="http://schemas.microsoft.com/office/word/2012/wordml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 xmlns="" xmlns:pic="http://schemas.openxmlformats.org/drawingml/2006/picture" xmlns:lc="http://schemas.openxmlformats.org/drawingml/2006/lockedCanvas"/>
            </a:ext>
          </a:extLst>
        </p:spPr>
      </p:pic>
    </p:spTree>
    <p:extLst>
      <p:ext uri="{BB962C8B-B14F-4D97-AF65-F5344CB8AC3E}">
        <p14:creationId xmlns="" xmlns:p14="http://schemas.microsoft.com/office/powerpoint/2010/main" val="2444722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u="sng" dirty="0" smtClean="0"/>
              <a:t>Китай . Подвесной мост </a:t>
            </a:r>
            <a:br>
              <a:rPr lang="ru-RU" sz="2800" b="1" u="sng" dirty="0" smtClean="0"/>
            </a:br>
            <a:r>
              <a:rPr lang="ru-RU" sz="2800" b="1" u="sng" dirty="0" err="1" smtClean="0"/>
              <a:t>Айчжай</a:t>
            </a:r>
            <a:r>
              <a:rPr lang="ru-RU" sz="2800" b="1" u="sng" dirty="0" smtClean="0"/>
              <a:t>.</a:t>
            </a:r>
            <a:endParaRPr lang="ru-RU" sz="2800" b="1" u="sng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/>
          <p:nvPr/>
        </p:nvPicPr>
        <p:blipFill>
          <a:blip r:embed="rId2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6se="http://schemas.microsoft.com/office/word/2015/wordml/symex" xmlns:w16cid="http://schemas.microsoft.com/office/word/2016/wordml/cid" xmlns:w15="http://schemas.microsoft.com/office/word/2012/wordml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2582446" y="1601885"/>
            <a:ext cx="3522931" cy="4348749"/>
          </a:xfrm>
          <a:prstGeom prst="rect">
            <a:avLst/>
          </a:prstGeom>
          <a:noFill/>
        </p:spPr>
      </p:pic>
      <p:pic>
        <p:nvPicPr>
          <p:cNvPr id="6" name="Содержимое 5"/>
          <p:cNvPicPr>
            <a:picLocks noGrp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6se="http://schemas.microsoft.com/office/word/2015/wordml/symex" xmlns:w16cid="http://schemas.microsoft.com/office/word/2016/wordml/cid" xmlns:w15="http://schemas.microsoft.com/office/word/2012/wordml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 b="38972"/>
          <a:stretch/>
        </p:blipFill>
        <p:spPr bwMode="auto">
          <a:xfrm>
            <a:off x="6471138" y="365760"/>
            <a:ext cx="5373859" cy="550046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6se="http://schemas.microsoft.com/office/word/2015/wordml/symex" xmlns:w16cid="http://schemas.microsoft.com/office/word/2016/wordml/cid" xmlns:w15="http://schemas.microsoft.com/office/word/2012/wordml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 xmlns="" xmlns:pic="http://schemas.openxmlformats.org/drawingml/2006/picture" xmlns:lc="http://schemas.openxmlformats.org/drawingml/2006/lockedCanvas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8650874" cy="510516"/>
          </a:xfrm>
        </p:spPr>
        <p:txBody>
          <a:bodyPr>
            <a:noAutofit/>
          </a:bodyPr>
          <a:lstStyle/>
          <a:p>
            <a:r>
              <a:rPr lang="ru-RU" sz="3200" b="1" u="sng" dirty="0" smtClean="0"/>
              <a:t>Японский Жемчужный мост.</a:t>
            </a:r>
            <a:endParaRPr lang="ru-RU" sz="3200" b="1" u="sng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89213" y="1598613"/>
            <a:ext cx="55514" cy="131713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pic>
        <p:nvPicPr>
          <p:cNvPr id="5" name="Содержимое 4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6se="http://schemas.microsoft.com/office/word/2015/wordml/symex" xmlns:w16cid="http://schemas.microsoft.com/office/word/2016/wordml/cid" xmlns:w15="http://schemas.microsoft.com/office/word/2012/wordml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 t="3804" b="7956"/>
          <a:stretch/>
        </p:blipFill>
        <p:spPr bwMode="auto">
          <a:xfrm>
            <a:off x="2349306" y="1294228"/>
            <a:ext cx="8823600" cy="478301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6se="http://schemas.microsoft.com/office/word/2015/wordml/symex" xmlns:w16cid="http://schemas.microsoft.com/office/word/2016/wordml/cid" xmlns:w15="http://schemas.microsoft.com/office/word/2012/wordml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 xmlns="" xmlns:pic="http://schemas.openxmlformats.org/drawingml/2006/picture" xmlns:lc="http://schemas.openxmlformats.org/drawingml/2006/lockedCanvas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8327317" cy="976312"/>
          </a:xfrm>
        </p:spPr>
        <p:txBody>
          <a:bodyPr>
            <a:noAutofit/>
          </a:bodyPr>
          <a:lstStyle/>
          <a:p>
            <a:r>
              <a:rPr lang="ru-RU" sz="3200" b="1" u="sng" dirty="0" smtClean="0"/>
              <a:t>Россия. Разводной мост    в Санкт Петербурге.</a:t>
            </a:r>
            <a:endParaRPr lang="ru-RU" sz="3200" b="1" u="sng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 flipH="1">
            <a:off x="2543493" y="1598613"/>
            <a:ext cx="45719" cy="145781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pic>
        <p:nvPicPr>
          <p:cNvPr id="5" name="Содержимое 4"/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6se="http://schemas.microsoft.com/office/word/2015/wordml/symex" xmlns:w16cid="http://schemas.microsoft.com/office/word/2016/wordml/cid" xmlns:w15="http://schemas.microsoft.com/office/word/2012/wordml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 l="4121" t="9284" r="4192" b="22808"/>
          <a:stretch/>
        </p:blipFill>
        <p:spPr bwMode="auto">
          <a:xfrm>
            <a:off x="2504049" y="1648667"/>
            <a:ext cx="8444423" cy="478026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6se="http://schemas.microsoft.com/office/word/2015/wordml/symex" xmlns:w16cid="http://schemas.microsoft.com/office/word/2016/wordml/cid" xmlns:w15="http://schemas.microsoft.com/office/word/2012/wordml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 xmlns="" xmlns:pic="http://schemas.openxmlformats.org/drawingml/2006/picture" xmlns:lc="http://schemas.openxmlformats.org/drawingml/2006/lockedCanvas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u="sng" dirty="0" smtClean="0"/>
              <a:t>Мост через реку Зея (г.Благовещенск).</a:t>
            </a:r>
            <a:endParaRPr lang="ru-RU" sz="3200" b="1" u="sng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)</a:t>
            </a:r>
            <a:endParaRPr lang="ru-RU" dirty="0"/>
          </a:p>
        </p:txBody>
      </p:sp>
      <p:pic>
        <p:nvPicPr>
          <p:cNvPr id="5" name="Рисунок 4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6se="http://schemas.microsoft.com/office/word/2015/wordml/symex" xmlns:w16cid="http://schemas.microsoft.com/office/word/2016/wordml/cid" xmlns:w15="http://schemas.microsoft.com/office/word/2012/wordml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 xmlns="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 t="21001" b="9873"/>
          <a:stretch/>
        </p:blipFill>
        <p:spPr bwMode="auto">
          <a:xfrm>
            <a:off x="2307102" y="1392701"/>
            <a:ext cx="9411286" cy="495182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6se="http://schemas.microsoft.com/office/word/2015/wordml/symex" xmlns:w16cid="http://schemas.microsoft.com/office/word/2016/wordml/cid" xmlns:w15="http://schemas.microsoft.com/office/word/2012/wordml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 xmlns="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/>
            </a:ext>
          </a:extLst>
        </p:spPr>
      </p:pic>
      <p:pic>
        <p:nvPicPr>
          <p:cNvPr id="6" name="Рисунок 5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6se="http://schemas.microsoft.com/office/word/2015/wordml/symex" xmlns:w16cid="http://schemas.microsoft.com/office/word/2016/wordml/cid" xmlns:w15="http://schemas.microsoft.com/office/word/2012/wordml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 xmlns="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 t="21001" b="9873"/>
          <a:stretch/>
        </p:blipFill>
        <p:spPr bwMode="auto">
          <a:xfrm>
            <a:off x="2459502" y="1545101"/>
            <a:ext cx="9411286" cy="495182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6se="http://schemas.microsoft.com/office/word/2015/wordml/symex" xmlns:w16cid="http://schemas.microsoft.com/office/word/2016/wordml/cid" xmlns:w15="http://schemas.microsoft.com/office/word/2012/wordml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 xmlns="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/>
            </a:ext>
          </a:extLst>
        </p:spPr>
      </p:pic>
      <p:pic>
        <p:nvPicPr>
          <p:cNvPr id="7" name="Рисунок 6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6se="http://schemas.microsoft.com/office/word/2015/wordml/symex" xmlns:w16cid="http://schemas.microsoft.com/office/word/2016/wordml/cid" xmlns:w15="http://schemas.microsoft.com/office/word/2012/wordml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 xmlns="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 t="21001" b="9873"/>
          <a:stretch/>
        </p:blipFill>
        <p:spPr bwMode="auto">
          <a:xfrm>
            <a:off x="2611902" y="1697501"/>
            <a:ext cx="9411286" cy="495182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6se="http://schemas.microsoft.com/office/word/2015/wordml/symex" xmlns:w16cid="http://schemas.microsoft.com/office/word/2016/wordml/cid" xmlns:w15="http://schemas.microsoft.com/office/word/2012/wordml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 xmlns="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64789" y="553772"/>
            <a:ext cx="8911687" cy="1280890"/>
          </a:xfrm>
        </p:spPr>
        <p:txBody>
          <a:bodyPr>
            <a:normAutofit/>
          </a:bodyPr>
          <a:lstStyle/>
          <a:p>
            <a:r>
              <a:rPr lang="ru-RU" sz="3200" b="1" u="sng" dirty="0" smtClean="0"/>
              <a:t>Путепровод через Транссибирскую магистраль в п.Серышево</a:t>
            </a:r>
            <a:endParaRPr lang="ru-RU" sz="3200" b="1" u="sng" dirty="0"/>
          </a:p>
        </p:txBody>
      </p:sp>
      <p:sp>
        <p:nvSpPr>
          <p:cNvPr id="7" name="Содержимое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C:\Users\татьяна\Desktop\1763082934017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72358" y="1983545"/>
            <a:ext cx="5724525" cy="3981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татьяна\Desktop\1763082934046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88125" y="1955410"/>
            <a:ext cx="4557932" cy="4044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u="sng" dirty="0" smtClean="0"/>
              <a:t>Открытие моста 23 октября 2025года в п.Серышево.</a:t>
            </a:r>
            <a:endParaRPr lang="ru-RU" b="1" u="sng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C:\Users\татьяна\Desktop\1763082933996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96911" y="1645920"/>
            <a:ext cx="8924529" cy="4768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Заголовок 18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C:\Users\татьяна\Desktop\1763082934006.jpg"/>
          <p:cNvPicPr>
            <a:picLocks noGrp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 bwMode="auto">
          <a:xfrm>
            <a:off x="1941343" y="787791"/>
            <a:ext cx="9622300" cy="5124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u="sng" dirty="0" smtClean="0"/>
              <a:t>Активное строительство путепровода в г.Белогорске</a:t>
            </a:r>
            <a:endParaRPr lang="ru-RU" sz="3200" b="1" u="sng" dirty="0"/>
          </a:p>
        </p:txBody>
      </p:sp>
      <p:pic>
        <p:nvPicPr>
          <p:cNvPr id="5" name="Содержимое 4" descr="C:\Users\татьяна\Desktop\1763082934027.jpg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3606348" y="2133600"/>
            <a:ext cx="6881130" cy="377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BC1E48B-8DF5-FA0E-50E3-94CFD41A7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2848" y="624110"/>
            <a:ext cx="9291763" cy="5264626"/>
          </a:xfrm>
        </p:spPr>
        <p:txBody>
          <a:bodyPr/>
          <a:lstStyle/>
          <a:p>
            <a:pPr algn="ctr"/>
            <a:r>
              <a:rPr lang="ru-RU" b="1" dirty="0"/>
              <a:t>Загадка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>«Вот река, а я над ней, </a:t>
            </a:r>
            <a:br>
              <a:rPr lang="ru-RU" dirty="0"/>
            </a:br>
            <a:r>
              <a:rPr lang="ru-RU" dirty="0"/>
              <a:t>Угадай-ка поскорей — </a:t>
            </a:r>
            <a:br>
              <a:rPr lang="ru-RU" dirty="0"/>
            </a:br>
            <a:r>
              <a:rPr lang="ru-RU" dirty="0"/>
              <a:t>Как громадина лежу, </a:t>
            </a:r>
            <a:br>
              <a:rPr lang="ru-RU" dirty="0"/>
            </a:br>
            <a:r>
              <a:rPr lang="ru-RU" dirty="0"/>
              <a:t>Оба берега держу, </a:t>
            </a:r>
            <a:br>
              <a:rPr lang="ru-RU" dirty="0"/>
            </a:br>
            <a:r>
              <a:rPr lang="ru-RU" dirty="0"/>
              <a:t>Через реку по спине, </a:t>
            </a:r>
            <a:br>
              <a:rPr lang="ru-RU" dirty="0"/>
            </a:br>
            <a:r>
              <a:rPr lang="ru-RU" dirty="0"/>
              <a:t>Едет ряд машин по мне…» 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602941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E416B05-CC2B-0962-BFE1-E827789B1B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7296" y="4681728"/>
            <a:ext cx="5707315" cy="1508760"/>
          </a:xfrm>
        </p:spPr>
        <p:txBody>
          <a:bodyPr/>
          <a:lstStyle/>
          <a:p>
            <a:r>
              <a:rPr lang="ru-RU" dirty="0"/>
              <a:t>Спасибо за внимание!</a:t>
            </a:r>
          </a:p>
        </p:txBody>
      </p:sp>
    </p:spTree>
    <p:extLst>
      <p:ext uri="{BB962C8B-B14F-4D97-AF65-F5344CB8AC3E}">
        <p14:creationId xmlns="" xmlns:p14="http://schemas.microsoft.com/office/powerpoint/2010/main" val="2305437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6E6CF43-24DD-A8F6-2C7A-B9BF3E49F6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5977858"/>
          </a:xfrm>
        </p:spPr>
        <p:txBody>
          <a:bodyPr>
            <a:normAutofit/>
          </a:bodyPr>
          <a:lstStyle/>
          <a:p>
            <a:r>
              <a:rPr lang="ru-RU" sz="2200" dirty="0"/>
              <a:t>Мост - это сооружение, помогающее пересечь реку, озеро, ущелье или любое другое препятствие. И мост - одна из первых инженерных конструкций, придуманная человеком.</a:t>
            </a:r>
            <a:br>
              <a:rPr lang="ru-RU" sz="2200" dirty="0"/>
            </a:br>
            <a:r>
              <a:rPr lang="ru-RU" sz="2200" dirty="0"/>
              <a:t/>
            </a:r>
            <a:br>
              <a:rPr lang="ru-RU" sz="2200" dirty="0"/>
            </a:br>
            <a:r>
              <a:rPr lang="ru-RU" sz="2200" dirty="0"/>
              <a:t>-Скажите, а кто строит мосты? Может вы знаете профессии  людей, которые занимаются строительством мостов? </a:t>
            </a:r>
            <a:br>
              <a:rPr lang="ru-RU" sz="2200" dirty="0"/>
            </a:br>
            <a:r>
              <a:rPr lang="ru-RU" sz="2200" dirty="0"/>
              <a:t/>
            </a:r>
            <a:br>
              <a:rPr lang="ru-RU" sz="2200" dirty="0"/>
            </a:br>
            <a:r>
              <a:rPr lang="ru-RU" sz="2200" dirty="0"/>
              <a:t>- Строительством мостов занимаются  не только строители. Прежде чем построить мост, необходим чертёж,  план моста, необходимо сделать расчёты и замеры, чтобы мост получился устойчивым.</a:t>
            </a:r>
            <a:br>
              <a:rPr lang="ru-RU" sz="2200" dirty="0"/>
            </a:br>
            <a:r>
              <a:rPr lang="ru-RU" sz="2200" dirty="0"/>
              <a:t/>
            </a:r>
            <a:br>
              <a:rPr lang="ru-RU" sz="2200" dirty="0"/>
            </a:br>
            <a:r>
              <a:rPr lang="ru-RU" sz="2200" dirty="0"/>
              <a:t>- Этим занимаются архитекторы и конструкторы. Люди всех этих профессий занимаются очень сложным и нужным делом. Ведь без мостов никак не обойтись.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973770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5CD3BF7-D902-1563-07B3-0958AC1996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3120" y="446088"/>
            <a:ext cx="3991291" cy="976312"/>
          </a:xfrm>
        </p:spPr>
        <p:txBody>
          <a:bodyPr>
            <a:normAutofit/>
          </a:bodyPr>
          <a:lstStyle/>
          <a:p>
            <a:pPr algn="ctr"/>
            <a:r>
              <a:rPr lang="ru-RU" sz="3200" dirty="0"/>
              <a:t>Виды мостов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6B8DE6CA-4150-51F0-E2E1-90AD6B509F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23013" y="1696244"/>
            <a:ext cx="5181600" cy="2914650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B9B647A1-5509-3957-FA69-07156FD897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039112" y="1598613"/>
            <a:ext cx="4055299" cy="3412299"/>
          </a:xfrm>
        </p:spPr>
        <p:txBody>
          <a:bodyPr>
            <a:normAutofit/>
          </a:bodyPr>
          <a:lstStyle/>
          <a:p>
            <a:pPr algn="ctr"/>
            <a:r>
              <a:rPr lang="ru-RU" sz="2400" b="1" u="sng" dirty="0">
                <a:solidFill>
                  <a:schemeClr val="accent2">
                    <a:lumMod val="75000"/>
                  </a:schemeClr>
                </a:solidFill>
              </a:rPr>
              <a:t>Железнодорожный мост 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— искусственное сооружение, предназначенное для пропуска железнодорожных составов через водную преграду.</a:t>
            </a:r>
          </a:p>
        </p:txBody>
      </p:sp>
    </p:spTree>
    <p:extLst>
      <p:ext uri="{BB962C8B-B14F-4D97-AF65-F5344CB8AC3E}">
        <p14:creationId xmlns="" xmlns:p14="http://schemas.microsoft.com/office/powerpoint/2010/main" val="1208448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248B0AB-3660-CD66-4260-DE9BE008E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u="sng" dirty="0"/>
              <a:t>Автомобильный.</a:t>
            </a:r>
            <a:r>
              <a:rPr lang="ru-RU" u="sng" dirty="0"/>
              <a:t> 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Построен специально для машин.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="" xmlns:a16="http://schemas.microsoft.com/office/drawing/2014/main" id="{41D87605-9F66-5A60-6B03-F3740C6EF8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29342" y="2133600"/>
            <a:ext cx="6035141" cy="377825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6172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5E37503-847D-F97D-A72A-55976F469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u="sng" dirty="0" smtClean="0"/>
              <a:t>Автомобильный.</a:t>
            </a:r>
            <a:r>
              <a:rPr lang="ru-RU" u="sng" dirty="0" smtClean="0"/>
              <a:t>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Построен специально для машин.</a:t>
            </a:r>
            <a:endParaRPr lang="ru-RU" b="1" dirty="0"/>
          </a:p>
        </p:txBody>
      </p:sp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2414B00F-D830-55A3-545F-45158A2F029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589213" y="2397324"/>
            <a:ext cx="4313237" cy="3234927"/>
          </a:xfrm>
          <a:prstGeom prst="rect">
            <a:avLst/>
          </a:prstGeom>
        </p:spPr>
      </p:pic>
      <p:pic>
        <p:nvPicPr>
          <p:cNvPr id="6" name="Объект 5">
            <a:extLst>
              <a:ext uri="{FF2B5EF4-FFF2-40B4-BE49-F238E27FC236}">
                <a16:creationId xmlns="" xmlns:a16="http://schemas.microsoft.com/office/drawing/2014/main" id="{2119EADC-AE9E-3C9C-E5B5-4D8C4A3062C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191375" y="2397324"/>
            <a:ext cx="4313238" cy="323492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21719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AA5AA8E-EC43-9289-C84D-87414823E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9212" y="996952"/>
            <a:ext cx="3505199" cy="895856"/>
          </a:xfrm>
        </p:spPr>
        <p:txBody>
          <a:bodyPr>
            <a:normAutofit/>
          </a:bodyPr>
          <a:lstStyle/>
          <a:p>
            <a:r>
              <a:rPr lang="ru-RU" sz="3200" b="1" u="sng" dirty="0"/>
              <a:t>Пешеходный.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="" xmlns:a16="http://schemas.microsoft.com/office/drawing/2014/main" id="{F462A7F3-4B3E-40E5-875E-B75E48BEC1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23013" y="1413415"/>
            <a:ext cx="5181600" cy="3480308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99297D53-3E2C-B4D0-1CA2-0F42DAE6EB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589212" y="2231135"/>
            <a:ext cx="3505199" cy="3629913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accent2">
                    <a:lumMod val="75000"/>
                  </a:schemeClr>
                </a:solidFill>
              </a:rPr>
              <a:t>Если по мосту ходят только люди.</a:t>
            </a:r>
          </a:p>
        </p:txBody>
      </p:sp>
    </p:spTree>
    <p:extLst>
      <p:ext uri="{BB962C8B-B14F-4D97-AF65-F5344CB8AC3E}">
        <p14:creationId xmlns="" xmlns:p14="http://schemas.microsoft.com/office/powerpoint/2010/main" val="4092075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543F5B3-D82E-84AF-78C6-B0A8998EC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7984" y="813816"/>
            <a:ext cx="3936427" cy="1152144"/>
          </a:xfrm>
        </p:spPr>
        <p:txBody>
          <a:bodyPr>
            <a:normAutofit/>
          </a:bodyPr>
          <a:lstStyle/>
          <a:p>
            <a:pPr algn="ctr"/>
            <a:r>
              <a:rPr lang="ru-RU" sz="3200" b="1" u="sng" dirty="0"/>
              <a:t>Двухъярусный</a:t>
            </a:r>
            <a:r>
              <a:rPr lang="ru-RU" sz="3200" b="1" dirty="0"/>
              <a:t>.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EB6C4EB9-5AFE-66E5-CDE3-58933D0236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23013" y="1426369"/>
            <a:ext cx="5181600" cy="3454400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CF3013B4-5617-4CF9-D53A-3591DB6669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157984" y="2194559"/>
            <a:ext cx="3936427" cy="3666489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По первому ярусу едут автомобили, </a:t>
            </a:r>
          </a:p>
          <a:p>
            <a:pPr algn="ctr"/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а по второму — поезда. Также могут быть двухъярусные мосты для автомобилей и пешеходов. </a:t>
            </a:r>
          </a:p>
        </p:txBody>
      </p:sp>
    </p:spTree>
    <p:extLst>
      <p:ext uri="{BB962C8B-B14F-4D97-AF65-F5344CB8AC3E}">
        <p14:creationId xmlns="" xmlns:p14="http://schemas.microsoft.com/office/powerpoint/2010/main" val="1610857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EAD764B-A47B-5DB4-93CB-3EAC69EEEF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9212" y="932688"/>
            <a:ext cx="3505199" cy="950976"/>
          </a:xfrm>
        </p:spPr>
        <p:txBody>
          <a:bodyPr>
            <a:normAutofit/>
          </a:bodyPr>
          <a:lstStyle/>
          <a:p>
            <a:r>
              <a:rPr lang="ru-RU" sz="3200" b="1" u="sng" dirty="0"/>
              <a:t>Подвесной.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818046C7-58E8-3D21-CC69-2E33E22609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23013" y="1432236"/>
            <a:ext cx="5181600" cy="3442666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43195158-F290-D303-6D3C-5153B3DBDE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856233" y="2167128"/>
            <a:ext cx="4012756" cy="2707774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Такие мосты прокладываются обычно в горах, и они чаще всего бывают пешеходными.</a:t>
            </a:r>
          </a:p>
        </p:txBody>
      </p:sp>
    </p:spTree>
    <p:extLst>
      <p:ext uri="{BB962C8B-B14F-4D97-AF65-F5344CB8AC3E}">
        <p14:creationId xmlns="" xmlns:p14="http://schemas.microsoft.com/office/powerpoint/2010/main" val="77286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Wisp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Wisp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Wisp" id="{7CB32D59-10C0-40DD-B7BD-2E94284A981C}" vid="{4F34B87B-9C7A-41AE-A6CB-48536223DFF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631</TotalTime>
  <Words>220</Words>
  <Application>Microsoft Office PowerPoint</Application>
  <PresentationFormat>Произвольный</PresentationFormat>
  <Paragraphs>29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Легкий дым</vt:lpstr>
      <vt:lpstr>«Мосты как достопримечательности страны»</vt:lpstr>
      <vt:lpstr>Загадка  «Вот река, а я над ней,  Угадай-ка поскорей —  Как громадина лежу,  Оба берега держу,  Через реку по спине,  Едет ряд машин по мне…»  </vt:lpstr>
      <vt:lpstr>Мост - это сооружение, помогающее пересечь реку, озеро, ущелье или любое другое препятствие. И мост - одна из первых инженерных конструкций, придуманная человеком.  -Скажите, а кто строит мосты? Может вы знаете профессии  людей, которые занимаются строительством мостов?   - Строительством мостов занимаются  не только строители. Прежде чем построить мост, необходим чертёж,  план моста, необходимо сделать расчёты и замеры, чтобы мост получился устойчивым.  - Этим занимаются архитекторы и конструкторы. Люди всех этих профессий занимаются очень сложным и нужным делом. Ведь без мостов никак не обойтись.</vt:lpstr>
      <vt:lpstr>Виды мостов</vt:lpstr>
      <vt:lpstr>Автомобильный.  Построен специально для машин.</vt:lpstr>
      <vt:lpstr>Автомобильный.  Построен специально для машин.</vt:lpstr>
      <vt:lpstr>Пешеходный.</vt:lpstr>
      <vt:lpstr>Двухъярусный.</vt:lpstr>
      <vt:lpstr>Подвесной.</vt:lpstr>
      <vt:lpstr>Разводной мост </vt:lpstr>
      <vt:lpstr>Тауэрский мост</vt:lpstr>
      <vt:lpstr>Китай . Подвесной мост  Айчжай.</vt:lpstr>
      <vt:lpstr>Японский Жемчужный мост.</vt:lpstr>
      <vt:lpstr>Россия. Разводной мост    в Санкт Петербурге.</vt:lpstr>
      <vt:lpstr>Мост через реку Зея (г.Благовещенск).</vt:lpstr>
      <vt:lpstr>Путепровод через Транссибирскую магистраль в п.Серышево</vt:lpstr>
      <vt:lpstr>Открытие моста 23 октября 2025года в п.Серышево.</vt:lpstr>
      <vt:lpstr>Слайд 18</vt:lpstr>
      <vt:lpstr>Активное строительство путепровода в г.Белогорске</vt:lpstr>
      <vt:lpstr>Спасибо за внимание!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Какие бывают мосты</dc:title>
  <dc:creator>Пользователь</dc:creator>
  <cp:lastModifiedBy>татьяна</cp:lastModifiedBy>
  <cp:revision>8</cp:revision>
  <dcterms:created xsi:type="dcterms:W3CDTF">2025-02-18T16:18:23Z</dcterms:created>
  <dcterms:modified xsi:type="dcterms:W3CDTF">2026-01-07T15:42:22Z</dcterms:modified>
</cp:coreProperties>
</file>