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9"/>
  </p:notesMasterIdLst>
  <p:handoutMasterIdLst>
    <p:handoutMasterId r:id="rId40"/>
  </p:handoutMasterIdLst>
  <p:sldIdLst>
    <p:sldId id="257" r:id="rId2"/>
    <p:sldId id="258" r:id="rId3"/>
    <p:sldId id="271" r:id="rId4"/>
    <p:sldId id="259" r:id="rId5"/>
    <p:sldId id="260" r:id="rId6"/>
    <p:sldId id="272" r:id="rId7"/>
    <p:sldId id="277" r:id="rId8"/>
    <p:sldId id="278" r:id="rId9"/>
    <p:sldId id="285" r:id="rId10"/>
    <p:sldId id="283" r:id="rId11"/>
    <p:sldId id="284" r:id="rId12"/>
    <p:sldId id="279" r:id="rId13"/>
    <p:sldId id="280" r:id="rId14"/>
    <p:sldId id="281" r:id="rId15"/>
    <p:sldId id="282" r:id="rId16"/>
    <p:sldId id="286" r:id="rId17"/>
    <p:sldId id="287" r:id="rId18"/>
    <p:sldId id="288" r:id="rId19"/>
    <p:sldId id="289" r:id="rId20"/>
    <p:sldId id="296" r:id="rId21"/>
    <p:sldId id="298" r:id="rId22"/>
    <p:sldId id="297" r:id="rId23"/>
    <p:sldId id="262" r:id="rId24"/>
    <p:sldId id="263" r:id="rId25"/>
    <p:sldId id="269" r:id="rId26"/>
    <p:sldId id="273" r:id="rId27"/>
    <p:sldId id="292" r:id="rId28"/>
    <p:sldId id="294" r:id="rId29"/>
    <p:sldId id="293" r:id="rId30"/>
    <p:sldId id="266" r:id="rId31"/>
    <p:sldId id="274" r:id="rId32"/>
    <p:sldId id="275" r:id="rId33"/>
    <p:sldId id="267" r:id="rId34"/>
    <p:sldId id="270" r:id="rId35"/>
    <p:sldId id="290" r:id="rId36"/>
    <p:sldId id="268" r:id="rId37"/>
    <p:sldId id="291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6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F8D9F-CA8E-4363-B354-4EBDF2F4BDB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A5D81-A718-4253-8775-EF00913A2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5270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DD9DF-C9CA-4134-A3D5-3FAC1669478B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4C055-7F36-43AC-8C2D-C38EDC62C4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8834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4C055-7F36-43AC-8C2D-C38EDC62C46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07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4C055-7F36-43AC-8C2D-C38EDC62C46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5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199" y="665163"/>
            <a:ext cx="470816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199" y="3602038"/>
            <a:ext cx="470816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8722-F541-4F2B-BE78-DA5C12D0BAF9}" type="datetime1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98125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B742-8D14-461C-A0A5-8B21B469ECD2}" type="datetime1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3"/>
          </p:nvPr>
        </p:nvSpPr>
        <p:spPr>
          <a:xfrm>
            <a:off x="719528" y="1825625"/>
            <a:ext cx="5087912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445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977" y="765358"/>
            <a:ext cx="491667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11976" y="4589463"/>
            <a:ext cx="483547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25EC5-5024-4513-91E6-A3B12D8D29D4}" type="datetime1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39892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83367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C55D-094D-4FD5-8479-EE02CA2EBF42}" type="datetime1">
              <a:rPr lang="ru-RU" smtClean="0"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9834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31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64DF-91C9-4529-8021-4F00DD3950AB}" type="datetime1">
              <a:rPr lang="ru-RU" smtClean="0"/>
              <a:t>06.03.2019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4191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7" y="260194"/>
            <a:ext cx="508791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5F16-6643-48AB-B684-2E09B295C441}" type="datetime1">
              <a:rPr lang="ru-RU" smtClean="0"/>
              <a:t>06.03.2019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02357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ADAB0-4D2D-4C5C-B4A8-2ACF64BDD1A8}" type="datetime1">
              <a:rPr lang="ru-RU" smtClean="0"/>
              <a:t>06.03.2019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96934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586651" cy="14015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0682" y="457201"/>
            <a:ext cx="4774706" cy="56437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8665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884C-0975-46D6-B2E7-2A5D1DEB9CDC}" type="datetime1">
              <a:rPr lang="ru-RU" smtClean="0"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85889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610662" y="987425"/>
            <a:ext cx="474472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8996-6ABB-477C-A5EF-393A792A02D6}" type="datetime1">
              <a:rPr lang="ru-RU" smtClean="0"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58474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885E-A23D-4C62-AD54-6135C2A1FD3E}" type="datetime1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69013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4933013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16929-5556-4D29-BC89-ED0766370A47}" type="datetime1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8564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888" y="365125"/>
            <a:ext cx="508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65888" y="1825625"/>
            <a:ext cx="50879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A55DD-2E75-41DE-AEE9-BA60AAA13787}" type="datetime1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26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ln w="6350">
            <a:solidFill>
              <a:srgbClr val="5A4012"/>
            </a:solidFill>
          </a:ln>
          <a:solidFill>
            <a:schemeClr val="accent4">
              <a:lumMod val="75000"/>
            </a:schemeClr>
          </a:solidFill>
          <a:effectLst/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25.jpeg"/><Relationship Id="rId3" Type="http://schemas.openxmlformats.org/officeDocument/2006/relationships/image" Target="../media/image33.jp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25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1.bp.blogspot.com/_XuTQI-8Rm2M/TUk9aWa82lI/AAAAAAAAGRI/XvrtglzRmKQ/s1600/%D0%BA%D0%BD%D0%B8%D0%B6%D0%BD%D1%8B%D0%B9-%D1%88%D0%BA%D0%B0%D1%84.jpg" TargetMode="External"/><Relationship Id="rId13" Type="http://schemas.openxmlformats.org/officeDocument/2006/relationships/image" Target="../media/image67.jpeg"/><Relationship Id="rId18" Type="http://schemas.openxmlformats.org/officeDocument/2006/relationships/image" Target="../media/image25.jpeg"/><Relationship Id="rId3" Type="http://schemas.openxmlformats.org/officeDocument/2006/relationships/image" Target="../media/image62.jpeg"/><Relationship Id="rId7" Type="http://schemas.openxmlformats.org/officeDocument/2006/relationships/image" Target="../media/image64.jpeg"/><Relationship Id="rId12" Type="http://schemas.openxmlformats.org/officeDocument/2006/relationships/hyperlink" Target="http://3.bp.blogspot.com/_XuTQI-8Rm2M/TUk9vy0jAHI/AAAAAAAAGRY/C1mHvFqcb9U/s1600/%D1%81%D1%82%D0%BE%D0%BB.jpg" TargetMode="External"/><Relationship Id="rId17" Type="http://schemas.openxmlformats.org/officeDocument/2006/relationships/image" Target="../media/image69.jpeg"/><Relationship Id="rId2" Type="http://schemas.openxmlformats.org/officeDocument/2006/relationships/hyperlink" Target="http://4.bp.blogspot.com/_XuTQI-8Rm2M/TUk9LUMjZ8I/AAAAAAAAGRA/Rjxbn5CXxkU/s1600/%D0%B4%D0%B8%D0%B2%D0%B0%D0%BD.jpg" TargetMode="External"/><Relationship Id="rId16" Type="http://schemas.openxmlformats.org/officeDocument/2006/relationships/hyperlink" Target="http://3.bp.blogspot.com/_XuTQI-8Rm2M/TUk96Z_7avI/AAAAAAAAGRg/OzrD2gtr-Y0/s1600/%D1%82%D0%B0%D0%B1%D1%83%D1%80%D0%B5%D1%82%D0%BA%D0%B0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4.bp.blogspot.com/_XuTQI-8Rm2M/TUk9ReyJIaI/AAAAAAAAGRE/WjI5o_f8_RY/s1600/%D0%B6%D1%83%D1%80%D0%BD%D0%B0%D0%BB%D1%8C%D0%BD%D1%8B%D0%B9-%D1%81%D1%82%D0%BE%D0%BB%D0%B8%D0%BA.jpg" TargetMode="External"/><Relationship Id="rId11" Type="http://schemas.openxmlformats.org/officeDocument/2006/relationships/image" Target="../media/image66.jpeg"/><Relationship Id="rId5" Type="http://schemas.openxmlformats.org/officeDocument/2006/relationships/image" Target="../media/image63.jpeg"/><Relationship Id="rId15" Type="http://schemas.openxmlformats.org/officeDocument/2006/relationships/image" Target="../media/image68.jpeg"/><Relationship Id="rId10" Type="http://schemas.openxmlformats.org/officeDocument/2006/relationships/hyperlink" Target="http://3.bp.blogspot.com/_XuTQI-8Rm2M/TUk9lI55L9I/AAAAAAAAGRQ/9nCkK2mwhp4/s1600/%D0%BA%D1%80%D0%BE%D0%B2%D0%B0%D1%82%D1%8C.jpg" TargetMode="External"/><Relationship Id="rId4" Type="http://schemas.openxmlformats.org/officeDocument/2006/relationships/hyperlink" Target="http://1.bp.blogspot.com/_XuTQI-8Rm2M/TUk9fgE9DrI/AAAAAAAAGRM/EhvcryzlGTo/s1600/%D0%BA%D1%80%D0%B5%D1%81%D0%BB%D0%BE.jpg" TargetMode="External"/><Relationship Id="rId9" Type="http://schemas.openxmlformats.org/officeDocument/2006/relationships/image" Target="../media/image65.jpeg"/><Relationship Id="rId14" Type="http://schemas.openxmlformats.org/officeDocument/2006/relationships/hyperlink" Target="http://4.bp.blogspot.com/_XuTQI-8Rm2M/TUk91Fg07qI/AAAAAAAAGRc/_xZD0-MqWR8/s1600/%D1%81%D1%82%D1%83%D0%BB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7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1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50.jpeg"/><Relationship Id="rId4" Type="http://schemas.openxmlformats.org/officeDocument/2006/relationships/image" Target="../media/image9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2.jpeg"/><Relationship Id="rId7" Type="http://schemas.openxmlformats.org/officeDocument/2006/relationships/image" Target="../media/image125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18.gif"/><Relationship Id="rId4" Type="http://schemas.openxmlformats.org/officeDocument/2006/relationships/image" Target="../media/image1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gif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13" Type="http://schemas.openxmlformats.org/officeDocument/2006/relationships/image" Target="../media/image142.jpeg"/><Relationship Id="rId3" Type="http://schemas.openxmlformats.org/officeDocument/2006/relationships/image" Target="../media/image132.jpeg"/><Relationship Id="rId7" Type="http://schemas.openxmlformats.org/officeDocument/2006/relationships/image" Target="../media/image136.jpeg"/><Relationship Id="rId12" Type="http://schemas.openxmlformats.org/officeDocument/2006/relationships/image" Target="../media/image141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eg"/><Relationship Id="rId11" Type="http://schemas.openxmlformats.org/officeDocument/2006/relationships/image" Target="../media/image140.jpeg"/><Relationship Id="rId5" Type="http://schemas.openxmlformats.org/officeDocument/2006/relationships/image" Target="../media/image134.jpeg"/><Relationship Id="rId10" Type="http://schemas.openxmlformats.org/officeDocument/2006/relationships/image" Target="../media/image139.jpeg"/><Relationship Id="rId4" Type="http://schemas.openxmlformats.org/officeDocument/2006/relationships/image" Target="../media/image133.jpeg"/><Relationship Id="rId9" Type="http://schemas.openxmlformats.org/officeDocument/2006/relationships/image" Target="../media/image13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13" Type="http://schemas.openxmlformats.org/officeDocument/2006/relationships/image" Target="../media/image154.jpeg"/><Relationship Id="rId3" Type="http://schemas.openxmlformats.org/officeDocument/2006/relationships/image" Target="../media/image144.jpeg"/><Relationship Id="rId7" Type="http://schemas.openxmlformats.org/officeDocument/2006/relationships/image" Target="../media/image148.jpeg"/><Relationship Id="rId12" Type="http://schemas.openxmlformats.org/officeDocument/2006/relationships/image" Target="../media/image153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eg"/><Relationship Id="rId11" Type="http://schemas.openxmlformats.org/officeDocument/2006/relationships/image" Target="../media/image152.jpeg"/><Relationship Id="rId5" Type="http://schemas.openxmlformats.org/officeDocument/2006/relationships/image" Target="../media/image146.jpeg"/><Relationship Id="rId10" Type="http://schemas.openxmlformats.org/officeDocument/2006/relationships/image" Target="../media/image151.jpeg"/><Relationship Id="rId4" Type="http://schemas.openxmlformats.org/officeDocument/2006/relationships/image" Target="../media/image145.jpeg"/><Relationship Id="rId9" Type="http://schemas.openxmlformats.org/officeDocument/2006/relationships/image" Target="../media/image15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jpeg"/><Relationship Id="rId3" Type="http://schemas.openxmlformats.org/officeDocument/2006/relationships/image" Target="../media/image156.jpeg"/><Relationship Id="rId7" Type="http://schemas.openxmlformats.org/officeDocument/2006/relationships/image" Target="../media/image159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jpeg"/><Relationship Id="rId5" Type="http://schemas.openxmlformats.org/officeDocument/2006/relationships/image" Target="../media/image157.jpeg"/><Relationship Id="rId10" Type="http://schemas.openxmlformats.org/officeDocument/2006/relationships/image" Target="../media/image162.jpeg"/><Relationship Id="rId4" Type="http://schemas.openxmlformats.org/officeDocument/2006/relationships/image" Target="../media/image118.gif"/><Relationship Id="rId9" Type="http://schemas.openxmlformats.org/officeDocument/2006/relationships/image" Target="../media/image16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jpeg"/><Relationship Id="rId3" Type="http://schemas.openxmlformats.org/officeDocument/2006/relationships/image" Target="../media/image164.jpeg"/><Relationship Id="rId7" Type="http://schemas.openxmlformats.org/officeDocument/2006/relationships/image" Target="../media/image168.jpeg"/><Relationship Id="rId12" Type="http://schemas.openxmlformats.org/officeDocument/2006/relationships/image" Target="../media/image173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11" Type="http://schemas.openxmlformats.org/officeDocument/2006/relationships/image" Target="../media/image172.jpeg"/><Relationship Id="rId5" Type="http://schemas.openxmlformats.org/officeDocument/2006/relationships/image" Target="../media/image166.jpeg"/><Relationship Id="rId10" Type="http://schemas.openxmlformats.org/officeDocument/2006/relationships/image" Target="../media/image171.jpeg"/><Relationship Id="rId4" Type="http://schemas.openxmlformats.org/officeDocument/2006/relationships/image" Target="../media/image165.jpeg"/><Relationship Id="rId9" Type="http://schemas.openxmlformats.org/officeDocument/2006/relationships/image" Target="../media/image17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7" Type="http://schemas.openxmlformats.org/officeDocument/2006/relationships/image" Target="../media/image179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jpeg"/><Relationship Id="rId3" Type="http://schemas.openxmlformats.org/officeDocument/2006/relationships/image" Target="../media/image181.jpeg"/><Relationship Id="rId7" Type="http://schemas.openxmlformats.org/officeDocument/2006/relationships/image" Target="../media/image185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jpeg"/><Relationship Id="rId11" Type="http://schemas.openxmlformats.org/officeDocument/2006/relationships/image" Target="../media/image189.jpeg"/><Relationship Id="rId5" Type="http://schemas.openxmlformats.org/officeDocument/2006/relationships/image" Target="../media/image183.jpeg"/><Relationship Id="rId10" Type="http://schemas.openxmlformats.org/officeDocument/2006/relationships/image" Target="../media/image188.jpeg"/><Relationship Id="rId4" Type="http://schemas.openxmlformats.org/officeDocument/2006/relationships/image" Target="../media/image182.jpeg"/><Relationship Id="rId9" Type="http://schemas.openxmlformats.org/officeDocument/2006/relationships/image" Target="../media/image18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7106" y="1382315"/>
            <a:ext cx="4708161" cy="23876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Воспитателя  </a:t>
            </a:r>
            <a:r>
              <a:rPr lang="ru-RU" sz="3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Шабайкиной</a:t>
            </a:r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Зинаиды Васильевны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8829" y="4674700"/>
            <a:ext cx="4612700" cy="1655762"/>
          </a:xfrm>
        </p:spPr>
        <p:txBody>
          <a:bodyPr>
            <a:normAutofit fontScale="92500" lnSpcReduction="10000"/>
          </a:bodyPr>
          <a:lstStyle/>
          <a:p>
            <a:endParaRPr lang="ru-RU" b="1" dirty="0" smtClean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sz="1600" b="1" dirty="0"/>
              <a:t>МБДОУ</a:t>
            </a:r>
            <a:endParaRPr lang="ru-RU" sz="1600" dirty="0"/>
          </a:p>
          <a:p>
            <a:r>
              <a:rPr lang="ru-RU" sz="1600" b="1" dirty="0"/>
              <a:t> «Явасский  детский сад №1 комбинированного вида» </a:t>
            </a:r>
            <a:r>
              <a:rPr lang="ru-RU" sz="1600" b="1" dirty="0" err="1"/>
              <a:t>Зубово</a:t>
            </a:r>
            <a:r>
              <a:rPr lang="ru-RU" sz="1600" b="1" dirty="0"/>
              <a:t> –Полянского муниципального района  </a:t>
            </a:r>
            <a:r>
              <a:rPr lang="ru-RU" sz="1600" b="1" dirty="0" smtClean="0"/>
              <a:t>Республики </a:t>
            </a:r>
            <a:r>
              <a:rPr lang="ru-RU" sz="1600" b="1" dirty="0"/>
              <a:t>Мордовия</a:t>
            </a:r>
            <a:endParaRPr lang="ru-RU" sz="1600" dirty="0"/>
          </a:p>
          <a:p>
            <a:r>
              <a:rPr lang="ru-RU" sz="1600" b="1" dirty="0"/>
              <a:t>2019</a:t>
            </a:r>
            <a:endParaRPr lang="ru-RU" sz="1600" dirty="0"/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5543" y="735984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Портфолио</a:t>
            </a:r>
            <a:endParaRPr lang="ru-RU" sz="72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22302" y="780089"/>
            <a:ext cx="2880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Общие сведения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655933" y="2084534"/>
            <a:ext cx="24910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Общий стаж работы - </a:t>
            </a:r>
          </a:p>
          <a:p>
            <a:r>
              <a:rPr lang="ru-RU" sz="2000" b="1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14 лет.</a:t>
            </a:r>
            <a:endParaRPr lang="ru-RU" b="1" dirty="0">
              <a:solidFill>
                <a:srgbClr val="99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ru-RU" sz="2000" b="1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Педагогический стаж –</a:t>
            </a:r>
          </a:p>
          <a:p>
            <a:r>
              <a:rPr lang="ru-RU" sz="2000" b="1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13 лет.</a:t>
            </a:r>
            <a:endParaRPr lang="ru-RU" b="1" u="sng" dirty="0" smtClean="0">
              <a:solidFill>
                <a:srgbClr val="99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Многодетная мама.</a:t>
            </a:r>
            <a:endParaRPr lang="ru-RU" b="1" dirty="0" smtClean="0">
              <a:solidFill>
                <a:srgbClr val="990000"/>
              </a:solidFill>
              <a:latin typeface="Monotype Corsiva" pitchFamily="66" charset="0"/>
              <a:cs typeface="Microsoft Sans Serif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Возраст  - 43 года .</a:t>
            </a:r>
            <a:endParaRPr lang="ru-RU" sz="2000" b="1" dirty="0">
              <a:solidFill>
                <a:srgbClr val="990000"/>
              </a:solidFill>
              <a:latin typeface="Monotype Corsiva" pitchFamily="66" charset="0"/>
              <a:cs typeface="Microsoft Sans Serif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Образование : среднее  - профессиональное.</a:t>
            </a:r>
            <a:endParaRPr lang="ru-RU" sz="2000" dirty="0"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86178" y="1586011"/>
            <a:ext cx="3328155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Шабайкина</a:t>
            </a:r>
            <a:r>
              <a:rPr lang="ru-RU" sz="2000" b="1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 Зинаида Васильевна</a:t>
            </a:r>
            <a:endParaRPr lang="ru-RU" sz="2000" dirty="0">
              <a:latin typeface="Monotype Corsiva" pitchFamily="66" charset="0"/>
            </a:endParaRPr>
          </a:p>
          <a:p>
            <a:endParaRPr lang="ru-RU" dirty="0"/>
          </a:p>
        </p:txBody>
      </p:sp>
      <p:pic>
        <p:nvPicPr>
          <p:cNvPr id="9" name="Рисунок 8" descr="C:\Users\User\Documents\Фото 1\Ф\PICT000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6" t="6972" r="32371" b="21875"/>
          <a:stretch/>
        </p:blipFill>
        <p:spPr bwMode="auto">
          <a:xfrm>
            <a:off x="6832824" y="2075855"/>
            <a:ext cx="1704975" cy="3528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2764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859"/>
    </mc:Choice>
    <mc:Fallback>
      <p:transition advClick="0" advTm="3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7" y="260194"/>
            <a:ext cx="5087911" cy="194960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Педагогическое кредо</a:t>
            </a:r>
            <a:r>
              <a:rPr lang="ru-RU" dirty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68976" y="671501"/>
            <a:ext cx="4624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003399"/>
                </a:solidFill>
                <a:latin typeface="Monotype Corsiva" pitchFamily="66" charset="0"/>
                <a:cs typeface="Microsoft Sans Serif" panose="020B0604020202020204" pitchFamily="34" charset="0"/>
              </a:rPr>
              <a:t>Профессиональная карта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1762036"/>
            <a:ext cx="41692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«Педагог – он вечно созидатель.</a:t>
            </a:r>
          </a:p>
          <a:p>
            <a:pPr algn="ctr"/>
            <a:r>
              <a:rPr lang="ru-RU" sz="2000" dirty="0"/>
              <a:t>Он жизни учит и любви к труду.</a:t>
            </a:r>
          </a:p>
          <a:p>
            <a:pPr algn="ctr"/>
            <a:r>
              <a:rPr lang="ru-RU" sz="2000" dirty="0"/>
              <a:t>Я педагог, наставник, воспитатель.</a:t>
            </a:r>
          </a:p>
          <a:p>
            <a:pPr algn="ctr"/>
            <a:r>
              <a:rPr lang="ru-RU" sz="2000" dirty="0"/>
              <a:t>За что благодарю свою судьбу».</a:t>
            </a:r>
          </a:p>
        </p:txBody>
      </p:sp>
      <p:pic>
        <p:nvPicPr>
          <p:cNvPr id="7" name="Рисунок 6" descr="F:\СКАНИРОВАНИЕ\img89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0" t="13995" r="13484" b="13924"/>
          <a:stretch/>
        </p:blipFill>
        <p:spPr bwMode="auto">
          <a:xfrm>
            <a:off x="6655341" y="1590564"/>
            <a:ext cx="4452257" cy="36890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1"/>
          <p:cNvPicPr/>
          <p:nvPr/>
        </p:nvPicPr>
        <p:blipFill rotWithShape="1">
          <a:blip r:embed="rId4"/>
          <a:srcRect l="-2804" t="-10" r="-10" b="14936"/>
          <a:stretch/>
        </p:blipFill>
        <p:spPr bwMode="auto">
          <a:xfrm>
            <a:off x="2084615" y="4107996"/>
            <a:ext cx="1752600" cy="1466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881469" y="604196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49728" y="60314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716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СКАНИРОВАНИЕ\img89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6181" r="4494" b="3691"/>
          <a:stretch/>
        </p:blipFill>
        <p:spPr bwMode="auto">
          <a:xfrm>
            <a:off x="6840987" y="429987"/>
            <a:ext cx="4118883" cy="26180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 descr="F:\СКАНИРОВАНИЕ\img89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" t="6002" r="3212" b="2634"/>
          <a:stretch/>
        </p:blipFill>
        <p:spPr bwMode="auto">
          <a:xfrm>
            <a:off x="6840988" y="3137125"/>
            <a:ext cx="4118883" cy="2545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F:\СКАНИРОВАНИЕ\img89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7967" r="6800" b="9692"/>
          <a:stretch/>
        </p:blipFill>
        <p:spPr bwMode="auto">
          <a:xfrm>
            <a:off x="3195770" y="1649187"/>
            <a:ext cx="2532201" cy="3233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СКАНИРОВАНИЕ\img89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" t="50" r="2372"/>
          <a:stretch/>
        </p:blipFill>
        <p:spPr bwMode="auto">
          <a:xfrm>
            <a:off x="1023257" y="1000034"/>
            <a:ext cx="2020113" cy="29732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94084" y="598635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900428" y="598635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431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199" y="761999"/>
            <a:ext cx="4708161" cy="1730829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3399"/>
                </a:solidFill>
                <a:latin typeface="Monotype Corsiva" pitchFamily="66" charset="0"/>
                <a:cs typeface="Microsoft Sans Serif" panose="020B0604020202020204" pitchFamily="34" charset="0"/>
              </a:rPr>
              <a:t>Личностные характеристики</a:t>
            </a:r>
            <a:r>
              <a:rPr lang="ru-RU" sz="2000" dirty="0">
                <a:solidFill>
                  <a:srgbClr val="003399"/>
                </a:solidFill>
                <a:latin typeface="Monotype Corsiva" pitchFamily="66" charset="0"/>
                <a:cs typeface="Microsoft Sans Serif" panose="020B0604020202020204" pitchFamily="34" charset="0"/>
              </a:rPr>
              <a:t/>
            </a:r>
            <a:br>
              <a:rPr lang="ru-RU" sz="2000" dirty="0">
                <a:solidFill>
                  <a:srgbClr val="003399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000" i="1" u="sng" dirty="0">
                <a:solidFill>
                  <a:srgbClr val="990000"/>
                </a:solidFill>
                <a:latin typeface="Monotype Corsiva" pitchFamily="66" charset="0"/>
              </a:rPr>
              <a:t/>
            </a:r>
            <a:br>
              <a:rPr lang="ru-RU" sz="2000" i="1" u="sng" dirty="0">
                <a:solidFill>
                  <a:srgbClr val="990000"/>
                </a:solidFill>
                <a:latin typeface="Monotype Corsiva" pitchFamily="66" charset="0"/>
              </a:rPr>
            </a:br>
            <a:endParaRPr lang="ru-RU" sz="2000" i="1" u="sng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1971" y="2078038"/>
            <a:ext cx="3559629" cy="1655762"/>
          </a:xfrm>
        </p:spPr>
        <p:txBody>
          <a:bodyPr>
            <a:noAutofit/>
          </a:bodyPr>
          <a:lstStyle/>
          <a:p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Ответственность 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Отзывчивость 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Находчивость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Самокритичность 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 Работоспособность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Сострадание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Тактичность 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Умение ладить с людьми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Энтузиазм </a:t>
            </a:r>
            <a:b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2000" i="1" dirty="0">
                <a:solidFill>
                  <a:srgbClr val="990000"/>
                </a:solidFill>
                <a:latin typeface="Monotype Corsiva" pitchFamily="66" charset="0"/>
              </a:rPr>
              <a:t> Целеустремленность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88629" y="946505"/>
            <a:ext cx="385354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399"/>
                </a:solidFill>
                <a:latin typeface="Monotype Corsiva" pitchFamily="66" charset="0"/>
                <a:cs typeface="Microsoft Sans Serif" panose="020B0604020202020204" pitchFamily="34" charset="0"/>
              </a:rPr>
              <a:t>Использование  информационно-коммуникационных технологий (ИКТ) профессиональной деятельности</a:t>
            </a:r>
            <a:r>
              <a:rPr lang="ru-RU" dirty="0">
                <a:solidFill>
                  <a:srgbClr val="0033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dirty="0">
                <a:solidFill>
                  <a:srgbClr val="0033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endParaRPr lang="ru-RU" dirty="0" smtClean="0">
              <a:solidFill>
                <a:srgbClr val="003399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endParaRPr lang="ru-RU" sz="2000" dirty="0" smtClean="0">
              <a:solidFill>
                <a:srgbClr val="990000"/>
              </a:solidFill>
              <a:latin typeface="Monotype Corsiva" pitchFamily="66" charset="0"/>
              <a:cs typeface="Microsoft Sans Serif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используемых </a:t>
            </a:r>
            <a: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сайтов:</a:t>
            </a:r>
            <a:b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    </a:t>
            </a:r>
            <a:r>
              <a:rPr lang="en-US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MAAM.RU</a:t>
            </a:r>
            <a:r>
              <a:rPr lang="en-US" sz="20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/., </a:t>
            </a:r>
            <a:r>
              <a:rPr lang="en-US" sz="2000" dirty="0" err="1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Shabaikinazina@yandex,ru</a:t>
            </a:r>
            <a:r>
              <a:rPr lang="ru-RU" sz="20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 </a:t>
            </a:r>
            <a: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/>
            </a:r>
            <a:b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    </a:t>
            </a:r>
            <a:b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0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Официальный сайт детского сада </a:t>
            </a:r>
            <a:r>
              <a:rPr lang="ru-RU" sz="20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«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МБДОУ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«Явасский  детский сад №1 комбинированного вида» </a:t>
            </a:r>
            <a:r>
              <a:rPr lang="en-US" sz="1600" dirty="0" smtClean="0">
                <a:solidFill>
                  <a:srgbClr val="99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http://mordyavas1.a2b2.ru/</a:t>
            </a:r>
            <a:endParaRPr lang="ru-RU" sz="2000" dirty="0"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79157" y="597026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58414" y="599203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00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9715" y="689206"/>
            <a:ext cx="4452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  <a:cs typeface="Microsoft Sans Serif" panose="020B0604020202020204" pitchFamily="34" charset="0"/>
              </a:rPr>
              <a:t>Достижения  и результаты  </a:t>
            </a:r>
            <a:br>
              <a:rPr lang="ru-RU" sz="2400" b="1" dirty="0">
                <a:solidFill>
                  <a:srgbClr val="7030A0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  <a:cs typeface="Microsoft Sans Serif" panose="020B0604020202020204" pitchFamily="34" charset="0"/>
              </a:rPr>
              <a:t> педагогической деятельности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72034" y="290193"/>
            <a:ext cx="1207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Награды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4" name="Рисунок 3" descr="http://www.maam.ru/diploms/840230-141-144-sert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" t="2314" r="2663" b="2012"/>
          <a:stretch/>
        </p:blipFill>
        <p:spPr bwMode="auto">
          <a:xfrm>
            <a:off x="1828800" y="1763232"/>
            <a:ext cx="2563586" cy="3476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F:\СКАНИРОВАНИЕ\img9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88" r="10153" b="3968"/>
          <a:stretch/>
        </p:blipFill>
        <p:spPr bwMode="auto">
          <a:xfrm>
            <a:off x="9205148" y="835150"/>
            <a:ext cx="1582690" cy="228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СКАНИРОВАНИЕ\img9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t="2698" r="7849" b="2064"/>
          <a:stretch/>
        </p:blipFill>
        <p:spPr bwMode="auto">
          <a:xfrm>
            <a:off x="7025106" y="780717"/>
            <a:ext cx="1634576" cy="239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СКАНИРОВАНИЕ\img90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" r="5884" b="2063"/>
          <a:stretch/>
        </p:blipFill>
        <p:spPr bwMode="auto">
          <a:xfrm>
            <a:off x="6999537" y="3316736"/>
            <a:ext cx="1660146" cy="242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:\СКАНИРОВАНИЕ\img90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 r="5229" b="2222"/>
          <a:stretch/>
        </p:blipFill>
        <p:spPr bwMode="auto">
          <a:xfrm>
            <a:off x="9205148" y="3298580"/>
            <a:ext cx="1687190" cy="243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08907" y="603938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903462" y="606534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4604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КАНИРОВАНИЕ\img9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" t="2221" r="5666" b="3968"/>
          <a:stretch/>
        </p:blipFill>
        <p:spPr bwMode="auto">
          <a:xfrm>
            <a:off x="2553304" y="3284195"/>
            <a:ext cx="1735702" cy="243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СКАНИРОВАНИЕ\img9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" t="1747" r="2504" b="2698"/>
          <a:stretch/>
        </p:blipFill>
        <p:spPr bwMode="auto">
          <a:xfrm>
            <a:off x="3597393" y="585588"/>
            <a:ext cx="1830392" cy="259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F:\СКАНИРОВАНИЕ\img90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1166"/>
          <a:stretch/>
        </p:blipFill>
        <p:spPr bwMode="auto">
          <a:xfrm>
            <a:off x="1545771" y="617750"/>
            <a:ext cx="1654629" cy="2484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21286" y="585588"/>
            <a:ext cx="3755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1C74"/>
                </a:solidFill>
                <a:latin typeface="Monotype Corsiva" pitchFamily="66" charset="0"/>
                <a:cs typeface="Microsoft Sans Serif" panose="020B0604020202020204" pitchFamily="34" charset="0"/>
              </a:rPr>
              <a:t>Достижения </a:t>
            </a:r>
            <a:br>
              <a:rPr lang="ru-RU" sz="2400" b="1" dirty="0">
                <a:solidFill>
                  <a:srgbClr val="001C74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400" b="1" dirty="0">
                <a:solidFill>
                  <a:srgbClr val="001C74"/>
                </a:solidFill>
                <a:latin typeface="Monotype Corsiva" pitchFamily="66" charset="0"/>
                <a:cs typeface="Microsoft Sans Serif" panose="020B0604020202020204" pitchFamily="34" charset="0"/>
              </a:rPr>
              <a:t>воспитанников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6" name="Рисунок 5" descr="F:\СКАНИРОВАНИЕ\img89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579" r="3509" b="1726"/>
          <a:stretch/>
        </p:blipFill>
        <p:spPr bwMode="auto">
          <a:xfrm>
            <a:off x="7705721" y="1647538"/>
            <a:ext cx="2754087" cy="39046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47528" y="59984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794485" y="599842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786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я\Desktop\02487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6968" y="898071"/>
            <a:ext cx="2278744" cy="1709058"/>
          </a:xfrm>
          <a:prstGeom prst="rect">
            <a:avLst/>
          </a:prstGeom>
          <a:noFill/>
        </p:spPr>
      </p:pic>
      <p:pic>
        <p:nvPicPr>
          <p:cNvPr id="3" name="Picture 2" descr="C:\Users\аня\Desktop\i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20141" y="711886"/>
            <a:ext cx="2525486" cy="1894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аня\Desktop\img9.jpg"/>
          <p:cNvPicPr>
            <a:picLocks noChangeAspect="1" noChangeArrowheads="1"/>
          </p:cNvPicPr>
          <p:nvPr/>
        </p:nvPicPr>
        <p:blipFill rotWithShape="1">
          <a:blip r:embed="rId4"/>
          <a:srcRect l="3205" t="13846" r="2948" b="11794"/>
          <a:stretch/>
        </p:blipFill>
        <p:spPr bwMode="auto">
          <a:xfrm>
            <a:off x="899881" y="2721428"/>
            <a:ext cx="2656115" cy="1578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аня\Desktop\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17683" y="2634343"/>
            <a:ext cx="2119087" cy="1589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аня\Desktop\img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6968" y="4245430"/>
            <a:ext cx="2481943" cy="1861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аня\Desktop\1272875404_screenhunter_14-may.-03-12.29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8827" y="4299858"/>
            <a:ext cx="23368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аня\Desktop\img10.jpg"/>
          <p:cNvPicPr>
            <a:picLocks noChangeAspect="1" noChangeArrowheads="1"/>
          </p:cNvPicPr>
          <p:nvPr/>
        </p:nvPicPr>
        <p:blipFill rotWithShape="1">
          <a:blip r:embed="rId8"/>
          <a:srcRect l="6487" t="5766" r="9999" b="27927"/>
          <a:stretch/>
        </p:blipFill>
        <p:spPr bwMode="auto">
          <a:xfrm>
            <a:off x="6335486" y="711886"/>
            <a:ext cx="2634342" cy="1568671"/>
          </a:xfrm>
          <a:prstGeom prst="rect">
            <a:avLst/>
          </a:prstGeom>
          <a:noFill/>
        </p:spPr>
      </p:pic>
      <p:pic>
        <p:nvPicPr>
          <p:cNvPr id="9" name="Picture 2" descr="C:\Users\аня\Documents\img17.jpg"/>
          <p:cNvPicPr>
            <a:picLocks noChangeAspect="1" noChangeArrowheads="1"/>
          </p:cNvPicPr>
          <p:nvPr/>
        </p:nvPicPr>
        <p:blipFill rotWithShape="1">
          <a:blip r:embed="rId9"/>
          <a:srcRect l="9960" t="8691" r="9405" b="18095"/>
          <a:stretch/>
        </p:blipFill>
        <p:spPr bwMode="auto">
          <a:xfrm>
            <a:off x="8969828" y="641693"/>
            <a:ext cx="2509706" cy="1709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176497" y="739100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Презентации</a:t>
            </a:r>
            <a:endParaRPr lang="ru-RU" sz="2400" dirty="0"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52657" y="2536762"/>
            <a:ext cx="2518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Monotype Corsiva" pitchFamily="66" charset="0"/>
              </a:rPr>
              <a:t>«Зимующие птицы»</a:t>
            </a:r>
          </a:p>
        </p:txBody>
      </p:sp>
      <p:pic>
        <p:nvPicPr>
          <p:cNvPr id="12" name="Picture 2" descr="C:\Users\аня\Desktop\snegir-i-sinitsa.jpg"/>
          <p:cNvPicPr>
            <a:picLocks noChangeAspect="1" noChangeArrowheads="1"/>
          </p:cNvPicPr>
          <p:nvPr/>
        </p:nvPicPr>
        <p:blipFill rotWithShape="1">
          <a:blip r:embed="rId10"/>
          <a:srcRect l="10925" t="11491" r="10925" b="11775"/>
          <a:stretch/>
        </p:blipFill>
        <p:spPr bwMode="auto">
          <a:xfrm>
            <a:off x="6730180" y="3429001"/>
            <a:ext cx="4261582" cy="246017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254310" y="60411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860971" y="604079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672788" y="342554"/>
            <a:ext cx="3163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Педагогическая   копилк</a:t>
            </a:r>
            <a:r>
              <a:rPr lang="ru-RU" sz="2400" b="1" dirty="0">
                <a:solidFill>
                  <a:srgbClr val="000099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0179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я\Desktop\shhegol-i-sviristel-.jpg"/>
          <p:cNvPicPr>
            <a:picLocks noChangeAspect="1" noChangeArrowheads="1"/>
          </p:cNvPicPr>
          <p:nvPr/>
        </p:nvPicPr>
        <p:blipFill rotWithShape="1">
          <a:blip r:embed="rId2"/>
          <a:srcRect l="10926" t="13941" r="8358" b="8032"/>
          <a:stretch/>
        </p:blipFill>
        <p:spPr bwMode="auto">
          <a:xfrm>
            <a:off x="1197429" y="3568150"/>
            <a:ext cx="4405450" cy="2203732"/>
          </a:xfrm>
          <a:prstGeom prst="rect">
            <a:avLst/>
          </a:prstGeom>
          <a:noFill/>
        </p:spPr>
      </p:pic>
      <p:pic>
        <p:nvPicPr>
          <p:cNvPr id="3" name="Picture 2" descr="C:\Users\аня\Desktop\sravnenie-vorobia-i-golubia.jpg"/>
          <p:cNvPicPr>
            <a:picLocks noChangeAspect="1" noChangeArrowheads="1"/>
          </p:cNvPicPr>
          <p:nvPr/>
        </p:nvPicPr>
        <p:blipFill rotWithShape="1">
          <a:blip r:embed="rId3"/>
          <a:srcRect l="2902" t="10813" r="21229" b="10899"/>
          <a:stretch/>
        </p:blipFill>
        <p:spPr bwMode="auto">
          <a:xfrm>
            <a:off x="1197429" y="677595"/>
            <a:ext cx="4372793" cy="2515336"/>
          </a:xfrm>
          <a:prstGeom prst="rect">
            <a:avLst/>
          </a:prstGeom>
          <a:noFill/>
        </p:spPr>
      </p:pic>
      <p:pic>
        <p:nvPicPr>
          <p:cNvPr id="4" name="Picture 2" descr="C:\Users\аня\Desktop\i.jpg"/>
          <p:cNvPicPr>
            <a:picLocks noChangeAspect="1" noChangeArrowheads="1"/>
          </p:cNvPicPr>
          <p:nvPr/>
        </p:nvPicPr>
        <p:blipFill>
          <a:blip r:embed="rId4"/>
          <a:srcRect l="5942" r="5942"/>
          <a:stretch>
            <a:fillRect/>
          </a:stretch>
        </p:blipFill>
        <p:spPr bwMode="auto">
          <a:xfrm>
            <a:off x="6372754" y="677595"/>
            <a:ext cx="2355424" cy="1691815"/>
          </a:xfrm>
          <a:prstGeom prst="rect">
            <a:avLst/>
          </a:prstGeom>
          <a:noFill/>
        </p:spPr>
      </p:pic>
      <p:pic>
        <p:nvPicPr>
          <p:cNvPr id="5" name="Picture 4" descr="http://im2-tub-ru.yandex.net/i?id=835150914-63-72&amp;n=21"/>
          <p:cNvPicPr>
            <a:picLocks noChangeAspect="1" noChangeArrowheads="1"/>
          </p:cNvPicPr>
          <p:nvPr/>
        </p:nvPicPr>
        <p:blipFill>
          <a:blip r:embed="rId5"/>
          <a:srcRect l="8824" r="8824"/>
          <a:stretch>
            <a:fillRect/>
          </a:stretch>
        </p:blipFill>
        <p:spPr bwMode="auto">
          <a:xfrm>
            <a:off x="9039282" y="1342067"/>
            <a:ext cx="2296045" cy="1712700"/>
          </a:xfrm>
          <a:prstGeom prst="rect">
            <a:avLst/>
          </a:prstGeom>
          <a:noFill/>
        </p:spPr>
      </p:pic>
      <p:pic>
        <p:nvPicPr>
          <p:cNvPr id="6" name="Picture 2" descr="http://im5-tub-ru.yandex.net/i?id=459794567-01-72&amp;n=21"/>
          <p:cNvPicPr>
            <a:picLocks noChangeAspect="1" noChangeArrowheads="1"/>
          </p:cNvPicPr>
          <p:nvPr/>
        </p:nvPicPr>
        <p:blipFill>
          <a:blip r:embed="rId6"/>
          <a:srcRect l="5942" r="5942"/>
          <a:stretch>
            <a:fillRect/>
          </a:stretch>
        </p:blipFill>
        <p:spPr bwMode="auto">
          <a:xfrm>
            <a:off x="6349954" y="2874761"/>
            <a:ext cx="2619794" cy="1990416"/>
          </a:xfrm>
          <a:prstGeom prst="rect">
            <a:avLst/>
          </a:prstGeom>
          <a:noFill/>
        </p:spPr>
      </p:pic>
      <p:pic>
        <p:nvPicPr>
          <p:cNvPr id="7" name="Picture 2" descr="C:\Users\аня\Documents\img17.jpg"/>
          <p:cNvPicPr>
            <a:picLocks noChangeAspect="1" noChangeArrowheads="1"/>
          </p:cNvPicPr>
          <p:nvPr/>
        </p:nvPicPr>
        <p:blipFill rotWithShape="1">
          <a:blip r:embed="rId7"/>
          <a:srcRect l="9960" t="8691" r="9405" b="18095"/>
          <a:stretch/>
        </p:blipFill>
        <p:spPr bwMode="auto">
          <a:xfrm>
            <a:off x="8952498" y="3869969"/>
            <a:ext cx="2509706" cy="1709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383825" y="604491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666139" y="604491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771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9212" y="427997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28" y="889240"/>
            <a:ext cx="2386666" cy="14937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09602" y="830408"/>
            <a:ext cx="955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447" y="536997"/>
            <a:ext cx="1937726" cy="21690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79009" y="574105"/>
            <a:ext cx="114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Кукушка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02" y="2640678"/>
            <a:ext cx="2301138" cy="169888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43749" y="2640678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Скворец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624" y="2901403"/>
            <a:ext cx="1999833" cy="143816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06309" y="2849205"/>
            <a:ext cx="946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28" y="4489690"/>
            <a:ext cx="2222388" cy="148529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728887" y="4493298"/>
            <a:ext cx="681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Грач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75" y="4494896"/>
            <a:ext cx="2020010" cy="147488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628272" y="4548437"/>
            <a:ext cx="701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055" y="658830"/>
            <a:ext cx="2377223" cy="14857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374855" y="608010"/>
            <a:ext cx="90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Голубь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3" b="5637"/>
          <a:stretch/>
        </p:blipFill>
        <p:spPr>
          <a:xfrm>
            <a:off x="9231086" y="436039"/>
            <a:ext cx="1718019" cy="195020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231086" y="2016914"/>
            <a:ext cx="1127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Журавль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541" y="2359725"/>
            <a:ext cx="2200250" cy="165236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740800" y="2361762"/>
            <a:ext cx="998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Синица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957" y="2456012"/>
            <a:ext cx="1952148" cy="157659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9885160" y="2456012"/>
            <a:ext cx="1063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Соловей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464" y="4295435"/>
            <a:ext cx="2144327" cy="1437511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565333" y="5308546"/>
            <a:ext cx="1074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Снегирь</a:t>
            </a:r>
          </a:p>
        </p:txBody>
      </p:sp>
      <p:pic>
        <p:nvPicPr>
          <p:cNvPr id="26" name="Picture 2" descr="C:\Users\аня\Documents\img17.jpg"/>
          <p:cNvPicPr>
            <a:picLocks noChangeAspect="1" noChangeArrowheads="1"/>
          </p:cNvPicPr>
          <p:nvPr/>
        </p:nvPicPr>
        <p:blipFill rotWithShape="1">
          <a:blip r:embed="rId13"/>
          <a:srcRect l="9960" t="8691" r="9405" b="18095"/>
          <a:stretch/>
        </p:blipFill>
        <p:spPr bwMode="auto">
          <a:xfrm>
            <a:off x="8963825" y="4334904"/>
            <a:ext cx="2252540" cy="1533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Прямоугольник 27"/>
          <p:cNvSpPr/>
          <p:nvPr/>
        </p:nvSpPr>
        <p:spPr>
          <a:xfrm>
            <a:off x="3421923" y="603149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812982" y="596292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955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4744" y="423091"/>
            <a:ext cx="2993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«Перелетные птицы»</a:t>
            </a:r>
          </a:p>
        </p:txBody>
      </p:sp>
      <p:pic>
        <p:nvPicPr>
          <p:cNvPr id="3" name="Picture 2" descr="C:\Users\аня\Desktop\i.jpg"/>
          <p:cNvPicPr>
            <a:picLocks noChangeAspect="1" noChangeArrowheads="1"/>
          </p:cNvPicPr>
          <p:nvPr/>
        </p:nvPicPr>
        <p:blipFill>
          <a:blip r:embed="rId2"/>
          <a:srcRect l="16250" r="16250"/>
          <a:stretch>
            <a:fillRect/>
          </a:stretch>
        </p:blipFill>
        <p:spPr bwMode="auto">
          <a:xfrm>
            <a:off x="1117911" y="884756"/>
            <a:ext cx="2213429" cy="1660072"/>
          </a:xfrm>
          <a:prstGeom prst="rect">
            <a:avLst/>
          </a:prstGeom>
          <a:noFill/>
        </p:spPr>
      </p:pic>
      <p:pic>
        <p:nvPicPr>
          <p:cNvPr id="4" name="Picture 2" descr="C:\Users\аня\Desktop\iллл.jpg"/>
          <p:cNvPicPr>
            <a:picLocks noChangeAspect="1" noChangeArrowheads="1"/>
          </p:cNvPicPr>
          <p:nvPr/>
        </p:nvPicPr>
        <p:blipFill>
          <a:blip r:embed="rId3"/>
          <a:srcRect l="5298" r="5298"/>
          <a:stretch>
            <a:fillRect/>
          </a:stretch>
        </p:blipFill>
        <p:spPr bwMode="auto">
          <a:xfrm>
            <a:off x="3447005" y="913281"/>
            <a:ext cx="2137362" cy="1603021"/>
          </a:xfrm>
          <a:prstGeom prst="rect">
            <a:avLst/>
          </a:prstGeom>
          <a:noFill/>
        </p:spPr>
      </p:pic>
      <p:pic>
        <p:nvPicPr>
          <p:cNvPr id="5" name="Picture 3" descr="C:\Users\аня\Documents\i (1)оо.jpg"/>
          <p:cNvPicPr>
            <a:picLocks noChangeAspect="1" noChangeArrowheads="1"/>
          </p:cNvPicPr>
          <p:nvPr/>
        </p:nvPicPr>
        <p:blipFill>
          <a:blip r:embed="rId4"/>
          <a:srcRect l="19457" r="19457"/>
          <a:stretch>
            <a:fillRect/>
          </a:stretch>
        </p:blipFill>
        <p:spPr bwMode="auto">
          <a:xfrm>
            <a:off x="1084944" y="2645230"/>
            <a:ext cx="2246396" cy="1660172"/>
          </a:xfrm>
          <a:prstGeom prst="rect">
            <a:avLst/>
          </a:prstGeom>
          <a:noFill/>
        </p:spPr>
      </p:pic>
      <p:pic>
        <p:nvPicPr>
          <p:cNvPr id="6" name="Picture 6" descr="C:\Users\аня\Desktop\092a7cb7201e5d9e10daf58af72e3238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447004" y="2645230"/>
            <a:ext cx="2213563" cy="1660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аня\Desktop\0015-015-Grach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84943" y="4411203"/>
            <a:ext cx="2246397" cy="1684797"/>
          </a:xfrm>
          <a:prstGeom prst="rect">
            <a:avLst/>
          </a:prstGeom>
          <a:noFill/>
        </p:spPr>
      </p:pic>
      <p:pic>
        <p:nvPicPr>
          <p:cNvPr id="8" name="Picture 1" descr="C:\Users\аня\Desktop\i.jpg"/>
          <p:cNvPicPr/>
          <p:nvPr/>
        </p:nvPicPr>
        <p:blipFill rotWithShape="1">
          <a:blip r:embed="rId7"/>
          <a:srcRect l="6891" t="1512" r="6250" b="12518"/>
          <a:stretch/>
        </p:blipFill>
        <p:spPr bwMode="auto">
          <a:xfrm>
            <a:off x="3447005" y="4411203"/>
            <a:ext cx="2261823" cy="16847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1" descr="C:\Users\аня\Desktop\i.jpg"/>
          <p:cNvPicPr>
            <a:picLocks noChangeAspect="1" noChangeArrowheads="1"/>
          </p:cNvPicPr>
          <p:nvPr/>
        </p:nvPicPr>
        <p:blipFill>
          <a:blip r:embed="rId8"/>
          <a:srcRect l="16250" r="16250"/>
          <a:stretch>
            <a:fillRect/>
          </a:stretch>
        </p:blipFill>
        <p:spPr bwMode="auto">
          <a:xfrm>
            <a:off x="6450194" y="522514"/>
            <a:ext cx="2540000" cy="1565891"/>
          </a:xfrm>
          <a:prstGeom prst="rect">
            <a:avLst/>
          </a:prstGeom>
          <a:noFill/>
        </p:spPr>
      </p:pic>
      <p:pic>
        <p:nvPicPr>
          <p:cNvPr id="11" name="Picture 1" descr="C:\Users\аня\Desktop\загружено (1).jpg"/>
          <p:cNvPicPr/>
          <p:nvPr/>
        </p:nvPicPr>
        <p:blipFill rotWithShape="1">
          <a:blip r:embed="rId9"/>
          <a:srcRect l="24721" t="33761" r="25905" b="7478"/>
          <a:stretch/>
        </p:blipFill>
        <p:spPr bwMode="auto">
          <a:xfrm>
            <a:off x="9013370" y="541029"/>
            <a:ext cx="2252661" cy="149294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932479" y="639828"/>
            <a:ext cx="2414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Спасибо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за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внимание</a:t>
            </a:r>
            <a:r>
              <a:rPr lang="ru-RU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18878" y="1997280"/>
            <a:ext cx="3106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«Важные работники»</a:t>
            </a:r>
          </a:p>
        </p:txBody>
      </p:sp>
      <p:pic>
        <p:nvPicPr>
          <p:cNvPr id="14" name="Picture 2" descr="C:\Users\аня\Desktop\i (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932479" y="4531372"/>
            <a:ext cx="2327418" cy="1444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2" descr="C:\Users\аня\Desktop\i (1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56193" y="4540894"/>
            <a:ext cx="2372404" cy="1434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2" descr="C:\Users\аня\Desktop\professii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13715" y="2471483"/>
            <a:ext cx="5033208" cy="193972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3331340" y="609521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830319" y="608394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359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я\Desktop\0010-010-Elektrik.jpg"/>
          <p:cNvPicPr>
            <a:picLocks noChangeAspect="1" noChangeArrowheads="1"/>
          </p:cNvPicPr>
          <p:nvPr/>
        </p:nvPicPr>
        <p:blipFill rotWithShape="1">
          <a:blip r:embed="rId2"/>
          <a:srcRect l="14341" t="1" r="11380" b="-6507"/>
          <a:stretch/>
        </p:blipFill>
        <p:spPr bwMode="auto">
          <a:xfrm>
            <a:off x="1070885" y="826745"/>
            <a:ext cx="1966229" cy="1979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аня\Desktop\i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0320" y="1077683"/>
            <a:ext cx="2518223" cy="3525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аня\Desktop\i.jpg"/>
          <p:cNvPicPr>
            <a:picLocks noChangeAspect="1" noChangeArrowheads="1"/>
          </p:cNvPicPr>
          <p:nvPr/>
        </p:nvPicPr>
        <p:blipFill rotWithShape="1">
          <a:blip r:embed="rId4"/>
          <a:srcRect l="3703" r="5759"/>
          <a:stretch/>
        </p:blipFill>
        <p:spPr bwMode="auto">
          <a:xfrm>
            <a:off x="1046049" y="3076011"/>
            <a:ext cx="2079171" cy="2516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505250" y="2840218"/>
            <a:ext cx="889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Пекарь</a:t>
            </a:r>
          </a:p>
        </p:txBody>
      </p:sp>
      <p:pic>
        <p:nvPicPr>
          <p:cNvPr id="6" name="Picture 2" descr="C:\Users\аня\Desktop\i (4).jpg"/>
          <p:cNvPicPr>
            <a:picLocks noChangeAspect="1" noChangeArrowheads="1"/>
          </p:cNvPicPr>
          <p:nvPr/>
        </p:nvPicPr>
        <p:blipFill rotWithShape="1">
          <a:blip r:embed="rId5"/>
          <a:srcRect l="5994" r="5600" b="18326"/>
          <a:stretch/>
        </p:blipFill>
        <p:spPr bwMode="auto">
          <a:xfrm>
            <a:off x="6447843" y="4344314"/>
            <a:ext cx="2200079" cy="1707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Users\аня\Desktop\Originaгшшlпп.jpg"/>
          <p:cNvPicPr>
            <a:picLocks noChangeAspect="1" noChangeArrowheads="1"/>
          </p:cNvPicPr>
          <p:nvPr/>
        </p:nvPicPr>
        <p:blipFill rotWithShape="1">
          <a:blip r:embed="rId6"/>
          <a:srcRect l="4305" r="3464"/>
          <a:stretch/>
        </p:blipFill>
        <p:spPr bwMode="auto">
          <a:xfrm>
            <a:off x="8860972" y="656415"/>
            <a:ext cx="2133599" cy="1721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аня\Desktop\6cdf8a27bd6a.jpg"/>
          <p:cNvPicPr>
            <a:picLocks noChangeAspect="1" noChangeArrowheads="1"/>
          </p:cNvPicPr>
          <p:nvPr/>
        </p:nvPicPr>
        <p:blipFill rotWithShape="1">
          <a:blip r:embed="rId7"/>
          <a:srcRect l="3685" r="3248"/>
          <a:stretch/>
        </p:blipFill>
        <p:spPr bwMode="auto">
          <a:xfrm>
            <a:off x="6444343" y="642080"/>
            <a:ext cx="2188644" cy="1749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C:\Users\аня\Desktop\1a3e8d5514ac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47843" y="2523067"/>
            <a:ext cx="2196579" cy="1686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C:\Users\аня\Documents\i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860972" y="2523067"/>
            <a:ext cx="2282369" cy="1820077"/>
          </a:xfrm>
          <a:prstGeom prst="rect">
            <a:avLst/>
          </a:prstGeom>
          <a:noFill/>
        </p:spPr>
      </p:pic>
      <p:pic>
        <p:nvPicPr>
          <p:cNvPr id="12" name="Picture 2" descr="C:\Users\аня\Documents\img17.jpg"/>
          <p:cNvPicPr>
            <a:picLocks noChangeAspect="1" noChangeArrowheads="1"/>
          </p:cNvPicPr>
          <p:nvPr/>
        </p:nvPicPr>
        <p:blipFill rotWithShape="1">
          <a:blip r:embed="rId10"/>
          <a:srcRect l="9960" t="8691" r="9405" b="18095"/>
          <a:stretch/>
        </p:blipFill>
        <p:spPr bwMode="auto">
          <a:xfrm>
            <a:off x="8747303" y="4424124"/>
            <a:ext cx="2509706" cy="1709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176563" y="606266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860972" y="605138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8496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6858" y="555562"/>
            <a:ext cx="1237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Мебель</a:t>
            </a:r>
          </a:p>
        </p:txBody>
      </p:sp>
      <p:pic>
        <p:nvPicPr>
          <p:cNvPr id="3" name="Рисунок 2" descr="http://4.bp.blogspot.com/_XuTQI-8Rm2M/TUk9LUMjZ8I/AAAAAAAAGRA/Rjxbn5CXxkU/s200/%25D0%25B4%25D0%25B8%25D0%25B2%25D0%25B0%25D0%25BD.jpg">
            <a:hlinkClick r:id="rId2"/>
          </p:cNvPr>
          <p:cNvPicPr/>
          <p:nvPr/>
        </p:nvPicPr>
        <p:blipFill rotWithShape="1">
          <a:blip r:embed="rId3"/>
          <a:srcRect l="6735" t="18117" r="6494" b="15851"/>
          <a:stretch/>
        </p:blipFill>
        <p:spPr bwMode="auto">
          <a:xfrm>
            <a:off x="3569314" y="3461657"/>
            <a:ext cx="1958066" cy="2318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1.bp.blogspot.com/_XuTQI-8Rm2M/TUk9fgE9DrI/AAAAAAAAGRM/EhvcryzlGTo/s200/%25D0%25BA%25D1%2580%25D0%25B5%25D1%2581%25D0%25BB%25D0%25BE.jpg">
            <a:hlinkClick r:id="rId4"/>
          </p:cNvPr>
          <p:cNvPicPr/>
          <p:nvPr/>
        </p:nvPicPr>
        <p:blipFill rotWithShape="1">
          <a:blip r:embed="rId5"/>
          <a:srcRect l="6331" t="5598" r="6274" b="14462"/>
          <a:stretch/>
        </p:blipFill>
        <p:spPr bwMode="auto">
          <a:xfrm>
            <a:off x="1164608" y="1061352"/>
            <a:ext cx="1817911" cy="214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4.bp.blogspot.com/_XuTQI-8Rm2M/TUk9ReyJIaI/AAAAAAAAGRE/WjI5o_f8_RY/s200/%25D0%25B6%25D1%2583%25D1%2580%25D0%25BD%25D0%25B0%25D0%25BB%25D1%258C%25D0%25BD%25D1%258B%25D0%25B9-%25D1%2581%25D1%2582%25D0%25BE%25D0%25BB%25D0%25B8%25D0%25BA.jpg">
            <a:hlinkClick r:id="rId6"/>
          </p:cNvPr>
          <p:cNvPicPr/>
          <p:nvPr/>
        </p:nvPicPr>
        <p:blipFill rotWithShape="1">
          <a:blip r:embed="rId7"/>
          <a:srcRect l="5993" t="16371" r="7502" b="10328"/>
          <a:stretch/>
        </p:blipFill>
        <p:spPr bwMode="auto">
          <a:xfrm>
            <a:off x="3502638" y="1110338"/>
            <a:ext cx="2024742" cy="204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1.bp.blogspot.com/_XuTQI-8Rm2M/TUk9aWa82lI/AAAAAAAAGRI/XvrtglzRmKQ/s200/%25D0%25BA%25D0%25BD%25D0%25B8%25D0%25B6%25D0%25BD%25D1%258B%25D0%25B9-%25D1%2588%25D0%25BA%25D0%25B0%25D1%2584.jpg">
            <a:hlinkClick r:id="rId8"/>
          </p:cNvPr>
          <p:cNvPicPr/>
          <p:nvPr/>
        </p:nvPicPr>
        <p:blipFill rotWithShape="1">
          <a:blip r:embed="rId9"/>
          <a:srcRect l="11277" t="4896" r="8452" b="10819"/>
          <a:stretch/>
        </p:blipFill>
        <p:spPr bwMode="auto">
          <a:xfrm>
            <a:off x="990435" y="3461657"/>
            <a:ext cx="239518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3.bp.blogspot.com/_XuTQI-8Rm2M/TUk9lI55L9I/AAAAAAAAGRQ/9nCkK2mwhp4/s200/%25D0%25BA%25D1%2580%25D0%25BE%25D0%25B2%25D0%25B0%25D1%2582%25D1%258C.jpg">
            <a:hlinkClick r:id="rId10"/>
          </p:cNvPr>
          <p:cNvPicPr/>
          <p:nvPr/>
        </p:nvPicPr>
        <p:blipFill rotWithShape="1">
          <a:blip r:embed="rId11"/>
          <a:srcRect l="11776" t="10272" r="7773" b="12993"/>
          <a:stretch/>
        </p:blipFill>
        <p:spPr bwMode="auto">
          <a:xfrm>
            <a:off x="6536951" y="3505194"/>
            <a:ext cx="2340429" cy="209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3.bp.blogspot.com/_XuTQI-8Rm2M/TUk9vy0jAHI/AAAAAAAAGRY/C1mHvFqcb9U/s1600/%25D1%2581%25D1%2582%25D0%25BE%25D0%25BB.jpg">
            <a:hlinkClick r:id="rId12"/>
          </p:cNvPr>
          <p:cNvPicPr/>
          <p:nvPr/>
        </p:nvPicPr>
        <p:blipFill rotWithShape="1">
          <a:blip r:embed="rId13"/>
          <a:srcRect l="5894" t="7964" r="5328" b="10329"/>
          <a:stretch/>
        </p:blipFill>
        <p:spPr bwMode="auto">
          <a:xfrm>
            <a:off x="6536950" y="924894"/>
            <a:ext cx="2340429" cy="225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4.bp.blogspot.com/_XuTQI-8Rm2M/TUk91Fg07qI/AAAAAAAAGRc/_xZD0-MqWR8/s200/%25D1%2581%25D1%2582%25D1%2583%25D0%25BB.jpg">
            <a:hlinkClick r:id="rId14"/>
          </p:cNvPr>
          <p:cNvPicPr/>
          <p:nvPr/>
        </p:nvPicPr>
        <p:blipFill rotWithShape="1">
          <a:blip r:embed="rId15"/>
          <a:srcRect l="10459" t="4439" r="10391" b="16209"/>
          <a:stretch/>
        </p:blipFill>
        <p:spPr bwMode="auto">
          <a:xfrm>
            <a:off x="8991600" y="555562"/>
            <a:ext cx="2024743" cy="209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3.bp.blogspot.com/_XuTQI-8Rm2M/TUk96Z_7avI/AAAAAAAAGRg/OzrD2gtr-Y0/s200/%25D1%2582%25D0%25B0%25D0%25B1%25D1%2583%25D1%2580%25D0%25B5%25D1%2582%25D0%25BA%25D0%25B0.jpg">
            <a:hlinkClick r:id="rId16"/>
          </p:cNvPr>
          <p:cNvPicPr/>
          <p:nvPr/>
        </p:nvPicPr>
        <p:blipFill rotWithShape="1">
          <a:blip r:embed="rId17"/>
          <a:srcRect l="15017" t="8430" r="11994" b="14533"/>
          <a:stretch/>
        </p:blipFill>
        <p:spPr bwMode="auto">
          <a:xfrm>
            <a:off x="8991599" y="2754085"/>
            <a:ext cx="2160719" cy="230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аня\Documents\img17.jpg"/>
          <p:cNvPicPr>
            <a:picLocks noChangeAspect="1" noChangeArrowheads="1"/>
          </p:cNvPicPr>
          <p:nvPr/>
        </p:nvPicPr>
        <p:blipFill rotWithShape="1">
          <a:blip r:embed="rId18"/>
          <a:srcRect l="9960" t="8691" r="9405" b="18095"/>
          <a:stretch/>
        </p:blipFill>
        <p:spPr bwMode="auto">
          <a:xfrm>
            <a:off x="9465457" y="5034741"/>
            <a:ext cx="1910109" cy="1300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083934" y="607462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755228" y="605284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3658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5052" y="501133"/>
            <a:ext cx="3614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«Наши любимые сказки»</a:t>
            </a:r>
          </a:p>
        </p:txBody>
      </p:sp>
      <p:pic>
        <p:nvPicPr>
          <p:cNvPr id="3" name="Picture 2" descr="C:\Users\аня\Desktop\реп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478" y="1116519"/>
            <a:ext cx="4081533" cy="24486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09961" y="3184265"/>
            <a:ext cx="807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Репка</a:t>
            </a:r>
            <a:r>
              <a:rPr lang="ru-RU" dirty="0"/>
              <a:t>.</a:t>
            </a:r>
          </a:p>
        </p:txBody>
      </p:sp>
      <p:pic>
        <p:nvPicPr>
          <p:cNvPr id="5" name="Picture 2" descr="C:\Users\аня\Desktop\курочкаряб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784" y="3683432"/>
            <a:ext cx="4081534" cy="22492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49783" y="5574659"/>
            <a:ext cx="1545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Курочка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Ряба</a:t>
            </a:r>
            <a:r>
              <a:rPr lang="ru-RU" dirty="0"/>
              <a:t>.</a:t>
            </a:r>
          </a:p>
        </p:txBody>
      </p:sp>
      <p:pic>
        <p:nvPicPr>
          <p:cNvPr id="7" name="Picture 2" descr="C:\Users\аня\Desktop\колобо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3571" y="962797"/>
            <a:ext cx="4112785" cy="235086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803571" y="859723"/>
            <a:ext cx="1073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Колобок</a:t>
            </a:r>
            <a:r>
              <a:rPr lang="ru-RU" dirty="0"/>
              <a:t>.</a:t>
            </a:r>
          </a:p>
        </p:txBody>
      </p:sp>
      <p:pic>
        <p:nvPicPr>
          <p:cNvPr id="9" name="Picture 2" descr="C:\Users\аня\Desktop\теремо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3571" y="3548743"/>
            <a:ext cx="4145161" cy="226099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803571" y="3364077"/>
            <a:ext cx="1069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Теремок</a:t>
            </a:r>
            <a:r>
              <a:rPr lang="ru-RU" dirty="0"/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22719" y="915452"/>
            <a:ext cx="275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Русские народные сказки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21401" y="608550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859963" y="606412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393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0101" y="479362"/>
            <a:ext cx="3061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Литературные сказки.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аня\Desktop\сказка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3475" y="1064757"/>
            <a:ext cx="3136610" cy="3529013"/>
          </a:xfrm>
          <a:prstGeom prst="rect">
            <a:avLst/>
          </a:prstGeom>
          <a:noFill/>
        </p:spPr>
      </p:pic>
      <p:pic>
        <p:nvPicPr>
          <p:cNvPr id="5" name="Picture 3" descr="C:\Users\аня\Desktop\рыб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9771" y="756361"/>
            <a:ext cx="3886200" cy="2577874"/>
          </a:xfrm>
          <a:prstGeom prst="rect">
            <a:avLst/>
          </a:prstGeom>
          <a:noFill/>
        </p:spPr>
      </p:pic>
      <p:pic>
        <p:nvPicPr>
          <p:cNvPr id="6" name="Picture 2" descr="C:\Users\аня\Desktop\рыба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9770" y="3434068"/>
            <a:ext cx="3929743" cy="258573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451644" y="382172"/>
            <a:ext cx="2579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Сказка о золотой рыбке.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408" y="601980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22871" y="601980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79381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4261" y="403162"/>
            <a:ext cx="291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Зарубежные</a:t>
            </a:r>
            <a:r>
              <a:rPr lang="ru-RU" sz="2400" b="1" dirty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сказки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аня\Desktop\спящая красав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13" y="1108861"/>
            <a:ext cx="4204644" cy="22003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14413" y="771403"/>
            <a:ext cx="2060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Спящая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красавица</a:t>
            </a:r>
            <a:r>
              <a:rPr lang="ru-RU" dirty="0"/>
              <a:t>.</a:t>
            </a:r>
          </a:p>
        </p:txBody>
      </p:sp>
      <p:pic>
        <p:nvPicPr>
          <p:cNvPr id="5" name="Picture 2" descr="C:\Users\аня\Desktop\белоснеж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8430" y="3633766"/>
            <a:ext cx="4210627" cy="24513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14413" y="3309257"/>
            <a:ext cx="1422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Белоснежка.</a:t>
            </a:r>
          </a:p>
        </p:txBody>
      </p:sp>
      <p:pic>
        <p:nvPicPr>
          <p:cNvPr id="7" name="Picture 2" descr="C:\Users\аня\Desktop\русалочк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1067" y="1108861"/>
            <a:ext cx="3786214" cy="203598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911067" y="771403"/>
            <a:ext cx="1235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Русалочка</a:t>
            </a:r>
            <a:r>
              <a:rPr lang="ru-RU" dirty="0"/>
              <a:t>.</a:t>
            </a:r>
          </a:p>
        </p:txBody>
      </p:sp>
      <p:pic>
        <p:nvPicPr>
          <p:cNvPr id="9" name="Picture 2" descr="C:\Users\аня\Documents\img17.jpg"/>
          <p:cNvPicPr>
            <a:picLocks noChangeAspect="1" noChangeArrowheads="1"/>
          </p:cNvPicPr>
          <p:nvPr/>
        </p:nvPicPr>
        <p:blipFill rotWithShape="1">
          <a:blip r:embed="rId5"/>
          <a:srcRect l="9960" t="8691" r="9405" b="18095"/>
          <a:stretch/>
        </p:blipFill>
        <p:spPr bwMode="auto">
          <a:xfrm>
            <a:off x="6911067" y="3309257"/>
            <a:ext cx="3932404" cy="267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115049" y="608511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27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877269" y="608511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761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3245" y="457591"/>
            <a:ext cx="2504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«Ранней весной»</a:t>
            </a:r>
          </a:p>
        </p:txBody>
      </p:sp>
      <p:pic>
        <p:nvPicPr>
          <p:cNvPr id="3" name="Picture 2" descr="C:\Users\аня\Desktop\ле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4223" y="863960"/>
            <a:ext cx="2370403" cy="1777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аня\Desktop\вес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5008" y="913318"/>
            <a:ext cx="2362199" cy="1728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аня\Desktop\листочк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65888" y="2644071"/>
            <a:ext cx="2208521" cy="1701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аня\Desktop\гуси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05008" y="2641756"/>
            <a:ext cx="2279554" cy="1691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аня\Desktop\подснежник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65888" y="4345713"/>
            <a:ext cx="2166376" cy="1589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аня\Desktop\одув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05008" y="4345713"/>
            <a:ext cx="2279554" cy="1686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560381" y="330368"/>
            <a:ext cx="2710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«Уголок природы»</a:t>
            </a:r>
          </a:p>
        </p:txBody>
      </p:sp>
      <p:pic>
        <p:nvPicPr>
          <p:cNvPr id="11" name="Picture 2" descr="C:\Users\аня\Desktop\i (4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05032" y="863960"/>
            <a:ext cx="1951536" cy="23908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3" descr="C:\Users\аня\Desktop\i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85670" y="3451280"/>
            <a:ext cx="1870898" cy="2568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2" descr="C:\Users\аня\Desktop\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013371" y="3494892"/>
            <a:ext cx="1937658" cy="25292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2" descr="C:\Users\аня\Desktop\i (2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134031" y="863960"/>
            <a:ext cx="1778561" cy="23908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Прямоугольник 15"/>
          <p:cNvSpPr/>
          <p:nvPr/>
        </p:nvSpPr>
        <p:spPr>
          <a:xfrm>
            <a:off x="3181421" y="607623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29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768588" y="605437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757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2395" y="409908"/>
            <a:ext cx="47227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«Учимся </a:t>
            </a:r>
            <a:r>
              <a:rPr lang="ru-RU" sz="2400" b="1" dirty="0" smtClean="0">
                <a:solidFill>
                  <a:srgbClr val="FF0000"/>
                </a:solidFill>
              </a:rPr>
              <a:t>правильно пользоваться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столовыми </a:t>
            </a:r>
            <a:r>
              <a:rPr lang="ru-RU" sz="2400" b="1" dirty="0" smtClean="0">
                <a:solidFill>
                  <a:srgbClr val="FF0000"/>
                </a:solidFill>
              </a:rPr>
              <a:t>приборами»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C:\Users\аня\Desktop\i (2).jpg"/>
          <p:cNvPicPr>
            <a:picLocks noChangeAspect="1" noChangeArrowheads="1"/>
          </p:cNvPicPr>
          <p:nvPr/>
        </p:nvPicPr>
        <p:blipFill>
          <a:blip r:embed="rId2"/>
          <a:srcRect l="13578" r="13578"/>
          <a:stretch>
            <a:fillRect/>
          </a:stretch>
        </p:blipFill>
        <p:spPr bwMode="auto">
          <a:xfrm>
            <a:off x="1107684" y="1911860"/>
            <a:ext cx="1506254" cy="150625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4533" y="1517905"/>
            <a:ext cx="207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Столовые приборы</a:t>
            </a:r>
          </a:p>
        </p:txBody>
      </p:sp>
      <p:pic>
        <p:nvPicPr>
          <p:cNvPr id="8" name="Picture 2" descr="C:\Users\аня\Desktop\лорпав.jpg"/>
          <p:cNvPicPr>
            <a:picLocks noChangeAspect="1" noChangeArrowheads="1"/>
          </p:cNvPicPr>
          <p:nvPr/>
        </p:nvPicPr>
        <p:blipFill>
          <a:blip r:embed="rId3"/>
          <a:srcRect l="12486" r="12486"/>
          <a:stretch>
            <a:fillRect/>
          </a:stretch>
        </p:blipFill>
        <p:spPr bwMode="auto">
          <a:xfrm>
            <a:off x="3304845" y="1517906"/>
            <a:ext cx="2049594" cy="204959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977328" y="1148573"/>
            <a:ext cx="2216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Обед в детском саду</a:t>
            </a:r>
          </a:p>
        </p:txBody>
      </p:sp>
      <p:pic>
        <p:nvPicPr>
          <p:cNvPr id="10" name="Picture 3" descr="C:\Users\аня\Desktop\прпоп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30484" y="3672070"/>
            <a:ext cx="3148722" cy="2329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Users\аня\Desktop\лорп.jpg"/>
          <p:cNvPicPr>
            <a:picLocks noChangeAspect="1" noChangeArrowheads="1"/>
          </p:cNvPicPr>
          <p:nvPr/>
        </p:nvPicPr>
        <p:blipFill>
          <a:blip r:embed="rId5"/>
          <a:srcRect l="26158" r="26158"/>
          <a:stretch>
            <a:fillRect/>
          </a:stretch>
        </p:blipFill>
        <p:spPr bwMode="auto">
          <a:xfrm>
            <a:off x="9104493" y="1148573"/>
            <a:ext cx="1847894" cy="184789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9182342" y="470782"/>
            <a:ext cx="16921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Как </a:t>
            </a:r>
            <a:r>
              <a:rPr lang="ru-RU" dirty="0" smtClean="0"/>
              <a:t>правильно </a:t>
            </a:r>
          </a:p>
          <a:p>
            <a:r>
              <a:rPr lang="ru-RU" dirty="0" smtClean="0"/>
              <a:t>держать </a:t>
            </a:r>
            <a:r>
              <a:rPr lang="ru-RU" dirty="0"/>
              <a:t>ложку</a:t>
            </a:r>
          </a:p>
        </p:txBody>
      </p:sp>
      <p:pic>
        <p:nvPicPr>
          <p:cNvPr id="14" name="Picture 2" descr="C:\Users\аня\Desktop\i (4).jpg"/>
          <p:cNvPicPr>
            <a:picLocks noChangeAspect="1" noChangeArrowheads="1"/>
          </p:cNvPicPr>
          <p:nvPr/>
        </p:nvPicPr>
        <p:blipFill>
          <a:blip r:embed="rId6"/>
          <a:srcRect l="27492" r="27492"/>
          <a:stretch>
            <a:fillRect/>
          </a:stretch>
        </p:blipFill>
        <p:spPr bwMode="auto">
          <a:xfrm>
            <a:off x="6730490" y="1117113"/>
            <a:ext cx="1843712" cy="184371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806248" y="502242"/>
            <a:ext cx="16921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Как </a:t>
            </a:r>
            <a:r>
              <a:rPr lang="ru-RU" dirty="0" smtClean="0"/>
              <a:t>правильно </a:t>
            </a:r>
          </a:p>
          <a:p>
            <a:r>
              <a:rPr lang="ru-RU" dirty="0" smtClean="0"/>
              <a:t>держать </a:t>
            </a:r>
            <a:r>
              <a:rPr lang="ru-RU" dirty="0"/>
              <a:t>вилку</a:t>
            </a:r>
          </a:p>
        </p:txBody>
      </p:sp>
      <p:pic>
        <p:nvPicPr>
          <p:cNvPr id="16" name="Picture 2" descr="C:\Users\аня\Desktop\i (3).jpg"/>
          <p:cNvPicPr>
            <a:picLocks noChangeAspect="1" noChangeArrowheads="1"/>
          </p:cNvPicPr>
          <p:nvPr/>
        </p:nvPicPr>
        <p:blipFill>
          <a:blip r:embed="rId7"/>
          <a:srcRect l="29992" r="29992"/>
          <a:stretch>
            <a:fillRect/>
          </a:stretch>
        </p:blipFill>
        <p:spPr bwMode="auto">
          <a:xfrm>
            <a:off x="9405972" y="3418114"/>
            <a:ext cx="1861457" cy="1861457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9490602" y="2921168"/>
            <a:ext cx="16921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Как </a:t>
            </a:r>
            <a:r>
              <a:rPr lang="ru-RU" dirty="0" smtClean="0"/>
              <a:t>правильно </a:t>
            </a:r>
          </a:p>
          <a:p>
            <a:r>
              <a:rPr lang="ru-RU" dirty="0" smtClean="0"/>
              <a:t>держать нож</a:t>
            </a:r>
            <a:endParaRPr lang="ru-RU" dirty="0"/>
          </a:p>
        </p:txBody>
      </p:sp>
      <p:pic>
        <p:nvPicPr>
          <p:cNvPr id="18" name="Picture 3" descr="C:\Users\аня\Desktop\i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46370" y="3279792"/>
            <a:ext cx="2928257" cy="2138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036925" y="600930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31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802807" y="600161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4028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6350" y="697077"/>
            <a:ext cx="2499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«Уроки гигиены»</a:t>
            </a:r>
          </a:p>
        </p:txBody>
      </p:sp>
      <p:pic>
        <p:nvPicPr>
          <p:cNvPr id="4" name="Picture 2" descr="http://c-2.nirvana.fm/disk14/d70/d430/973/d192/198_show?"/>
          <p:cNvPicPr>
            <a:picLocks noChangeAspect="1" noChangeArrowheads="1"/>
          </p:cNvPicPr>
          <p:nvPr/>
        </p:nvPicPr>
        <p:blipFill>
          <a:blip r:embed="rId2"/>
          <a:srcRect l="12486" r="12486"/>
          <a:stretch>
            <a:fillRect/>
          </a:stretch>
        </p:blipFill>
        <p:spPr bwMode="auto">
          <a:xfrm>
            <a:off x="976779" y="1158742"/>
            <a:ext cx="2279141" cy="227914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66179" y="1400784"/>
            <a:ext cx="23943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Надо, надо умываться</a:t>
            </a:r>
            <a:br>
              <a:rPr lang="ru-RU" i="1" dirty="0"/>
            </a:br>
            <a:r>
              <a:rPr lang="ru-RU" i="1" dirty="0"/>
              <a:t>По утрам и вечерам,</a:t>
            </a:r>
            <a:br>
              <a:rPr lang="ru-RU" i="1" dirty="0"/>
            </a:br>
            <a:r>
              <a:rPr lang="ru-RU" i="1" dirty="0"/>
              <a:t>А нечистым</a:t>
            </a:r>
            <a:br>
              <a:rPr lang="ru-RU" i="1" dirty="0"/>
            </a:br>
            <a:r>
              <a:rPr lang="ru-RU" i="1" dirty="0"/>
              <a:t>Трубочистам -</a:t>
            </a:r>
            <a:br>
              <a:rPr lang="ru-RU" i="1" dirty="0"/>
            </a:br>
            <a:r>
              <a:rPr lang="ru-RU" i="1" dirty="0"/>
              <a:t>Стыд и срам!</a:t>
            </a:r>
            <a:br>
              <a:rPr lang="ru-RU" i="1" dirty="0"/>
            </a:br>
            <a:r>
              <a:rPr lang="ru-RU" i="1" dirty="0"/>
              <a:t>Стыд и срам!</a:t>
            </a:r>
            <a:endParaRPr lang="ru-RU" dirty="0"/>
          </a:p>
        </p:txBody>
      </p:sp>
      <p:pic>
        <p:nvPicPr>
          <p:cNvPr id="6" name="Picture 2" descr="http://im7-tub-ru.yandex.net/i?id=199716798-05-72&amp;n=21"/>
          <p:cNvPicPr>
            <a:picLocks noChangeAspect="1" noChangeArrowheads="1"/>
          </p:cNvPicPr>
          <p:nvPr/>
        </p:nvPicPr>
        <p:blipFill>
          <a:blip r:embed="rId3"/>
          <a:srcRect t="19" b="19"/>
          <a:stretch>
            <a:fillRect/>
          </a:stretch>
        </p:blipFill>
        <p:spPr bwMode="auto">
          <a:xfrm>
            <a:off x="1045822" y="3626555"/>
            <a:ext cx="2141056" cy="2141056"/>
          </a:xfrm>
          <a:prstGeom prst="rect">
            <a:avLst/>
          </a:prstGeom>
          <a:noFill/>
        </p:spPr>
      </p:pic>
      <p:pic>
        <p:nvPicPr>
          <p:cNvPr id="7" name="Picture 2" descr="http://ds5.lg.vua.su/wp-content/uploads/2012/11/img11-02.jpg"/>
          <p:cNvPicPr>
            <a:picLocks noChangeAspect="1" noChangeArrowheads="1"/>
          </p:cNvPicPr>
          <p:nvPr/>
        </p:nvPicPr>
        <p:blipFill>
          <a:blip r:embed="rId4"/>
          <a:srcRect l="12486" r="12486"/>
          <a:stretch>
            <a:fillRect/>
          </a:stretch>
        </p:blipFill>
        <p:spPr bwMode="auto">
          <a:xfrm>
            <a:off x="3366179" y="3603172"/>
            <a:ext cx="2294392" cy="2187822"/>
          </a:xfrm>
          <a:prstGeom prst="rect">
            <a:avLst/>
          </a:prstGeom>
          <a:noFill/>
        </p:spPr>
      </p:pic>
      <p:pic>
        <p:nvPicPr>
          <p:cNvPr id="8" name="Picture 1" descr="C:\Users\аня\Desktop\загружено (1).jpg"/>
          <p:cNvPicPr>
            <a:picLocks noChangeAspect="1" noChangeArrowheads="1"/>
          </p:cNvPicPr>
          <p:nvPr/>
        </p:nvPicPr>
        <p:blipFill>
          <a:blip r:embed="rId5"/>
          <a:srcRect l="12534" r="12534"/>
          <a:stretch>
            <a:fillRect/>
          </a:stretch>
        </p:blipFill>
        <p:spPr bwMode="auto">
          <a:xfrm>
            <a:off x="7147165" y="3102384"/>
            <a:ext cx="3418638" cy="2500330"/>
          </a:xfrm>
          <a:prstGeom prst="rect">
            <a:avLst/>
          </a:prstGeom>
          <a:noFill/>
        </p:spPr>
      </p:pic>
      <p:pic>
        <p:nvPicPr>
          <p:cNvPr id="9" name="Picture 2" descr="http://im7-tub-ru.yandex.net/i?id=94565883-34-72&amp;n=21"/>
          <p:cNvPicPr>
            <a:picLocks noChangeAspect="1" noChangeArrowheads="1"/>
          </p:cNvPicPr>
          <p:nvPr/>
        </p:nvPicPr>
        <p:blipFill>
          <a:blip r:embed="rId6"/>
          <a:srcRect t="19" b="19"/>
          <a:stretch>
            <a:fillRect/>
          </a:stretch>
        </p:blipFill>
        <p:spPr bwMode="auto">
          <a:xfrm>
            <a:off x="6689966" y="673912"/>
            <a:ext cx="2088947" cy="1900754"/>
          </a:xfrm>
          <a:prstGeom prst="rect">
            <a:avLst/>
          </a:prstGeom>
          <a:noFill/>
        </p:spPr>
      </p:pic>
      <p:pic>
        <p:nvPicPr>
          <p:cNvPr id="10" name="Picture 2" descr="http://im6-tub-ru.yandex.net/i?id=402090927-62-72&amp;n=21"/>
          <p:cNvPicPr>
            <a:picLocks noChangeAspect="1" noChangeArrowheads="1"/>
          </p:cNvPicPr>
          <p:nvPr/>
        </p:nvPicPr>
        <p:blipFill>
          <a:blip r:embed="rId7"/>
          <a:srcRect t="16346" b="16346"/>
          <a:stretch>
            <a:fillRect/>
          </a:stretch>
        </p:blipFill>
        <p:spPr bwMode="auto">
          <a:xfrm>
            <a:off x="9067801" y="673912"/>
            <a:ext cx="1928816" cy="192881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186878" y="603393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33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856484" y="600548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502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:\DCIM\PICT006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4" t="21368" r="4487" b="24145"/>
          <a:stretch/>
        </p:blipFill>
        <p:spPr bwMode="auto">
          <a:xfrm>
            <a:off x="1121908" y="1230085"/>
            <a:ext cx="4301217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F:\DCIM\PICT006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2" t="22222" r="6249" b="25213"/>
          <a:stretch/>
        </p:blipFill>
        <p:spPr bwMode="auto">
          <a:xfrm>
            <a:off x="1066800" y="3774621"/>
            <a:ext cx="4411436" cy="1940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F:\DCIM\PICT006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4" t="24145" r="2244" b="19658"/>
          <a:stretch/>
        </p:blipFill>
        <p:spPr bwMode="auto">
          <a:xfrm>
            <a:off x="6531427" y="1230085"/>
            <a:ext cx="4593771" cy="2100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F:\DCIM\PICT006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" t="26708" r="8333" b="18591"/>
          <a:stretch/>
        </p:blipFill>
        <p:spPr bwMode="auto">
          <a:xfrm>
            <a:off x="6596741" y="3690257"/>
            <a:ext cx="4528457" cy="1934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2516" y="601980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35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75438" y="599842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36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25546" y="588610"/>
            <a:ext cx="2693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/>
              <a:t>Папки передвижки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6429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DCIM\PICT006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" t="14316" r="3847" b="21796"/>
          <a:stretch/>
        </p:blipFill>
        <p:spPr bwMode="auto">
          <a:xfrm>
            <a:off x="1066799" y="760637"/>
            <a:ext cx="4594270" cy="2091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 descr="F:\DCIM\PICT007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t="18163" r="2724" b="23718"/>
          <a:stretch/>
        </p:blipFill>
        <p:spPr bwMode="auto">
          <a:xfrm>
            <a:off x="1066799" y="3391920"/>
            <a:ext cx="4594270" cy="2098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F:\DCIM\PICT007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t="29060" r="3205" b="24361"/>
          <a:stretch/>
        </p:blipFill>
        <p:spPr bwMode="auto">
          <a:xfrm>
            <a:off x="6433457" y="786536"/>
            <a:ext cx="4536621" cy="1695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DCIM\PICT007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" t="24146" r="4007" b="20299"/>
          <a:stretch/>
        </p:blipFill>
        <p:spPr bwMode="auto">
          <a:xfrm>
            <a:off x="6435498" y="3359944"/>
            <a:ext cx="4534580" cy="2130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13091" y="599841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37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620518" y="602136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38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047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DCIM\PICT0073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5213" r="3045" b="14317"/>
          <a:stretch/>
        </p:blipFill>
        <p:spPr bwMode="auto">
          <a:xfrm>
            <a:off x="1175658" y="797831"/>
            <a:ext cx="4305980" cy="2250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 descr="F:\DCIM\PICT007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t="29060" r="3365" b="21795"/>
          <a:stretch/>
        </p:blipFill>
        <p:spPr bwMode="auto">
          <a:xfrm>
            <a:off x="1175658" y="3657737"/>
            <a:ext cx="4516211" cy="1665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F:\DCIM\PICT007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t="24786" r="3204" b="17949"/>
          <a:stretch/>
        </p:blipFill>
        <p:spPr bwMode="auto">
          <a:xfrm>
            <a:off x="6573237" y="580115"/>
            <a:ext cx="4263118" cy="2250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DCIM\PICT007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3" r="4167" b="11967"/>
          <a:stretch/>
        </p:blipFill>
        <p:spPr bwMode="auto">
          <a:xfrm>
            <a:off x="6657452" y="3380148"/>
            <a:ext cx="4358164" cy="210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68320" y="598753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39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704796" y="598792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812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Папка1\скоро скоро\P11907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0" t="10157" r="2749" b="10157"/>
          <a:stretch/>
        </p:blipFill>
        <p:spPr bwMode="auto">
          <a:xfrm>
            <a:off x="1680299" y="3374571"/>
            <a:ext cx="3572058" cy="254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F:\DCIM\PICT007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22223" r="1923" b="26495"/>
          <a:stretch/>
        </p:blipFill>
        <p:spPr bwMode="auto">
          <a:xfrm>
            <a:off x="6694715" y="860197"/>
            <a:ext cx="4315505" cy="1872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DCIM\PICT007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22222" r="2403" b="31197"/>
          <a:stretch/>
        </p:blipFill>
        <p:spPr bwMode="auto">
          <a:xfrm>
            <a:off x="6694715" y="3611925"/>
            <a:ext cx="4315505" cy="1602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F:\DCIM\PICT007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5" t="18377" r="7532" b="11110"/>
          <a:stretch/>
        </p:blipFill>
        <p:spPr bwMode="auto">
          <a:xfrm>
            <a:off x="1316400" y="689314"/>
            <a:ext cx="4299855" cy="2532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05346" y="606334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41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789534" y="605167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142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8127" y="694452"/>
            <a:ext cx="47275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Обобщение и распространение </a:t>
            </a:r>
            <a:r>
              <a:rPr lang="ru-RU" sz="24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опыта </a:t>
            </a:r>
            <a:r>
              <a:rPr lang="ru-RU" sz="2400" dirty="0" smtClean="0">
                <a:latin typeface="Monotype Corsiva" pitchFamily="66" charset="0"/>
              </a:rPr>
              <a:t>- </a:t>
            </a:r>
          </a:p>
          <a:p>
            <a:pPr algn="ctr"/>
            <a:r>
              <a:rPr lang="en-US" sz="2400" dirty="0" smtClean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MAAM.RU</a:t>
            </a:r>
            <a:r>
              <a:rPr lang="en-US" sz="2400" dirty="0">
                <a:solidFill>
                  <a:srgbClr val="99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/. </a:t>
            </a:r>
            <a:endParaRPr lang="ru-RU" sz="2400" dirty="0">
              <a:latin typeface="Monotype Corsiva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 </a:t>
            </a:r>
            <a:endParaRPr lang="ru-RU" sz="2400" b="1" dirty="0">
              <a:solidFill>
                <a:srgbClr val="000099"/>
              </a:solidFill>
              <a:latin typeface="Monotype Corsiva" pitchFamily="66" charset="0"/>
              <a:cs typeface="Microsoft Sans Serif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5612" y="1466586"/>
            <a:ext cx="46264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Monotype Corsiva" pitchFamily="66" charset="0"/>
              </a:rPr>
              <a:t>Фотоотчет о развлечении «Свет рождественской звезды». 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Фотоотчет об утреннике «Волшебная сказка под Новый год!».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Фотоотчет «В преддверии Нового года». 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Фотоотчет к развлечению «Мы гордимся нашей мирной страной».</a:t>
            </a:r>
            <a:r>
              <a:rPr lang="ru-RU" sz="2000" dirty="0"/>
              <a:t> 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Фотоотчет о празднике «Осень, осень, в гости просим!».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Фотоотчет о подготовке к празднику «День дошкольного работника».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Сценарий проведения праздника «День защиты детей</a:t>
            </a:r>
            <a:r>
              <a:rPr lang="ru-RU" sz="2000" dirty="0" smtClean="0">
                <a:latin typeface="Monotype Corsiva" pitchFamily="66" charset="0"/>
              </a:rPr>
              <a:t>».</a:t>
            </a:r>
          </a:p>
          <a:p>
            <a:pPr algn="just"/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dirty="0">
                <a:latin typeface="Monotype Corsiva" pitchFamily="66" charset="0"/>
              </a:rPr>
              <a:t>Презентация «Птицы». </a:t>
            </a:r>
          </a:p>
          <a:p>
            <a:pPr algn="just"/>
            <a:endParaRPr lang="ru-RU" sz="2000" dirty="0">
              <a:latin typeface="Monotype Corsiva" pitchFamily="66" charset="0"/>
            </a:endParaRPr>
          </a:p>
          <a:p>
            <a:pPr algn="just"/>
            <a:r>
              <a:rPr lang="ru-RU" sz="2000" dirty="0">
                <a:latin typeface="Monotype Corsiva" pitchFamily="66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09658" y="781537"/>
            <a:ext cx="44522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Monotype Corsiva" pitchFamily="66" charset="0"/>
              </a:rPr>
              <a:t>Фотоотчет </a:t>
            </a:r>
            <a:r>
              <a:rPr lang="ru-RU" sz="2000" dirty="0">
                <a:latin typeface="Monotype Corsiva" pitchFamily="66" charset="0"/>
              </a:rPr>
              <a:t>об утреннике «8 Марта!». </a:t>
            </a:r>
          </a:p>
          <a:p>
            <a:pPr algn="just"/>
            <a:r>
              <a:rPr lang="ru-RU" sz="2000" dirty="0" smtClean="0">
                <a:latin typeface="Monotype Corsiva" pitchFamily="66" charset="0"/>
              </a:rPr>
              <a:t>Открытое </a:t>
            </a:r>
            <a:r>
              <a:rPr lang="ru-RU" sz="2000" dirty="0">
                <a:latin typeface="Monotype Corsiva" pitchFamily="66" charset="0"/>
              </a:rPr>
              <a:t>интегрированное занятие по речевому развитию в средней группе «Лесная прогулка</a:t>
            </a:r>
            <a:r>
              <a:rPr lang="ru-RU" sz="2000" dirty="0" smtClean="0">
                <a:latin typeface="Monotype Corsiva" pitchFamily="66" charset="0"/>
              </a:rPr>
              <a:t>».</a:t>
            </a:r>
          </a:p>
          <a:p>
            <a:pPr algn="just"/>
            <a:r>
              <a:rPr lang="ru-RU" sz="2000" dirty="0" smtClean="0">
                <a:latin typeface="Monotype Corsiva" pitchFamily="66" charset="0"/>
              </a:rPr>
              <a:t>Эссе </a:t>
            </a:r>
            <a:r>
              <a:rPr lang="ru-RU" sz="2000" dirty="0">
                <a:latin typeface="Monotype Corsiva" pitchFamily="66" charset="0"/>
              </a:rPr>
              <a:t>«Я – педагог</a:t>
            </a:r>
            <a:r>
              <a:rPr lang="ru-RU" sz="2000" dirty="0" smtClean="0">
                <a:latin typeface="Monotype Corsiva" pitchFamily="66" charset="0"/>
              </a:rPr>
              <a:t>».</a:t>
            </a:r>
            <a:endParaRPr lang="ru-RU" sz="2000" dirty="0">
              <a:latin typeface="Monotype Corsiva" pitchFamily="66" charset="0"/>
            </a:endParaRPr>
          </a:p>
          <a:p>
            <a:pPr algn="just"/>
            <a:endParaRPr lang="ru-RU" sz="2000" dirty="0"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05991" y="596576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43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704013" y="595526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217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114" y="676869"/>
            <a:ext cx="43651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Отзывы  моих коллег, родителей, воспитанников</a:t>
            </a:r>
            <a:endParaRPr lang="ru-RU" sz="2400" b="1" dirty="0">
              <a:solidFill>
                <a:srgbClr val="000099"/>
              </a:solidFill>
              <a:latin typeface="Monotype Corsiva" pitchFamily="66" charset="0"/>
              <a:cs typeface="Microsoft Sans Serif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26332" y="628038"/>
            <a:ext cx="1513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1C74"/>
                </a:solidFill>
                <a:latin typeface="Monotype Corsiva" pitchFamily="66" charset="0"/>
              </a:rPr>
              <a:t>Фотоархив</a:t>
            </a:r>
          </a:p>
        </p:txBody>
      </p:sp>
      <p:pic>
        <p:nvPicPr>
          <p:cNvPr id="4" name="Picture 2" descr="C:\Users\березка\Desktop\фо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671" y="281945"/>
            <a:ext cx="1193198" cy="10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Папка1\Отзыв родителе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3" y="1642965"/>
            <a:ext cx="2079171" cy="277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95994" y="599867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45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695162" y="599867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46</a:t>
            </a:r>
            <a:endParaRPr lang="ru-RU" dirty="0"/>
          </a:p>
        </p:txBody>
      </p:sp>
      <p:pic>
        <p:nvPicPr>
          <p:cNvPr id="6" name="Picture 2" descr="C:\Users\User\Documents\мама папа я спортивная семья)))\IMG_160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"/>
          <a:stretch/>
        </p:blipFill>
        <p:spPr bwMode="auto">
          <a:xfrm>
            <a:off x="6727371" y="1417547"/>
            <a:ext cx="4079899" cy="435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3191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maam.ru/upload/blogs/detsad-1476061-15213955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1"/>
          <a:stretch/>
        </p:blipFill>
        <p:spPr bwMode="auto">
          <a:xfrm>
            <a:off x="1683436" y="500740"/>
            <a:ext cx="3483885" cy="245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maam.ru/upload/blogs/detsad-1476061-151983928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1" b="4536"/>
          <a:stretch/>
        </p:blipFill>
        <p:spPr bwMode="auto">
          <a:xfrm>
            <a:off x="1240970" y="3114878"/>
            <a:ext cx="2043338" cy="293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ÑÐºÑÑÑÐ¾Ðµ Ð¸Ð½ÑÐµÐ³ÑÐ¸ÑÐ¾Ð²Ð°Ð½Ð½Ð¾Ðµ Ð·Ð°Ð½ÑÑÐ¸Ðµ Ð¿Ð¾ ÑÐµÑÐµÐ²Ð¾Ð¼Ñ ÑÐ°Ð·Ð²Ð¸ÑÐ¸Ñ Ð² ÑÑÐµÐ´Ð½ÐµÐ¹ Ð³ÑÑÐ¿Ð¿Ðµ Â«ÐÐµÑÐ½Ð°Ñ Ð¿ÑÐ¾Ð³ÑÐ»ÐºÐ°Â»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7" b="9050"/>
          <a:stretch/>
        </p:blipFill>
        <p:spPr bwMode="auto">
          <a:xfrm>
            <a:off x="3545121" y="3114877"/>
            <a:ext cx="2026084" cy="293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березка\Desktop\фо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179" y="5442203"/>
            <a:ext cx="1193198" cy="10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cuments\Фото 1\Р\IMG_2769(2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5" t="12202" r="4118"/>
          <a:stretch/>
        </p:blipFill>
        <p:spPr bwMode="auto">
          <a:xfrm>
            <a:off x="6759983" y="591477"/>
            <a:ext cx="3142625" cy="236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березка\Desktop\фо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322" y="325917"/>
            <a:ext cx="1193198" cy="10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ocuments\Семейка\14 (1)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8"/>
          <a:stretch/>
        </p:blipFill>
        <p:spPr bwMode="auto">
          <a:xfrm>
            <a:off x="8584792" y="3114877"/>
            <a:ext cx="2635632" cy="175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16026" y="604779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47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01991" y="597664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48</a:t>
            </a:r>
            <a:endParaRPr lang="ru-RU" dirty="0"/>
          </a:p>
        </p:txBody>
      </p:sp>
      <p:pic>
        <p:nvPicPr>
          <p:cNvPr id="11" name="Picture 2" descr="https://www.maam.ru/upload/blogs/detsad-1476061-154194861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0"/>
          <a:stretch/>
        </p:blipFill>
        <p:spPr bwMode="auto">
          <a:xfrm>
            <a:off x="6350663" y="4307963"/>
            <a:ext cx="2129308" cy="151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720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ocuments\Фото 1\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27" y="3326892"/>
            <a:ext cx="3746922" cy="2735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березка\Desktop\фо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562" y="5561946"/>
            <a:ext cx="1193198" cy="10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User\Documents\Фото 1\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7" y="3210589"/>
            <a:ext cx="3396342" cy="274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ocuments\Фото 1\IMG_271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12396" r="8974"/>
          <a:stretch/>
        </p:blipFill>
        <p:spPr bwMode="auto">
          <a:xfrm>
            <a:off x="1935420" y="466061"/>
            <a:ext cx="3668192" cy="2744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User\Documents\Фото 1\IMG_272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906" y="466061"/>
            <a:ext cx="3396342" cy="24621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257888" y="607422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49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643459" y="60953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58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cuments\Семейка\SC004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593" y="728441"/>
            <a:ext cx="2177143" cy="16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cuments\Семейка\SC003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29" y="2573109"/>
            <a:ext cx="22098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ocuments\Семейка\SC003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43" y="2573109"/>
            <a:ext cx="2177143" cy="16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cuments\Семейка\SC003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29" y="4415515"/>
            <a:ext cx="22098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ocuments\Семейка\SC003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43" y="4461779"/>
            <a:ext cx="2177143" cy="16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ocuments\Семейка\SC003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29" y="728441"/>
            <a:ext cx="2137225" cy="16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User\Documents\Семейка\IMG_604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594" y="4444992"/>
            <a:ext cx="2209800" cy="149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User\Documents\Семейка\IMG_603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910" y="4461778"/>
            <a:ext cx="2214905" cy="14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User\Documents\Семейка\IMG_594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909" y="2641823"/>
            <a:ext cx="2160813" cy="151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User\Documents\Семейка\IMG_599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397" y="728441"/>
            <a:ext cx="2149929" cy="16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User\Documents\Семейка\IMG_596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935" y="2654298"/>
            <a:ext cx="2242458" cy="149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User\Documents\Семейка\IMG_598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43" y="728441"/>
            <a:ext cx="2149929" cy="16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78629" y="606237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51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26771" y="606237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572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C:\Users\User\Documents\Семейка\IMG_6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03" y="2465611"/>
            <a:ext cx="2290243" cy="162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C:\Users\User\Documents\Семейка\IMG_6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03" y="611638"/>
            <a:ext cx="2290243" cy="165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ser\Documents\Семейка\SC004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43" y="635451"/>
            <a:ext cx="22098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ocuments\Миша\DSC027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49" y="4380516"/>
            <a:ext cx="22098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ocuments\Миша\DSC027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86" y="2465610"/>
            <a:ext cx="2166257" cy="162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ser\Documents\Миша\DSC027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68" y="4387660"/>
            <a:ext cx="2190749" cy="164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User\Documents\Миша\DSC0272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443161"/>
            <a:ext cx="2068286" cy="162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User\Documents\Миша\DSC0273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858" y="4343781"/>
            <a:ext cx="2046514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User\Documents\Миша\DSC0274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883" y="4347867"/>
            <a:ext cx="2177145" cy="163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User\Documents\Миша\DSC0272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771" y="2465609"/>
            <a:ext cx="2166257" cy="162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73582" y="606373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53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621486" y="598072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54</a:t>
            </a:r>
            <a:endParaRPr lang="ru-RU" dirty="0"/>
          </a:p>
        </p:txBody>
      </p:sp>
      <p:pic>
        <p:nvPicPr>
          <p:cNvPr id="1026" name="Picture 2" descr="C:\Users\User\Documents\Миша\DSC0272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440" y="635451"/>
            <a:ext cx="2101046" cy="157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Семейка\WP_20180706_00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838" y="632765"/>
            <a:ext cx="2193872" cy="15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449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cuments\Семейка\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957" y="4166706"/>
            <a:ext cx="2157895" cy="14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ocuments\Семейка\1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48" y="514352"/>
            <a:ext cx="1684760" cy="23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березка\Desktop\фо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"/>
          <a:stretch/>
        </p:blipFill>
        <p:spPr bwMode="auto">
          <a:xfrm>
            <a:off x="10428714" y="5399291"/>
            <a:ext cx="1100475" cy="10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57893" y="59548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55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629848" y="59548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56</a:t>
            </a:r>
            <a:endParaRPr lang="ru-RU" dirty="0"/>
          </a:p>
        </p:txBody>
      </p:sp>
      <p:pic>
        <p:nvPicPr>
          <p:cNvPr id="2050" name="Picture 2" descr="C:\Users\User\Documents\Семейка\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654" y="525236"/>
            <a:ext cx="1773010" cy="236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cuments\Фото 1\Р\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552" y="525236"/>
            <a:ext cx="20574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cuments\Фото 1\Р\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957" y="525236"/>
            <a:ext cx="2107648" cy="15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P104076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957" y="2307773"/>
            <a:ext cx="2157895" cy="161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Новая папка\P105031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552" y="2452912"/>
            <a:ext cx="2068361" cy="275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Новая папка\P102031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48" y="3096208"/>
            <a:ext cx="3753816" cy="281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972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6484" y="599105"/>
            <a:ext cx="3034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Творческая мастерская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6" name="Рисунок 5" descr="F:\DCIM\PICT001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1" b="11111"/>
          <a:stretch/>
        </p:blipFill>
        <p:spPr bwMode="auto">
          <a:xfrm>
            <a:off x="6349093" y="483552"/>
            <a:ext cx="2476500" cy="1776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F:\DCIM\PICT001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r="5769" b="6838"/>
          <a:stretch/>
        </p:blipFill>
        <p:spPr bwMode="auto">
          <a:xfrm>
            <a:off x="8949284" y="483552"/>
            <a:ext cx="2345055" cy="1800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F:\DCIM\PICT001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4273" r="7372" b="2564"/>
          <a:stretch/>
        </p:blipFill>
        <p:spPr bwMode="auto">
          <a:xfrm>
            <a:off x="6368075" y="2367779"/>
            <a:ext cx="2476500" cy="18644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F:\DCIM\PICT001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9" b="5342"/>
          <a:stretch/>
        </p:blipFill>
        <p:spPr bwMode="auto">
          <a:xfrm>
            <a:off x="8949283" y="2367779"/>
            <a:ext cx="2460615" cy="18644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F:\DCIM\PICT0019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" t="9188" r="7532" b="6838"/>
          <a:stretch/>
        </p:blipFill>
        <p:spPr bwMode="auto">
          <a:xfrm>
            <a:off x="6406040" y="4294445"/>
            <a:ext cx="2438535" cy="17501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F:\DCIM\PICT0025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7" b="5342"/>
          <a:stretch/>
        </p:blipFill>
        <p:spPr bwMode="auto">
          <a:xfrm>
            <a:off x="8949283" y="4294445"/>
            <a:ext cx="2460614" cy="17733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F:\DCIM\PICT0035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5"/>
          <a:stretch/>
        </p:blipFill>
        <p:spPr bwMode="auto">
          <a:xfrm>
            <a:off x="1201601" y="1177296"/>
            <a:ext cx="2217535" cy="1380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F:\DCIM\PICT0061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3419" r="3206" b="9403"/>
          <a:stretch/>
        </p:blipFill>
        <p:spPr bwMode="auto">
          <a:xfrm>
            <a:off x="1201601" y="2732804"/>
            <a:ext cx="2217535" cy="14994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F:\DCIM\PICT0060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11325" r="1762" b="11111"/>
          <a:stretch/>
        </p:blipFill>
        <p:spPr bwMode="auto">
          <a:xfrm>
            <a:off x="1201601" y="4568003"/>
            <a:ext cx="2217535" cy="14994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F:\DCIM\PICT0041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5" t="10216" b="1322"/>
          <a:stretch/>
        </p:blipFill>
        <p:spPr bwMode="auto">
          <a:xfrm>
            <a:off x="3502724" y="1177296"/>
            <a:ext cx="2304644" cy="29592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F:\Папка1\скоро скоро\P119075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031" y="4232226"/>
            <a:ext cx="2416516" cy="181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13886" y="606781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57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739932" y="606781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701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DCIM\PICT002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5" b="10577"/>
          <a:stretch/>
        </p:blipFill>
        <p:spPr bwMode="auto">
          <a:xfrm>
            <a:off x="1001484" y="617084"/>
            <a:ext cx="2079171" cy="24853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 descr="F:\DCIM\PICT002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r="3848" b="23919"/>
          <a:stretch/>
        </p:blipFill>
        <p:spPr bwMode="auto">
          <a:xfrm>
            <a:off x="3298372" y="1096055"/>
            <a:ext cx="2242457" cy="24853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F:\DCIM\PICT002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6"/>
          <a:stretch/>
        </p:blipFill>
        <p:spPr bwMode="auto">
          <a:xfrm>
            <a:off x="2905896" y="4102004"/>
            <a:ext cx="2765562" cy="18666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DCIM\PICT002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 bwMode="auto">
          <a:xfrm>
            <a:off x="7053580" y="617084"/>
            <a:ext cx="3571240" cy="2381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F:\DCIM\PICT0032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7" t="7574" r="9455" b="10696"/>
          <a:stretch/>
        </p:blipFill>
        <p:spPr bwMode="auto">
          <a:xfrm>
            <a:off x="859968" y="3399062"/>
            <a:ext cx="1883230" cy="25695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F:\DCIM\PICT003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7" b="24573"/>
          <a:stretch/>
        </p:blipFill>
        <p:spPr bwMode="auto">
          <a:xfrm>
            <a:off x="7053580" y="3399063"/>
            <a:ext cx="3584189" cy="25695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19648" y="608550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59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636322" y="605324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794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березк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905" y="4464177"/>
            <a:ext cx="1999171" cy="19139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F:\DCIM\PICT006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4" t="8547" r="3846" b="9402"/>
          <a:stretch/>
        </p:blipFill>
        <p:spPr bwMode="auto">
          <a:xfrm>
            <a:off x="1127170" y="2999675"/>
            <a:ext cx="2851785" cy="2009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F:\DCIM\PICT003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847" r="8814" b="1082"/>
          <a:stretch/>
        </p:blipFill>
        <p:spPr bwMode="auto">
          <a:xfrm>
            <a:off x="4176105" y="1096723"/>
            <a:ext cx="1549854" cy="29263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F:\DCIM\PICT004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9" t="5770" r="3365" b="9402"/>
          <a:stretch/>
        </p:blipFill>
        <p:spPr bwMode="auto">
          <a:xfrm>
            <a:off x="8872671" y="455820"/>
            <a:ext cx="2225873" cy="16342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F:\DCIM\PICT005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t="3419" b="10043"/>
          <a:stretch/>
        </p:blipFill>
        <p:spPr bwMode="auto">
          <a:xfrm>
            <a:off x="6438941" y="2404363"/>
            <a:ext cx="2246743" cy="160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F:\DCIM\PICT005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" r="1602" b="6410"/>
          <a:stretch/>
        </p:blipFill>
        <p:spPr bwMode="auto">
          <a:xfrm>
            <a:off x="8906358" y="2385809"/>
            <a:ext cx="2331121" cy="16373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F:\DCIM\PICT0052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5"/>
          <a:stretch/>
        </p:blipFill>
        <p:spPr bwMode="auto">
          <a:xfrm>
            <a:off x="6523284" y="4285176"/>
            <a:ext cx="2162399" cy="16647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F:\DCIM\PICT0043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4" t="4701" r="12500" b="12608"/>
          <a:stretch/>
        </p:blipFill>
        <p:spPr bwMode="auto">
          <a:xfrm>
            <a:off x="6453836" y="455820"/>
            <a:ext cx="2231848" cy="16342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F:\DCIM\PICT0053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r="6730" b="10043"/>
          <a:stretch/>
        </p:blipFill>
        <p:spPr bwMode="auto">
          <a:xfrm>
            <a:off x="8964732" y="4297028"/>
            <a:ext cx="2331121" cy="1685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78134" y="600914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61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663319" y="604219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62</a:t>
            </a:r>
            <a:endParaRPr lang="ru-RU" dirty="0"/>
          </a:p>
        </p:txBody>
      </p:sp>
      <p:pic>
        <p:nvPicPr>
          <p:cNvPr id="17" name="Рисунок 16" descr="F:\DCIM\PICT0040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 r="2083" b="6768"/>
          <a:stretch/>
        </p:blipFill>
        <p:spPr bwMode="auto">
          <a:xfrm>
            <a:off x="1026205" y="701082"/>
            <a:ext cx="2952750" cy="1952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5454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8314" y="445090"/>
            <a:ext cx="4256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Развивающая среда </a:t>
            </a: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>группе</a:t>
            </a: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3074" name="Picture 2" descr="https://www.maam.ru/upload/blogs/detsad-1476061-15419344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8"/>
          <a:stretch/>
        </p:blipFill>
        <p:spPr bwMode="auto">
          <a:xfrm>
            <a:off x="6715560" y="675922"/>
            <a:ext cx="4322553" cy="245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maam.ru/upload/blogs/detsad-1476061-154193445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" b="4873"/>
          <a:stretch/>
        </p:blipFill>
        <p:spPr bwMode="auto">
          <a:xfrm>
            <a:off x="1434717" y="969844"/>
            <a:ext cx="4019101" cy="216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maam.ru/upload/blogs/detsad-1476061-154193447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0" r="14039" b="9366"/>
          <a:stretch/>
        </p:blipFill>
        <p:spPr bwMode="auto">
          <a:xfrm>
            <a:off x="1413096" y="3242995"/>
            <a:ext cx="4040722" cy="281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maam.ru/upload/blogs/detsad-1476061-154193449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4720" r="9855" b="9355"/>
          <a:stretch/>
        </p:blipFill>
        <p:spPr bwMode="auto">
          <a:xfrm>
            <a:off x="6711040" y="3284044"/>
            <a:ext cx="4327073" cy="277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81849" y="605396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771362" y="607823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6594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maam.ru/upload/blogs/detsad-1476061-15419342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8" r="5747" b="9664"/>
          <a:stretch/>
        </p:blipFill>
        <p:spPr bwMode="auto">
          <a:xfrm>
            <a:off x="1009982" y="566057"/>
            <a:ext cx="4713514" cy="248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www.maam.ru/upload/blogs/detsad-1476061-15419344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8" b="10208"/>
          <a:stretch/>
        </p:blipFill>
        <p:spPr bwMode="auto">
          <a:xfrm>
            <a:off x="1075297" y="3295876"/>
            <a:ext cx="4648199" cy="270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www.maam.ru/upload/blogs/detsad-1476061-154193426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7" b="10950"/>
          <a:stretch/>
        </p:blipFill>
        <p:spPr bwMode="auto">
          <a:xfrm>
            <a:off x="6656356" y="566057"/>
            <a:ext cx="4289488" cy="248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www.maam.ru/upload/blogs/detsad-1476061-154193437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7" t="2809" r="6603" b="5440"/>
          <a:stretch/>
        </p:blipFill>
        <p:spPr bwMode="auto">
          <a:xfrm>
            <a:off x="6656356" y="3295877"/>
            <a:ext cx="4326812" cy="270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78134" y="599834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65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801100" y="608550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655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7" y="260194"/>
            <a:ext cx="5087911" cy="78483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0099"/>
                </a:solidFill>
                <a:latin typeface="Monotype Corsiva" pitchFamily="66" charset="0"/>
                <a:cs typeface="Microsoft Sans Serif" panose="020B0604020202020204" pitchFamily="34" charset="0"/>
              </a:rPr>
              <a:t>Глоссарий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5029" y="1022981"/>
            <a:ext cx="475705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Monotype Corsiva" pitchFamily="66" charset="0"/>
              </a:rPr>
              <a:t>Амплификация</a:t>
            </a:r>
            <a:r>
              <a:rPr lang="ru-RU" sz="2000" dirty="0">
                <a:latin typeface="Monotype Corsiva" pitchFamily="66" charset="0"/>
              </a:rPr>
              <a:t> – обогащение детского развития</a:t>
            </a:r>
            <a:r>
              <a:rPr lang="ru-RU" sz="2000" dirty="0" smtClean="0">
                <a:latin typeface="Monotype Corsiva" pitchFamily="66" charset="0"/>
              </a:rPr>
              <a:t>.</a:t>
            </a:r>
            <a:r>
              <a:rPr lang="ru-RU" sz="2000" b="1" dirty="0">
                <a:latin typeface="Monotype Corsiva" pitchFamily="66" charset="0"/>
              </a:rPr>
              <a:t> </a:t>
            </a:r>
            <a:endParaRPr lang="ru-RU" sz="2000" b="1" dirty="0" smtClean="0">
              <a:latin typeface="Monotype Corsiva" pitchFamily="66" charset="0"/>
            </a:endParaRPr>
          </a:p>
          <a:p>
            <a:pPr algn="just"/>
            <a:r>
              <a:rPr lang="ru-RU" sz="2000" b="1" dirty="0" smtClean="0">
                <a:latin typeface="Monotype Corsiva" pitchFamily="66" charset="0"/>
              </a:rPr>
              <a:t>Вариативность среды</a:t>
            </a:r>
            <a:r>
              <a:rPr lang="ru-RU" sz="2000" dirty="0" smtClean="0">
                <a:latin typeface="Monotype Corsiva" pitchFamily="66" charset="0"/>
              </a:rPr>
              <a:t> - наличие в Организации или Группе различных пространств (для игры, конструирования, уединения и пр.), а также разнообразных материалов, игр, игрушек и оборудования, обеспечивающих свободный</a:t>
            </a:r>
            <a:r>
              <a:rPr lang="en-US" sz="2000" dirty="0" smtClean="0">
                <a:latin typeface="Monotype Corsiva" pitchFamily="66" charset="0"/>
              </a:rPr>
              <a:t> </a:t>
            </a:r>
            <a:r>
              <a:rPr lang="ru-RU" sz="2000" dirty="0" smtClean="0">
                <a:latin typeface="Monotype Corsiva" pitchFamily="66" charset="0"/>
              </a:rPr>
              <a:t>выбор</a:t>
            </a:r>
            <a:r>
              <a:rPr lang="ru-RU" sz="2000" dirty="0" smtClean="0"/>
              <a:t> </a:t>
            </a:r>
            <a:r>
              <a:rPr lang="ru-RU" sz="2000" dirty="0">
                <a:latin typeface="Monotype Corsiva" pitchFamily="66" charset="0"/>
              </a:rPr>
              <a:t>детей; периодическая сменяемость игрового материала, появление новых предметов, стимулирующих игровую, двигательную, познавательную и исследовательскую активность детей</a:t>
            </a:r>
            <a:r>
              <a:rPr lang="ru-RU" sz="2000" dirty="0" smtClean="0">
                <a:latin typeface="Monotype Corsiva" pitchFamily="66" charset="0"/>
              </a:rPr>
              <a:t>. </a:t>
            </a:r>
            <a:r>
              <a:rPr lang="ru-RU" sz="2000" b="1" dirty="0">
                <a:latin typeface="Monotype Corsiva" pitchFamily="66" charset="0"/>
              </a:rPr>
              <a:t>Возрастная адекватность дошкольного образования</a:t>
            </a:r>
            <a:r>
              <a:rPr lang="ru-RU" sz="2000" dirty="0">
                <a:latin typeface="Monotype Corsiva" pitchFamily="66" charset="0"/>
              </a:rPr>
              <a:t> - соответствие условий, требований, методов возрасту и особенностям развития детей.</a:t>
            </a:r>
            <a:r>
              <a:rPr lang="ru-RU" sz="2000" b="1" dirty="0"/>
              <a:t> </a:t>
            </a:r>
          </a:p>
          <a:p>
            <a:pPr algn="just"/>
            <a:endParaRPr lang="ru-RU" sz="2000" dirty="0">
              <a:latin typeface="Monotype Corsiva" pitchFamily="66" charset="0"/>
            </a:endParaRPr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20544" y="859732"/>
            <a:ext cx="456111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Monotype Corsiva" pitchFamily="66" charset="0"/>
              </a:rPr>
              <a:t>Доступность среды</a:t>
            </a:r>
            <a:r>
              <a:rPr lang="ru-RU" sz="2000" dirty="0" smtClean="0">
                <a:latin typeface="Monotype Corsiva" pitchFamily="66" charset="0"/>
              </a:rPr>
              <a:t> - доступность для воспитанников, в том числе детей с ограниченными возможностями здоровья и детей-инвалидов, всех помещений, где осуществляется образовательная деятельность; свободный доступ детей, в том числе детей с ограниченными возможностями здоровья, к играм, игрушкам, материалам, пособиям, </a:t>
            </a:r>
            <a:r>
              <a:rPr lang="ru-RU" sz="2000" dirty="0">
                <a:latin typeface="Monotype Corsiva" pitchFamily="66" charset="0"/>
              </a:rPr>
              <a:t>обеспечивающим все основные виды детской активности; исправность и сохранность материалов и оборудования.</a:t>
            </a:r>
          </a:p>
          <a:p>
            <a:pPr algn="just"/>
            <a:r>
              <a:rPr lang="ru-RU" sz="2000" b="1" dirty="0">
                <a:latin typeface="Monotype Corsiva" pitchFamily="66" charset="0"/>
              </a:rPr>
              <a:t>Дошкольное детство</a:t>
            </a:r>
            <a:r>
              <a:rPr lang="ru-RU" sz="2000" dirty="0">
                <a:latin typeface="Monotype Corsiva" pitchFamily="66" charset="0"/>
              </a:rPr>
              <a:t> - гибкость, пластичность развития ребенка, высокий разброс вариантов его развития, его непосредственность и непроизвольность.</a:t>
            </a:r>
          </a:p>
          <a:p>
            <a:pPr algn="just"/>
            <a:endParaRPr lang="ru-RU" sz="2000" dirty="0"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205" y="599960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67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801101" y="599960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080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3257" y="195942"/>
            <a:ext cx="483325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Monotype Corsiva" pitchFamily="66" charset="0"/>
                <a:cs typeface="Microsoft Sans Serif" panose="020B0604020202020204" pitchFamily="34" charset="0"/>
              </a:rPr>
            </a:br>
            <a:r>
              <a:rPr lang="ru-RU" sz="2000" b="1" dirty="0" smtClean="0">
                <a:latin typeface="Monotype Corsiva" pitchFamily="66" charset="0"/>
              </a:rPr>
              <a:t>Дошкольная </a:t>
            </a:r>
            <a:r>
              <a:rPr lang="ru-RU" sz="2000" b="1" dirty="0">
                <a:latin typeface="Monotype Corsiva" pitchFamily="66" charset="0"/>
              </a:rPr>
              <a:t>образовательная </a:t>
            </a:r>
            <a:r>
              <a:rPr lang="ru-RU" sz="2000" b="1" dirty="0" smtClean="0">
                <a:latin typeface="Monotype Corsiva" pitchFamily="66" charset="0"/>
              </a:rPr>
              <a:t>организация</a:t>
            </a:r>
            <a:r>
              <a:rPr lang="ru-RU" sz="2000" dirty="0" smtClean="0">
                <a:latin typeface="Monotype Corsiva" pitchFamily="66" charset="0"/>
              </a:rPr>
              <a:t> - </a:t>
            </a:r>
            <a:r>
              <a:rPr lang="ru-RU" sz="2000" dirty="0">
                <a:latin typeface="Monotype Corsiva" pitchFamily="66" charset="0"/>
              </a:rPr>
              <a:t>образовательная организация, осуществляющая в качестве основной цели ее деятельности образовательную деятельность по образовательным программам дошкольного образования, присмотр и уход за детьми</a:t>
            </a:r>
            <a:r>
              <a:rPr lang="ru-RU" sz="2000" dirty="0" smtClean="0">
                <a:latin typeface="Monotype Corsiva" pitchFamily="66" charset="0"/>
              </a:rPr>
              <a:t>.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algn="just"/>
            <a:r>
              <a:rPr lang="ru-RU" sz="2000" b="1" dirty="0" smtClean="0">
                <a:latin typeface="Monotype Corsiva" pitchFamily="66" charset="0"/>
              </a:rPr>
              <a:t>Инновационная деятельность</a:t>
            </a:r>
            <a:r>
              <a:rPr lang="ru-RU" sz="2000" dirty="0">
                <a:latin typeface="Monotype Corsiva" pitchFamily="66" charset="0"/>
              </a:rPr>
              <a:t> ориентирована на совершенствование научно-педагогического, учебно-методического, организационного, правового, финансово-экономического, кадрового, материально-технического обеспечения системы образования и осуществляется в форме реализации инновационных проектов и программ организациями, осуществляющими образовательную деятельность, и иными действующими в сфере образования организациями, а также их объединениями.</a:t>
            </a:r>
            <a:r>
              <a:rPr lang="ru-RU" sz="2000" b="1" dirty="0"/>
              <a:t> </a:t>
            </a:r>
            <a:r>
              <a:rPr lang="ru-RU" sz="2000" dirty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2000" dirty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2000" dirty="0">
                <a:solidFill>
                  <a:srgbClr val="7030A0"/>
                </a:solidFill>
                <a:latin typeface="Monotype Corsiva" pitchFamily="66" charset="0"/>
              </a:rPr>
              <a:t>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85857" y="819558"/>
            <a:ext cx="4680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85857" y="545851"/>
            <a:ext cx="468085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Monotype Corsiva" pitchFamily="66" charset="0"/>
              </a:rPr>
              <a:t>Коммуникативная деятельность</a:t>
            </a:r>
            <a:r>
              <a:rPr lang="ru-RU" sz="2000" dirty="0" smtClean="0">
                <a:latin typeface="Monotype Corsiva" pitchFamily="66" charset="0"/>
              </a:rPr>
              <a:t> - общение и взаимодействие со взрослыми и сверстниками.</a:t>
            </a:r>
          </a:p>
          <a:p>
            <a:pPr algn="just"/>
            <a:r>
              <a:rPr lang="ru-RU" sz="2000" b="1" dirty="0" smtClean="0">
                <a:latin typeface="Monotype Corsiva" pitchFamily="66" charset="0"/>
              </a:rPr>
              <a:t>Коррекционная </a:t>
            </a:r>
            <a:r>
              <a:rPr lang="ru-RU" sz="2000" b="1" dirty="0">
                <a:latin typeface="Monotype Corsiva" pitchFamily="66" charset="0"/>
              </a:rPr>
              <a:t>работа и/или инклюзивное образование</a:t>
            </a:r>
            <a:r>
              <a:rPr lang="ru-RU" sz="2000" dirty="0">
                <a:latin typeface="Monotype Corsiva" pitchFamily="66" charset="0"/>
              </a:rPr>
              <a:t> –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1) обеспечение коррекции нарушений развития различных категорий детей с ограниченными возможностями здоровья, оказание им квалифицированной помощи в освоении Программы;</a:t>
            </a:r>
          </a:p>
          <a:p>
            <a:pPr algn="just"/>
            <a:r>
              <a:rPr lang="ru-RU" sz="2000" dirty="0">
                <a:latin typeface="Monotype Corsiva" pitchFamily="66" charset="0"/>
              </a:rPr>
              <a:t>2) освоение детьми с ограниченными возможностями здоровья Программы, их  разностороннее развитие с учетом возрастных и индивидуальных особенностей и особых образовательных потребностей, социальной адаптации.</a:t>
            </a:r>
            <a:r>
              <a:rPr lang="ru-RU" sz="2000" b="1" dirty="0">
                <a:latin typeface="Monotype Corsiva" pitchFamily="66" charset="0"/>
              </a:rPr>
              <a:t> </a:t>
            </a:r>
            <a:endParaRPr lang="ru-RU" sz="2000" b="1" dirty="0" smtClean="0">
              <a:latin typeface="Monotype Corsiva" pitchFamily="66" charset="0"/>
            </a:endParaRPr>
          </a:p>
          <a:p>
            <a:pPr algn="just"/>
            <a:r>
              <a:rPr lang="ru-RU" sz="2000" b="1" dirty="0" smtClean="0">
                <a:latin typeface="Monotype Corsiva" pitchFamily="66" charset="0"/>
              </a:rPr>
              <a:t>Педагогическая </a:t>
            </a:r>
            <a:r>
              <a:rPr lang="ru-RU" sz="2000" b="1" dirty="0">
                <a:latin typeface="Monotype Corsiva" pitchFamily="66" charset="0"/>
              </a:rPr>
              <a:t>технология </a:t>
            </a:r>
            <a:r>
              <a:rPr lang="ru-RU" sz="2000" dirty="0">
                <a:latin typeface="Monotype Corsiva" pitchFamily="66" charset="0"/>
              </a:rPr>
              <a:t>- это совокупность психолого-педагогических установок, определяющих специальный </a:t>
            </a:r>
            <a:r>
              <a:rPr lang="ru-RU" sz="2000" dirty="0" smtClean="0">
                <a:latin typeface="Monotype Corsiva" pitchFamily="66" charset="0"/>
              </a:rPr>
              <a:t>набор</a:t>
            </a:r>
            <a:endParaRPr lang="ru-RU" sz="2000" b="1" dirty="0">
              <a:latin typeface="Monotype Corsiva" pitchFamily="66" charset="0"/>
            </a:endParaRPr>
          </a:p>
          <a:p>
            <a:pPr algn="just"/>
            <a:endParaRPr lang="ru-RU" sz="2000" dirty="0"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21181" y="599349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69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716934" y="599349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70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8544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2056" y="372186"/>
            <a:ext cx="44849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Monotype Corsiva" pitchFamily="66" charset="0"/>
              </a:rPr>
              <a:t>сначала </a:t>
            </a:r>
            <a:r>
              <a:rPr lang="ru-RU" sz="2000" dirty="0">
                <a:latin typeface="Monotype Corsiva" pitchFamily="66" charset="0"/>
              </a:rPr>
              <a:t>раскрывается, а </a:t>
            </a:r>
            <a:r>
              <a:rPr lang="ru-RU" sz="2000" dirty="0" smtClean="0">
                <a:latin typeface="Monotype Corsiva" pitchFamily="66" charset="0"/>
              </a:rPr>
              <a:t>затем</a:t>
            </a:r>
            <a:r>
              <a:rPr lang="ru-RU" sz="2000" b="1" dirty="0" smtClean="0"/>
              <a:t> </a:t>
            </a:r>
            <a:r>
              <a:rPr lang="ru-RU" sz="2000" dirty="0" smtClean="0">
                <a:latin typeface="Monotype Corsiva" pitchFamily="66" charset="0"/>
              </a:rPr>
              <a:t>согласовывается </a:t>
            </a:r>
            <a:r>
              <a:rPr lang="ru-RU" sz="2000" dirty="0">
                <a:latin typeface="Monotype Corsiva" pitchFamily="66" charset="0"/>
              </a:rPr>
              <a:t>с содержанием образования.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algn="just"/>
            <a:r>
              <a:rPr lang="ru-RU" sz="2000" b="1" dirty="0" smtClean="0">
                <a:latin typeface="Monotype Corsiva" pitchFamily="66" charset="0"/>
              </a:rPr>
              <a:t>Целевые </a:t>
            </a:r>
            <a:r>
              <a:rPr lang="ru-RU" sz="2000" b="1" dirty="0">
                <a:latin typeface="Monotype Corsiva" pitchFamily="66" charset="0"/>
              </a:rPr>
              <a:t>ориентиры дошкольного образования</a:t>
            </a:r>
            <a:r>
              <a:rPr lang="ru-RU" sz="2000" dirty="0">
                <a:latin typeface="Monotype Corsiva" pitchFamily="66" charset="0"/>
              </a:rPr>
              <a:t> 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Они не являются основой объективной оценки соответствия установленным требованиям образовательной деятельности и подготовки детей</a:t>
            </a:r>
            <a:r>
              <a:rPr lang="ru-RU" sz="2000" dirty="0" smtClean="0">
                <a:latin typeface="Monotype Corsiva" pitchFamily="66" charset="0"/>
              </a:rPr>
              <a:t>.</a:t>
            </a:r>
            <a:endParaRPr lang="ru-RU" sz="2000" dirty="0"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3258" y="428178"/>
            <a:ext cx="4680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Monotype Corsiva" pitchFamily="66" charset="0"/>
              </a:rPr>
              <a:t>и компоновку форм, методов, способов, приёмов обучения, воспитательных средств; она есть организационно - методический инструментарий педагогического процесса.</a:t>
            </a:r>
            <a:br>
              <a:rPr lang="ru-RU" sz="2000" dirty="0" smtClean="0">
                <a:latin typeface="Monotype Corsiva" pitchFamily="66" charset="0"/>
              </a:rPr>
            </a:br>
            <a:r>
              <a:rPr lang="ru-RU" sz="2000" dirty="0" smtClean="0">
                <a:latin typeface="Monotype Corsiva" pitchFamily="66" charset="0"/>
              </a:rPr>
              <a:t> </a:t>
            </a:r>
            <a:r>
              <a:rPr lang="ru-RU" sz="2000" b="1" dirty="0" smtClean="0">
                <a:latin typeface="Monotype Corsiva" pitchFamily="66" charset="0"/>
              </a:rPr>
              <a:t>Педагогическая компетентность - </a:t>
            </a:r>
            <a:r>
              <a:rPr lang="ru-RU" sz="2000" dirty="0" smtClean="0">
                <a:latin typeface="Monotype Corsiva" pitchFamily="66" charset="0"/>
              </a:rPr>
              <a:t>совокупность профессиональных и личностных качеств, необходимых для успешной педагогической деятельности. Развитие профессиональной компетентности – это развитие творческой индивидуальности, восприимчивости к педагогическим </a:t>
            </a:r>
            <a:r>
              <a:rPr lang="ru-RU" sz="2000" dirty="0">
                <a:latin typeface="Monotype Corsiva" pitchFamily="66" charset="0"/>
              </a:rPr>
              <a:t>инновациям, способностей адаптироваться в меняющейся педагогической среде. </a:t>
            </a:r>
            <a:endParaRPr lang="ru-RU" sz="2000" dirty="0" smtClean="0">
              <a:latin typeface="Monotype Corsiva" pitchFamily="66" charset="0"/>
            </a:endParaRPr>
          </a:p>
          <a:p>
            <a:pPr algn="just"/>
            <a:r>
              <a:rPr lang="ru-RU" sz="2000" b="1" dirty="0" smtClean="0">
                <a:latin typeface="Monotype Corsiva" pitchFamily="66" charset="0"/>
              </a:rPr>
              <a:t>Личностно-ориентированное </a:t>
            </a:r>
            <a:r>
              <a:rPr lang="ru-RU" sz="2000" b="1" dirty="0">
                <a:latin typeface="Monotype Corsiva" pitchFamily="66" charset="0"/>
              </a:rPr>
              <a:t>обучение </a:t>
            </a:r>
            <a:r>
              <a:rPr lang="ru-RU" sz="2000" dirty="0">
                <a:latin typeface="Monotype Corsiva" pitchFamily="66" charset="0"/>
              </a:rPr>
              <a:t>— </a:t>
            </a:r>
            <a:br>
              <a:rPr lang="ru-RU" sz="2000" dirty="0">
                <a:latin typeface="Monotype Corsiva" pitchFamily="66" charset="0"/>
              </a:rPr>
            </a:br>
            <a:r>
              <a:rPr lang="ru-RU" sz="2000" dirty="0">
                <a:latin typeface="Monotype Corsiva" pitchFamily="66" charset="0"/>
              </a:rPr>
              <a:t>это такое обучение, где во главу угла ставится </a:t>
            </a:r>
            <a:r>
              <a:rPr lang="ru-RU" sz="2000" dirty="0" smtClean="0">
                <a:latin typeface="Monotype Corsiva" pitchFamily="66" charset="0"/>
              </a:rPr>
              <a:t>личность ребенка, ее самобытность, само ценность, субъективный опыт каждого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67248" y="604999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71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825791" y="604999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72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3685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стание 7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листание 6" id="{F508BB08-7BFF-4193-8876-0BA6A9E7B10A}" vid="{47069512-C618-486E-9F48-01ABEFCDE31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2263</TotalTime>
  <Words>446</Words>
  <Application>Microsoft Office PowerPoint</Application>
  <PresentationFormat>Произвольный</PresentationFormat>
  <Paragraphs>188</Paragraphs>
  <Slides>37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листание 7</vt:lpstr>
      <vt:lpstr> Воспитателя  Шабайкиной Зинаиды Васильевны</vt:lpstr>
      <vt:lpstr>Педагогическое кредо </vt:lpstr>
      <vt:lpstr>Презентация PowerPoint</vt:lpstr>
      <vt:lpstr>Личностные характеристики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Глоссарий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219</cp:revision>
  <dcterms:created xsi:type="dcterms:W3CDTF">2016-11-15T09:14:47Z</dcterms:created>
  <dcterms:modified xsi:type="dcterms:W3CDTF">2019-03-05T22:06:52Z</dcterms:modified>
</cp:coreProperties>
</file>