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8839080" y="0"/>
            <a:ext cx="304200" cy="685728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8156520" y="5715000"/>
            <a:ext cx="547920" cy="547920"/>
          </a:xfrm>
          <a:prstGeom prst="ellipse">
            <a:avLst/>
          </a:prstGeom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380880" y="0"/>
            <a:ext cx="608760" cy="685728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276480" y="0"/>
            <a:ext cx="104040" cy="685728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990720" y="0"/>
            <a:ext cx="181080" cy="685728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1141200" y="0"/>
            <a:ext cx="229680" cy="685728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Line 11"/>
          <p:cNvSpPr/>
          <p:nvPr/>
        </p:nvSpPr>
        <p:spPr>
          <a:xfrm>
            <a:off x="10620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  <a:alpha val="7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Line 1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ln w="57240">
            <a:solidFill>
              <a:schemeClr val="accent1">
                <a:tint val="20000"/>
                <a:alpha val="8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Line 13"/>
          <p:cNvSpPr/>
          <p:nvPr/>
        </p:nvSpPr>
        <p:spPr>
          <a:xfrm>
            <a:off x="85392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Line 14"/>
          <p:cNvSpPr/>
          <p:nvPr/>
        </p:nvSpPr>
        <p:spPr>
          <a:xfrm>
            <a:off x="1726560" y="0"/>
            <a:ext cx="0" cy="6858000"/>
          </a:xfrm>
          <a:prstGeom prst="line">
            <a:avLst/>
          </a:prstGeom>
          <a:ln w="28440">
            <a:solidFill>
              <a:schemeClr val="accent1">
                <a:tint val="60000"/>
                <a:alpha val="82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Line 15"/>
          <p:cNvSpPr/>
          <p:nvPr/>
        </p:nvSpPr>
        <p:spPr>
          <a:xfrm>
            <a:off x="1066680" y="0"/>
            <a:ext cx="0" cy="6858000"/>
          </a:xfrm>
          <a:prstGeom prst="line">
            <a:avLst/>
          </a:prstGeom>
          <a:ln w="936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Line 16"/>
          <p:cNvSpPr/>
          <p:nvPr/>
        </p:nvSpPr>
        <p:spPr>
          <a:xfrm>
            <a:off x="91137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7"/>
          <p:cNvSpPr/>
          <p:nvPr/>
        </p:nvSpPr>
        <p:spPr>
          <a:xfrm>
            <a:off x="1219320" y="0"/>
            <a:ext cx="75600" cy="685728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" name="CustomShape 18"/>
          <p:cNvSpPr/>
          <p:nvPr/>
        </p:nvSpPr>
        <p:spPr>
          <a:xfrm>
            <a:off x="609480" y="3429000"/>
            <a:ext cx="1294560" cy="1294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" name="CustomShape 19"/>
          <p:cNvSpPr/>
          <p:nvPr/>
        </p:nvSpPr>
        <p:spPr>
          <a:xfrm>
            <a:off x="1309680" y="4866840"/>
            <a:ext cx="640800" cy="640800"/>
          </a:xfrm>
          <a:prstGeom prst="ellipse">
            <a:avLst/>
          </a:prstGeom>
          <a:ln w="28440"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" name="CustomShape 20"/>
          <p:cNvSpPr/>
          <p:nvPr/>
        </p:nvSpPr>
        <p:spPr>
          <a:xfrm>
            <a:off x="1091160" y="5500800"/>
            <a:ext cx="136440" cy="136440"/>
          </a:xfrm>
          <a:prstGeom prst="ellipse">
            <a:avLst/>
          </a:prstGeom>
          <a:ln w="12600"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" name="CustomShape 21"/>
          <p:cNvSpPr/>
          <p:nvPr/>
        </p:nvSpPr>
        <p:spPr>
          <a:xfrm>
            <a:off x="1664280" y="5788080"/>
            <a:ext cx="273600" cy="273600"/>
          </a:xfrm>
          <a:prstGeom prst="ellipse">
            <a:avLst/>
          </a:prstGeom>
          <a:ln w="12600"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" name="CustomShape 22"/>
          <p:cNvSpPr/>
          <p:nvPr/>
        </p:nvSpPr>
        <p:spPr>
          <a:xfrm>
            <a:off x="1905120" y="4495680"/>
            <a:ext cx="365040" cy="365040"/>
          </a:xfrm>
          <a:prstGeom prst="ellipse">
            <a:avLst/>
          </a:prstGeom>
          <a:ln w="28440"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" name="PlaceHolder 23"/>
          <p:cNvSpPr>
            <a:spLocks noGrp="1"/>
          </p:cNvSpPr>
          <p:nvPr>
            <p:ph type="title"/>
          </p:nvPr>
        </p:nvSpPr>
        <p:spPr>
          <a:xfrm>
            <a:off x="457200" y="273240"/>
            <a:ext cx="746676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3" name="PlaceHolder 2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CustomShape 4"/>
          <p:cNvSpPr/>
          <p:nvPr/>
        </p:nvSpPr>
        <p:spPr>
          <a:xfrm>
            <a:off x="8839080" y="0"/>
            <a:ext cx="304200" cy="685728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CustomShape 6"/>
          <p:cNvSpPr/>
          <p:nvPr/>
        </p:nvSpPr>
        <p:spPr>
          <a:xfrm>
            <a:off x="8156520" y="5715000"/>
            <a:ext cx="547920" cy="547920"/>
          </a:xfrm>
          <a:prstGeom prst="ellipse">
            <a:avLst/>
          </a:prstGeom>
          <a:ln>
            <a:noFill/>
          </a:ln>
          <a:effectLst>
            <a:outerShdw blurRad="6350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6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1331640" y="620640"/>
            <a:ext cx="7125840" cy="439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93000"/>
          </a:bodyPr>
          <a:lstStyle/>
          <a:p>
            <a:pPr algn="r"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rPr lang="ru-RU" sz="2000" b="1" strike="noStrike" cap="small" spc="-1">
                <a:solidFill>
                  <a:srgbClr val="424456"/>
                </a:solidFill>
                <a:latin typeface="Book Antiqua"/>
              </a:rPr>
              <a:t>Министерство образования Республики Мордовия</a:t>
            </a:r>
            <a:r>
              <a:t/>
            </a:r>
            <a:br/>
            <a:r>
              <a:rPr lang="ru-RU" sz="2200" b="1" strike="noStrike" cap="small" spc="-1">
                <a:solidFill>
                  <a:srgbClr val="424456"/>
                </a:solidFill>
                <a:latin typeface="Book Antiqua"/>
              </a:rPr>
              <a:t>Портфолио</a:t>
            </a:r>
            <a:r>
              <a:t/>
            </a:r>
            <a:br/>
            <a:r>
              <a:t/>
            </a:r>
            <a:br/>
            <a:r>
              <a:t/>
            </a:r>
            <a:br/>
            <a:r>
              <a:rPr lang="ru-RU" sz="2200" b="1" strike="noStrike" cap="small" spc="-1">
                <a:solidFill>
                  <a:srgbClr val="424456"/>
                </a:solidFill>
                <a:latin typeface="Book Antiqua"/>
              </a:rPr>
              <a:t> </a:t>
            </a:r>
            <a:r>
              <a:t/>
            </a:r>
            <a:br/>
            <a:r>
              <a:t/>
            </a:r>
            <a:br/>
            <a:r>
              <a:rPr lang="ru-RU" sz="2200" b="1" strike="noStrike" cap="small" spc="-1">
                <a:solidFill>
                  <a:srgbClr val="424456"/>
                </a:solidFill>
                <a:latin typeface="Book Antiqua"/>
              </a:rPr>
              <a:t>Есиной Любови Данииловны</a:t>
            </a:r>
            <a:r>
              <a:t/>
            </a:r>
            <a:br/>
            <a:r>
              <a:rPr lang="ru-RU" sz="2200" b="1" strike="noStrike" cap="small" spc="-1">
                <a:solidFill>
                  <a:srgbClr val="424456"/>
                </a:solidFill>
                <a:latin typeface="Book Antiqua"/>
              </a:rPr>
              <a:t>воспитателя ОСП </a:t>
            </a:r>
            <a:r>
              <a:t/>
            </a:r>
            <a:br/>
            <a:r>
              <a:rPr lang="ru-RU" sz="2200" b="1" strike="noStrike" cap="small" spc="-1">
                <a:solidFill>
                  <a:srgbClr val="424456"/>
                </a:solidFill>
                <a:latin typeface="Book Antiqua"/>
              </a:rPr>
              <a:t>«Леплейский детский сад»</a:t>
            </a:r>
            <a:r>
              <a:t/>
            </a:r>
            <a:br/>
            <a:r>
              <a:rPr lang="ru-RU" sz="2200" b="1" strike="noStrike" cap="small" spc="-1">
                <a:solidFill>
                  <a:srgbClr val="424456"/>
                </a:solidFill>
                <a:latin typeface="Book Antiqua"/>
              </a:rPr>
              <a:t>МБДОУ «Явасский детский сад №1 комбинированного вида»</a:t>
            </a:r>
            <a:r>
              <a:t/>
            </a:r>
            <a:br/>
            <a:r>
              <a:t/>
            </a:r>
            <a:br/>
            <a:endParaRPr lang="ru-RU" sz="2200" b="0" strike="noStrike" spc="-1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5364000" y="5003280"/>
            <a:ext cx="3093480" cy="51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ru-RU" sz="1800" b="1" strike="noStrike" spc="-1">
                <a:solidFill>
                  <a:srgbClr val="424456"/>
                </a:solidFill>
                <a:latin typeface="Century Gothic"/>
              </a:rPr>
              <a:t>2020г.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06" name="Picture 2"/>
          <p:cNvPicPr/>
          <p:nvPr/>
        </p:nvPicPr>
        <p:blipFill>
          <a:blip r:embed="rId2" cstate="print"/>
          <a:stretch/>
        </p:blipFill>
        <p:spPr>
          <a:xfrm>
            <a:off x="500034" y="1714488"/>
            <a:ext cx="3140640" cy="38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Общие сведения о воспитателе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3000" lnSpcReduction="10000"/>
          </a:bodyPr>
          <a:lstStyle/>
          <a:p>
            <a:pPr marL="274320" indent="-273600" algn="just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C00000"/>
                </a:solidFill>
                <a:latin typeface="Times New Roman"/>
              </a:rPr>
              <a:t>Дата рождения: </a:t>
            </a:r>
            <a:r>
              <a:rPr lang="ru-RU" sz="2400" b="1" strike="noStrike" spc="-1">
                <a:solidFill>
                  <a:srgbClr val="002060"/>
                </a:solidFill>
                <a:latin typeface="Times New Roman"/>
              </a:rPr>
              <a:t>27.05.1978г.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601"/>
              </a:spcBef>
            </a:pP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90000"/>
              </a:lnSpc>
              <a:spcBef>
                <a:spcPts val="601"/>
              </a:spcBef>
              <a:buClr>
                <a:srgbClr val="1287C3"/>
              </a:buClr>
              <a:buSzPct val="70000"/>
              <a:buFont typeface="Wingdings" charset="2"/>
              <a:buChar char=""/>
            </a:pPr>
            <a:r>
              <a:rPr lang="ru-RU" sz="2400" b="1" u="sng" strike="noStrike" spc="-1">
                <a:solidFill>
                  <a:srgbClr val="C00000"/>
                </a:solidFill>
                <a:uFillTx/>
                <a:latin typeface="Times New Roman"/>
              </a:rPr>
              <a:t>Профессиональное образование </a:t>
            </a:r>
            <a:r>
              <a:rPr lang="ru-RU" sz="2400" b="1" strike="noStrike" spc="-1">
                <a:solidFill>
                  <a:srgbClr val="C00000"/>
                </a:solidFill>
                <a:latin typeface="Times New Roman"/>
              </a:rPr>
              <a:t>: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среднее специальное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90000"/>
              </a:lnSpc>
              <a:spcBef>
                <a:spcPts val="601"/>
              </a:spcBef>
              <a:buClr>
                <a:srgbClr val="1287C3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 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90000"/>
              </a:lnSpc>
              <a:spcBef>
                <a:spcPts val="601"/>
              </a:spcBef>
              <a:buClr>
                <a:srgbClr val="1287C3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 Окончила « Зубово-Полянский педагогическое училище. По специальности «Дошкольное образование»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90000"/>
              </a:lnSpc>
              <a:spcBef>
                <a:spcPts val="601"/>
              </a:spcBef>
              <a:buClr>
                <a:srgbClr val="1287C3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C00000"/>
                </a:solidFill>
                <a:latin typeface="Times New Roman"/>
              </a:rPr>
              <a:t>№ диплома: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СБ 0791998</a:t>
            </a:r>
            <a:endParaRPr lang="ru-RU" sz="2400" b="0" strike="noStrike" spc="-1">
              <a:latin typeface="Arial"/>
            </a:endParaRPr>
          </a:p>
          <a:p>
            <a:pPr marL="274320" indent="-273600" algn="just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Стаж  педагогической работы: 6 лет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  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Общий трудовой стаж: 24года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b="1" strike="noStrike" spc="-1">
                <a:solidFill>
                  <a:srgbClr val="C00000"/>
                </a:solidFill>
                <a:latin typeface="Times New Roman"/>
              </a:rPr>
              <a:t>Наличие квалификационной категории: 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соответствие занимаемой должности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C00000"/>
                </a:solidFill>
                <a:latin typeface="Times New Roman"/>
              </a:rPr>
              <a:t>Дата последней аттестации: 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1" strike="noStrike" spc="-1">
                <a:solidFill>
                  <a:srgbClr val="C00000"/>
                </a:solidFill>
                <a:latin typeface="Times New Roman"/>
              </a:rPr>
              <a:t>Занимаемая должность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:  воспитатель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457200" y="274680"/>
            <a:ext cx="7466760" cy="164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85000"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Участие в инновационной (экспериментальной) деятельности</a:t>
            </a:r>
            <a:r>
              <a:t/>
            </a:r>
            <a:br/>
            <a:r>
              <a:rPr lang="ru-RU" sz="3000" b="0" strike="noStrike" cap="small" spc="-1">
                <a:solidFill>
                  <a:srgbClr val="424456"/>
                </a:solidFill>
                <a:latin typeface="Book Antiqua"/>
              </a:rPr>
              <a:t>Результат участия на уровне образовательной организации</a:t>
            </a:r>
            <a:endParaRPr lang="ru-RU" sz="3000" b="0" strike="noStrike" spc="-1">
              <a:latin typeface="Arial"/>
            </a:endParaRPr>
          </a:p>
        </p:txBody>
      </p:sp>
      <p:pic>
        <p:nvPicPr>
          <p:cNvPr id="110" name="Picture 2"/>
          <p:cNvPicPr/>
          <p:nvPr/>
        </p:nvPicPr>
        <p:blipFill>
          <a:blip r:embed="rId2" cstate="print"/>
          <a:stretch/>
        </p:blipFill>
        <p:spPr>
          <a:xfrm>
            <a:off x="611640" y="2061000"/>
            <a:ext cx="3423960" cy="4348440"/>
          </a:xfrm>
          <a:prstGeom prst="rect">
            <a:avLst/>
          </a:prstGeom>
          <a:ln>
            <a:noFill/>
          </a:ln>
        </p:spPr>
      </p:pic>
      <p:pic>
        <p:nvPicPr>
          <p:cNvPr id="111" name="Picture 2"/>
          <p:cNvPicPr/>
          <p:nvPr/>
        </p:nvPicPr>
        <p:blipFill>
          <a:blip r:embed="rId3" cstate="print"/>
          <a:stretch/>
        </p:blipFill>
        <p:spPr>
          <a:xfrm>
            <a:off x="4573440" y="2061000"/>
            <a:ext cx="3598560" cy="4245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Object 1"/>
          <p:cNvPicPr/>
          <p:nvPr/>
        </p:nvPicPr>
        <p:blipFill>
          <a:blip r:embed="rId2" cstate="print"/>
          <a:stretch/>
        </p:blipFill>
        <p:spPr>
          <a:xfrm>
            <a:off x="4599720" y="3443760"/>
            <a:ext cx="3468960" cy="610920"/>
          </a:xfrm>
          <a:prstGeom prst="rect">
            <a:avLst/>
          </a:prstGeom>
          <a:ln>
            <a:noFill/>
          </a:ln>
        </p:spPr>
      </p:pic>
      <p:pic>
        <p:nvPicPr>
          <p:cNvPr id="1026" name="Picture 2" descr="F:\отчет 72%\Скан_20200313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85860"/>
            <a:ext cx="2928958" cy="4067141"/>
          </a:xfrm>
          <a:prstGeom prst="rect">
            <a:avLst/>
          </a:prstGeom>
          <a:noFill/>
        </p:spPr>
      </p:pic>
      <p:pic>
        <p:nvPicPr>
          <p:cNvPr id="1027" name="Picture 3" descr="F:\отчет 72%\Скан_20200313 (3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285860"/>
            <a:ext cx="2786082" cy="4071966"/>
          </a:xfrm>
          <a:prstGeom prst="rect">
            <a:avLst/>
          </a:prstGeom>
          <a:noFill/>
        </p:spPr>
      </p:pic>
      <p:pic>
        <p:nvPicPr>
          <p:cNvPr id="1028" name="Picture 4" descr="F:\отчет 72%\Скан_20200313 (4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1285860"/>
            <a:ext cx="2862258" cy="406718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457200" y="274680"/>
            <a:ext cx="7466760" cy="192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Наставничество</a:t>
            </a:r>
            <a:r>
              <a:t/>
            </a:r>
            <a:br/>
            <a:r>
              <a:rPr lang="ru-RU" sz="2400" b="0" strike="noStrike" cap="small" spc="-1">
                <a:solidFill>
                  <a:srgbClr val="424456"/>
                </a:solidFill>
                <a:latin typeface="Book Antiqua"/>
              </a:rPr>
              <a:t>Эффективная педагогическая помощь молодым специалистам</a:t>
            </a:r>
            <a:r>
              <a:t/>
            </a:r>
            <a:br/>
            <a:endParaRPr lang="ru-RU" sz="2400" b="0" strike="noStrike" spc="-1">
              <a:latin typeface="Arial"/>
            </a:endParaRPr>
          </a:p>
        </p:txBody>
      </p:sp>
      <p:pic>
        <p:nvPicPr>
          <p:cNvPr id="115" name="Объект 3"/>
          <p:cNvPicPr/>
          <p:nvPr/>
        </p:nvPicPr>
        <p:blipFill>
          <a:blip r:embed="rId2" cstate="print"/>
          <a:stretch/>
        </p:blipFill>
        <p:spPr>
          <a:xfrm>
            <a:off x="755640" y="2205000"/>
            <a:ext cx="3534480" cy="4463640"/>
          </a:xfrm>
          <a:prstGeom prst="rect">
            <a:avLst/>
          </a:prstGeom>
          <a:ln w="9360">
            <a:noFill/>
          </a:ln>
        </p:spPr>
      </p:pic>
      <p:pic>
        <p:nvPicPr>
          <p:cNvPr id="116" name="Picture 2"/>
          <p:cNvPicPr/>
          <p:nvPr/>
        </p:nvPicPr>
        <p:blipFill>
          <a:blip r:embed="rId3" cstate="print"/>
          <a:stretch/>
        </p:blipFill>
        <p:spPr>
          <a:xfrm>
            <a:off x="4788000" y="2205000"/>
            <a:ext cx="3677040" cy="4463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Наличие публикаций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457200" y="1600200"/>
            <a:ext cx="818604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Муниципальный уровень-1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Газета «Время и жизнь»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 Зубово-Полянского 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Района Республики 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Мордовия 28февраля2020года.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№9 (8741), 4 страница, статья.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Республиканский уровень-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Российский уровень-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19" name="Picture 2"/>
          <p:cNvPicPr/>
          <p:nvPr/>
        </p:nvPicPr>
        <p:blipFill>
          <a:blip r:embed="rId2" cstate="print"/>
          <a:stretch/>
        </p:blipFill>
        <p:spPr>
          <a:xfrm>
            <a:off x="5351400" y="1643040"/>
            <a:ext cx="3210840" cy="4415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Times New Roman"/>
              </a:rPr>
              <a:t>Результаты участия воспитанников</a:t>
            </a:r>
            <a:r>
              <a:rPr lang="ru-RU" sz="3000" b="0" strike="noStrike" cap="small" spc="-1">
                <a:solidFill>
                  <a:srgbClr val="424456"/>
                </a:solidFill>
                <a:latin typeface="Times New Roman"/>
              </a:rPr>
              <a:t>:</a:t>
            </a:r>
            <a:r>
              <a:t/>
            </a:r>
            <a:br/>
            <a:endParaRPr lang="ru-RU" sz="3000" b="0" strike="noStrike" spc="-1"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18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 -конкурсах;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-выставках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-турнирах;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-соревнованиях;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-акциях;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-фестивалях</a:t>
            </a: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.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Муниципальный уровень: 1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Республиканский:3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Российский: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3" name="Picture 2"/>
          <p:cNvPicPr/>
          <p:nvPr/>
        </p:nvPicPr>
        <p:blipFill>
          <a:blip r:embed="rId2" cstate="print"/>
          <a:stretch/>
        </p:blipFill>
        <p:spPr>
          <a:xfrm>
            <a:off x="755640" y="1628640"/>
            <a:ext cx="3167640" cy="4281840"/>
          </a:xfrm>
          <a:prstGeom prst="rect">
            <a:avLst/>
          </a:prstGeom>
          <a:ln>
            <a:noFill/>
          </a:ln>
        </p:spPr>
      </p:pic>
      <p:pic>
        <p:nvPicPr>
          <p:cNvPr id="124" name="Picture 2"/>
          <p:cNvPicPr/>
          <p:nvPr/>
        </p:nvPicPr>
        <p:blipFill>
          <a:blip r:embed="rId3" cstate="print"/>
          <a:stretch/>
        </p:blipFill>
        <p:spPr>
          <a:xfrm>
            <a:off x="4571280" y="1628640"/>
            <a:ext cx="3102840" cy="4315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6" name="Picture 2"/>
          <p:cNvPicPr/>
          <p:nvPr/>
        </p:nvPicPr>
        <p:blipFill>
          <a:blip r:embed="rId2" cstate="print"/>
          <a:stretch/>
        </p:blipFill>
        <p:spPr>
          <a:xfrm>
            <a:off x="755640" y="1772640"/>
            <a:ext cx="3364560" cy="4474080"/>
          </a:xfrm>
          <a:prstGeom prst="rect">
            <a:avLst/>
          </a:prstGeom>
          <a:ln>
            <a:noFill/>
          </a:ln>
        </p:spPr>
      </p:pic>
      <p:pic>
        <p:nvPicPr>
          <p:cNvPr id="127" name="Picture 2"/>
          <p:cNvPicPr/>
          <p:nvPr/>
        </p:nvPicPr>
        <p:blipFill>
          <a:blip r:embed="rId3" cstate="print"/>
          <a:stretch/>
        </p:blipFill>
        <p:spPr>
          <a:xfrm>
            <a:off x="4539240" y="1700640"/>
            <a:ext cx="3455280" cy="451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Наличие авторских программ, методических пособий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cap="small" spc="-1">
                <a:solidFill>
                  <a:srgbClr val="424456"/>
                </a:solidFill>
                <a:latin typeface="Book Antiqua"/>
              </a:rPr>
              <a:t>Выступление на заседаниях методических советов, научно-практических конференциях, педагогических чтениях, семинарах, секциях, форумах, радиопередачах (очно)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Уровень образовательной организации-2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Муниципальный уровень-3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Республиканский уровень-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2"/>
          <p:cNvPicPr/>
          <p:nvPr/>
        </p:nvPicPr>
        <p:blipFill>
          <a:blip r:embed="rId2" cstate="print"/>
          <a:stretch/>
        </p:blipFill>
        <p:spPr>
          <a:xfrm>
            <a:off x="539640" y="1556640"/>
            <a:ext cx="3423960" cy="4708440"/>
          </a:xfrm>
          <a:prstGeom prst="rect">
            <a:avLst/>
          </a:prstGeom>
          <a:ln>
            <a:noFill/>
          </a:ln>
        </p:spPr>
      </p:pic>
      <p:pic>
        <p:nvPicPr>
          <p:cNvPr id="133" name="Picture 2"/>
          <p:cNvPicPr/>
          <p:nvPr/>
        </p:nvPicPr>
        <p:blipFill>
          <a:blip r:embed="rId3" cstate="print"/>
          <a:stretch/>
        </p:blipFill>
        <p:spPr>
          <a:xfrm>
            <a:off x="4356000" y="1628640"/>
            <a:ext cx="3377520" cy="4680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Проведение открытых занятий, </a:t>
            </a:r>
            <a:r>
              <a:t/>
            </a:r>
            <a:br/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мастер –классов, мероприятий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1600" b="0" strike="noStrike" spc="-1">
                <a:solidFill>
                  <a:srgbClr val="000000"/>
                </a:solidFill>
                <a:latin typeface="Century Gothic"/>
              </a:rPr>
              <a:t>Уровень образовательной организации-3</a:t>
            </a:r>
            <a:endParaRPr lang="ru-RU" sz="16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1600" b="0" strike="noStrike" spc="-1">
                <a:solidFill>
                  <a:srgbClr val="000000"/>
                </a:solidFill>
                <a:latin typeface="Century Gothic"/>
              </a:rPr>
              <a:t>Муниципальный уровень-</a:t>
            </a:r>
            <a:endParaRPr lang="ru-RU" sz="16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1600" b="0" strike="noStrike" spc="-1">
                <a:solidFill>
                  <a:srgbClr val="000000"/>
                </a:solidFill>
                <a:latin typeface="Century Gothic"/>
              </a:rPr>
              <a:t>Республиканский уровень-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1600" b="0" strike="noStrike" spc="-1">
              <a:latin typeface="Arial"/>
            </a:endParaRPr>
          </a:p>
        </p:txBody>
      </p:sp>
      <p:pic>
        <p:nvPicPr>
          <p:cNvPr id="136" name="Picture 2"/>
          <p:cNvPicPr/>
          <p:nvPr/>
        </p:nvPicPr>
        <p:blipFill>
          <a:blip r:embed="rId2" cstate="print"/>
          <a:stretch/>
        </p:blipFill>
        <p:spPr>
          <a:xfrm>
            <a:off x="5292000" y="1600920"/>
            <a:ext cx="3422880" cy="4707720"/>
          </a:xfrm>
          <a:prstGeom prst="rect">
            <a:avLst/>
          </a:prstGeom>
          <a:ln>
            <a:noFill/>
          </a:ln>
        </p:spPr>
      </p:pic>
      <p:pic>
        <p:nvPicPr>
          <p:cNvPr id="137" name="Picture 2"/>
          <p:cNvPicPr/>
          <p:nvPr/>
        </p:nvPicPr>
        <p:blipFill>
          <a:blip r:embed="rId2" cstate="print"/>
          <a:stretch/>
        </p:blipFill>
        <p:spPr>
          <a:xfrm>
            <a:off x="5286240" y="1571760"/>
            <a:ext cx="3422880" cy="4707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2"/>
          <p:cNvPicPr/>
          <p:nvPr/>
        </p:nvPicPr>
        <p:blipFill>
          <a:blip r:embed="rId2" cstate="print"/>
          <a:stretch/>
        </p:blipFill>
        <p:spPr>
          <a:xfrm>
            <a:off x="2571840" y="1643040"/>
            <a:ext cx="3543120" cy="487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3"/>
          <p:cNvPicPr/>
          <p:nvPr/>
        </p:nvPicPr>
        <p:blipFill>
          <a:blip r:embed="rId2" cstate="print"/>
          <a:stretch/>
        </p:blipFill>
        <p:spPr>
          <a:xfrm>
            <a:off x="285840" y="1857240"/>
            <a:ext cx="2296440" cy="3158280"/>
          </a:xfrm>
          <a:prstGeom prst="rect">
            <a:avLst/>
          </a:prstGeom>
          <a:ln>
            <a:noFill/>
          </a:ln>
        </p:spPr>
      </p:pic>
      <p:pic>
        <p:nvPicPr>
          <p:cNvPr id="140" name="Picture 2"/>
          <p:cNvPicPr/>
          <p:nvPr/>
        </p:nvPicPr>
        <p:blipFill>
          <a:blip r:embed="rId3" cstate="print"/>
          <a:stretch/>
        </p:blipFill>
        <p:spPr>
          <a:xfrm>
            <a:off x="2928960" y="1857240"/>
            <a:ext cx="2180880" cy="2999520"/>
          </a:xfrm>
          <a:prstGeom prst="rect">
            <a:avLst/>
          </a:prstGeom>
          <a:ln>
            <a:noFill/>
          </a:ln>
        </p:spPr>
      </p:pic>
      <p:pic>
        <p:nvPicPr>
          <p:cNvPr id="141" name="Picture 3"/>
          <p:cNvPicPr/>
          <p:nvPr/>
        </p:nvPicPr>
        <p:blipFill>
          <a:blip r:embed="rId4" cstate="print"/>
          <a:stretch/>
        </p:blipFill>
        <p:spPr>
          <a:xfrm>
            <a:off x="5500800" y="1785960"/>
            <a:ext cx="2171880" cy="298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Экспертная деятельность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Муниципальный уровень-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Республиканский уровень-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cap="small" spc="-1">
                <a:solidFill>
                  <a:srgbClr val="424456"/>
                </a:solidFill>
                <a:latin typeface="Book Antiqua"/>
              </a:rPr>
              <a:t>Общественно-педагогическая активность педагога, участие в комиссиях, педагогический сообществах, в жюри конкурсов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Член профкома-2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46" name="Picture 2"/>
          <p:cNvPicPr/>
          <p:nvPr/>
        </p:nvPicPr>
        <p:blipFill>
          <a:blip r:embed="rId2" cstate="print"/>
          <a:stretch/>
        </p:blipFill>
        <p:spPr>
          <a:xfrm>
            <a:off x="4143240" y="2143080"/>
            <a:ext cx="3071160" cy="4219920"/>
          </a:xfrm>
          <a:prstGeom prst="rect">
            <a:avLst/>
          </a:prstGeom>
          <a:ln>
            <a:noFill/>
          </a:ln>
        </p:spPr>
      </p:pic>
      <p:pic>
        <p:nvPicPr>
          <p:cNvPr id="147" name="Picture 2"/>
          <p:cNvPicPr/>
          <p:nvPr/>
        </p:nvPicPr>
        <p:blipFill>
          <a:blip r:embed="rId3" cstate="print"/>
          <a:stretch/>
        </p:blipFill>
        <p:spPr>
          <a:xfrm>
            <a:off x="642960" y="2214720"/>
            <a:ext cx="3087360" cy="4245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Позитивные результаты работы с воспитанниками: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4000"/>
          </a:bodyPr>
          <a:lstStyle/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Наличие системы воспитательной работы;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Наличие качественной , эстетически оформленной текущей документации;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Организация индивидуального подхода;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Снижение простудной заболеваемости воспитанников;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Отлаженная система взаимодействия с родителями;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Отсутствие жалоб и обращений родителей на неправомерные действия;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Реализация здоровьесберегающих технологий в воспитательном процессе;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Духовно-нравственное воспитание и народные традиции.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cap="small" spc="-1">
                <a:solidFill>
                  <a:srgbClr val="424456"/>
                </a:solidFill>
                <a:latin typeface="Book Antiqua"/>
              </a:rPr>
              <a:t>Реализуются 8 показателей</a:t>
            </a:r>
            <a:endParaRPr lang="ru-RU" sz="3000" b="0" strike="noStrike" spc="-1">
              <a:latin typeface="Arial"/>
            </a:endParaRPr>
          </a:p>
        </p:txBody>
      </p:sp>
      <p:pic>
        <p:nvPicPr>
          <p:cNvPr id="151" name="Picture 2"/>
          <p:cNvPicPr/>
          <p:nvPr/>
        </p:nvPicPr>
        <p:blipFill>
          <a:blip r:embed="rId2" cstate="print"/>
          <a:stretch/>
        </p:blipFill>
        <p:spPr>
          <a:xfrm>
            <a:off x="0" y="1981080"/>
            <a:ext cx="2966760" cy="4101480"/>
          </a:xfrm>
          <a:prstGeom prst="rect">
            <a:avLst/>
          </a:prstGeom>
          <a:ln>
            <a:noFill/>
          </a:ln>
        </p:spPr>
      </p:pic>
      <p:pic>
        <p:nvPicPr>
          <p:cNvPr id="152" name="Picture 2"/>
          <p:cNvPicPr/>
          <p:nvPr/>
        </p:nvPicPr>
        <p:blipFill>
          <a:blip r:embed="rId3" cstate="print"/>
          <a:stretch/>
        </p:blipFill>
        <p:spPr>
          <a:xfrm>
            <a:off x="2991600" y="2008080"/>
            <a:ext cx="3023640" cy="4102920"/>
          </a:xfrm>
          <a:prstGeom prst="rect">
            <a:avLst/>
          </a:prstGeom>
          <a:ln>
            <a:noFill/>
          </a:ln>
        </p:spPr>
      </p:pic>
      <p:pic>
        <p:nvPicPr>
          <p:cNvPr id="153" name="Picture 3"/>
          <p:cNvPicPr/>
          <p:nvPr/>
        </p:nvPicPr>
        <p:blipFill>
          <a:blip r:embed="rId4" cstate="print"/>
          <a:stretch/>
        </p:blipFill>
        <p:spPr>
          <a:xfrm>
            <a:off x="6015600" y="2008080"/>
            <a:ext cx="2913840" cy="4102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Качество взаимодействия с родителями: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Систематическое проведение родительских собраний;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Проведение круглых столов; консультаций в нетрадиционной форме (педагогическое просвещение родителей);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Проведение экскурсий, образовательных путешествий с детьми;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Проведение совместных конкурсов, выставок;</a:t>
            </a:r>
            <a:endParaRPr lang="ru-RU" sz="2400" b="0" strike="noStrike" spc="-1">
              <a:latin typeface="Arial"/>
            </a:endParaRPr>
          </a:p>
          <a:p>
            <a:pPr marL="274320" indent="-273600">
              <a:lnSpc>
                <a:spcPct val="100000"/>
              </a:lnSpc>
              <a:spcBef>
                <a:spcPts val="601"/>
              </a:spcBef>
              <a:buClr>
                <a:srgbClr val="53548A"/>
              </a:buClr>
              <a:buSzPct val="70000"/>
              <a:buFont typeface="Wingdings" charset="2"/>
              <a:buChar char=""/>
            </a:pPr>
            <a:r>
              <a:rPr lang="ru-RU" sz="2400" b="0" strike="noStrike" spc="-1">
                <a:solidFill>
                  <a:srgbClr val="000000"/>
                </a:solidFill>
                <a:latin typeface="Century Gothic"/>
              </a:rPr>
              <a:t>Организация родителей на субботниках, благоустройстве участков, создании развивающей среды группы.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b="0" strike="noStrike" cap="small" spc="-1">
                <a:solidFill>
                  <a:srgbClr val="424456"/>
                </a:solidFill>
                <a:latin typeface="Book Antiqua"/>
              </a:rPr>
              <a:t>Реализуются в полном объёме все показатели</a:t>
            </a:r>
            <a:endParaRPr lang="ru-RU" sz="3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2"/>
          <p:cNvPicPr/>
          <p:nvPr/>
        </p:nvPicPr>
        <p:blipFill>
          <a:blip r:embed="rId2" cstate="print"/>
          <a:stretch/>
        </p:blipFill>
        <p:spPr>
          <a:xfrm>
            <a:off x="642960" y="1714320"/>
            <a:ext cx="3283200" cy="4515840"/>
          </a:xfrm>
          <a:prstGeom prst="rect">
            <a:avLst/>
          </a:prstGeom>
          <a:ln>
            <a:noFill/>
          </a:ln>
        </p:spPr>
      </p:pic>
      <p:pic>
        <p:nvPicPr>
          <p:cNvPr id="158" name="Picture 4"/>
          <p:cNvPicPr/>
          <p:nvPr/>
        </p:nvPicPr>
        <p:blipFill>
          <a:blip r:embed="rId3" cstate="print"/>
          <a:stretch/>
        </p:blipFill>
        <p:spPr>
          <a:xfrm>
            <a:off x="4429080" y="1714320"/>
            <a:ext cx="3275640" cy="4505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3"/>
          <p:cNvPicPr/>
          <p:nvPr/>
        </p:nvPicPr>
        <p:blipFill>
          <a:blip r:embed="rId2" cstate="print"/>
          <a:stretch/>
        </p:blipFill>
        <p:spPr>
          <a:xfrm>
            <a:off x="428760" y="1500120"/>
            <a:ext cx="3543120" cy="4872960"/>
          </a:xfrm>
          <a:prstGeom prst="rect">
            <a:avLst/>
          </a:prstGeom>
          <a:ln>
            <a:noFill/>
          </a:ln>
        </p:spPr>
      </p:pic>
      <p:pic>
        <p:nvPicPr>
          <p:cNvPr id="160" name="Picture 2"/>
          <p:cNvPicPr/>
          <p:nvPr/>
        </p:nvPicPr>
        <p:blipFill>
          <a:blip r:embed="rId3" cstate="print"/>
          <a:stretch/>
        </p:blipFill>
        <p:spPr>
          <a:xfrm>
            <a:off x="4429080" y="1500120"/>
            <a:ext cx="3479760" cy="4785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Работа с детьми из социально-неблагополучных семей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55000"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cap="small" spc="-1">
                <a:solidFill>
                  <a:srgbClr val="424456"/>
                </a:solidFill>
                <a:latin typeface="Book Antiqua"/>
              </a:rPr>
              <a:t>Участие педагога в профессиональных конкурсах</a:t>
            </a:r>
            <a:r>
              <a:t/>
            </a:r>
            <a:br/>
            <a:r>
              <a:rPr lang="ru-RU" sz="2000" b="0" strike="noStrike" cap="small" spc="-1">
                <a:solidFill>
                  <a:srgbClr val="424456"/>
                </a:solidFill>
                <a:latin typeface="Book Antiqua"/>
              </a:rPr>
              <a:t>участие в очных муниципальных конкурсах-</a:t>
            </a:r>
            <a:r>
              <a:t/>
            </a:r>
            <a:br/>
            <a:r>
              <a:rPr lang="ru-RU" sz="2000" b="0" strike="noStrike" cap="small" spc="-1">
                <a:solidFill>
                  <a:srgbClr val="424456"/>
                </a:solidFill>
                <a:latin typeface="Book Antiqua"/>
              </a:rPr>
              <a:t>Участие в очных конкурсах республиканского уровня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457200" y="1600200"/>
            <a:ext cx="7466760" cy="48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65" name="Picture 2"/>
          <p:cNvPicPr/>
          <p:nvPr/>
        </p:nvPicPr>
        <p:blipFill>
          <a:blip r:embed="rId2" cstate="print"/>
          <a:stretch/>
        </p:blipFill>
        <p:spPr>
          <a:xfrm>
            <a:off x="2549880" y="1556640"/>
            <a:ext cx="3961800" cy="4541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457200" y="274680"/>
            <a:ext cx="7466760" cy="135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40000"/>
          </a:bodyPr>
          <a:lstStyle/>
          <a:p>
            <a:pPr algn="ctr">
              <a:lnSpc>
                <a:spcPct val="100000"/>
              </a:lnSpc>
            </a:pPr>
            <a:r>
              <a:rPr lang="ru-RU" sz="3000" b="1" strike="noStrike" cap="small" spc="-1">
                <a:solidFill>
                  <a:srgbClr val="424456"/>
                </a:solidFill>
                <a:latin typeface="Book Antiqua"/>
              </a:rPr>
              <a:t>Награды и поощрения</a:t>
            </a:r>
            <a:r>
              <a:t/>
            </a:r>
            <a:br/>
            <a:r>
              <a:rPr lang="ru-RU" sz="3000" b="0" strike="noStrike" cap="small" spc="-1">
                <a:solidFill>
                  <a:srgbClr val="424456"/>
                </a:solidFill>
                <a:latin typeface="Book Antiqua"/>
              </a:rPr>
              <a:t>Поошрения муниципального уровня</a:t>
            </a:r>
            <a:r>
              <a:t/>
            </a:r>
            <a:br/>
            <a:r>
              <a:rPr lang="ru-RU" sz="3000" b="0" strike="noStrike" cap="small" spc="-1">
                <a:solidFill>
                  <a:srgbClr val="424456"/>
                </a:solidFill>
                <a:latin typeface="Book Antiqua"/>
              </a:rPr>
              <a:t>Поощрения республиканского уровня</a:t>
            </a:r>
            <a:endParaRPr lang="ru-RU" sz="3000" b="0" strike="noStrike" spc="-1">
              <a:latin typeface="Arial"/>
            </a:endParaRPr>
          </a:p>
        </p:txBody>
      </p:sp>
      <p:pic>
        <p:nvPicPr>
          <p:cNvPr id="167" name="Picture 3"/>
          <p:cNvPicPr/>
          <p:nvPr/>
        </p:nvPicPr>
        <p:blipFill>
          <a:blip r:embed="rId2" cstate="print"/>
          <a:stretch/>
        </p:blipFill>
        <p:spPr>
          <a:xfrm>
            <a:off x="1115640" y="1700640"/>
            <a:ext cx="2766960" cy="3925440"/>
          </a:xfrm>
          <a:prstGeom prst="rect">
            <a:avLst/>
          </a:prstGeom>
          <a:ln>
            <a:noFill/>
          </a:ln>
        </p:spPr>
      </p:pic>
      <p:pic>
        <p:nvPicPr>
          <p:cNvPr id="168" name="Picture 2"/>
          <p:cNvPicPr/>
          <p:nvPr/>
        </p:nvPicPr>
        <p:blipFill>
          <a:blip r:embed="rId3" cstate="print"/>
          <a:stretch/>
        </p:blipFill>
        <p:spPr>
          <a:xfrm>
            <a:off x="4284000" y="1700640"/>
            <a:ext cx="3167640" cy="38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Picture 2"/>
          <p:cNvPicPr/>
          <p:nvPr/>
        </p:nvPicPr>
        <p:blipFill>
          <a:blip r:embed="rId2" cstate="print"/>
          <a:stretch/>
        </p:blipFill>
        <p:spPr>
          <a:xfrm>
            <a:off x="755640" y="1556640"/>
            <a:ext cx="3652920" cy="4872960"/>
          </a:xfrm>
          <a:prstGeom prst="rect">
            <a:avLst/>
          </a:prstGeom>
          <a:ln>
            <a:noFill/>
          </a:ln>
        </p:spPr>
      </p:pic>
      <p:pic>
        <p:nvPicPr>
          <p:cNvPr id="171" name="Picture 3"/>
          <p:cNvPicPr/>
          <p:nvPr/>
        </p:nvPicPr>
        <p:blipFill>
          <a:blip r:embed="rId3" cstate="print"/>
          <a:stretch/>
        </p:blipFill>
        <p:spPr>
          <a:xfrm>
            <a:off x="4572000" y="1556640"/>
            <a:ext cx="3815640" cy="4822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457200" y="274680"/>
            <a:ext cx="746676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3" name="Picture 2"/>
          <p:cNvPicPr/>
          <p:nvPr/>
        </p:nvPicPr>
        <p:blipFill>
          <a:blip r:embed="rId2" cstate="print"/>
          <a:stretch/>
        </p:blipFill>
        <p:spPr>
          <a:xfrm>
            <a:off x="2286000" y="1643040"/>
            <a:ext cx="3864600" cy="4821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222</TotalTime>
  <Words>328</Words>
  <Application>Microsoft Office PowerPoint</Application>
  <PresentationFormat>Экран (4:3)</PresentationFormat>
  <Paragraphs>72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Министерство образования Республики Мордовия Портфолио      Есиной Любови Данииловны воспитателя ОСП «Леплейский детский сад» МБДОУ «Явасский детский сад №1 комбинированного вида»  </dc:title>
  <dc:subject/>
  <dc:creator>Admin</dc:creator>
  <dc:description/>
  <cp:lastModifiedBy>User</cp:lastModifiedBy>
  <cp:revision>19</cp:revision>
  <dcterms:created xsi:type="dcterms:W3CDTF">2020-02-22T05:33:03Z</dcterms:created>
  <dcterms:modified xsi:type="dcterms:W3CDTF">2020-03-13T15:46:22Z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Microsoft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27</vt:i4>
  </property>
</Properties>
</file>