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1"/>
  </p:notesMasterIdLst>
  <p:sldIdLst>
    <p:sldId id="256" r:id="rId3"/>
    <p:sldId id="259" r:id="rId4"/>
    <p:sldId id="260" r:id="rId5"/>
    <p:sldId id="313" r:id="rId6"/>
    <p:sldId id="314" r:id="rId7"/>
    <p:sldId id="315" r:id="rId8"/>
    <p:sldId id="317" r:id="rId9"/>
    <p:sldId id="268" r:id="rId10"/>
    <p:sldId id="334" r:id="rId11"/>
    <p:sldId id="335" r:id="rId12"/>
    <p:sldId id="318" r:id="rId13"/>
    <p:sldId id="320" r:id="rId14"/>
    <p:sldId id="296" r:id="rId15"/>
    <p:sldId id="332" r:id="rId16"/>
    <p:sldId id="333" r:id="rId17"/>
    <p:sldId id="319" r:id="rId18"/>
    <p:sldId id="291" r:id="rId19"/>
    <p:sldId id="310" r:id="rId20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949" autoAdjust="0"/>
    <p:restoredTop sz="94660"/>
  </p:normalViewPr>
  <p:slideViewPr>
    <p:cSldViewPr>
      <p:cViewPr>
        <p:scale>
          <a:sx n="53" d="100"/>
          <a:sy n="53" d="100"/>
        </p:scale>
        <p:origin x="-2196" y="-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66D4C-3F86-4F84-91E3-01435979480C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D0504C-A3D3-4986-8F7D-C43C1DCF83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08477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0504C-A3D3-4986-8F7D-C43C1DCF83F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>
            <a:scene3d>
              <a:camera prst="perspectiveRelaxedModerately">
                <a:rot lat="19800000" lon="0" rev="0"/>
              </a:camera>
              <a:lightRig rig="threePt" dir="t"/>
            </a:scene3d>
            <a:sp3d extrusionH="57150" prstMaterial="dkEdge">
              <a:bevelT w="38100" h="38100"/>
              <a:bevelB w="82550" h="38100" prst="coolSlant"/>
            </a:sp3d>
          </a:bodyPr>
          <a:lstStyle>
            <a:lvl1pPr>
              <a:defRPr>
                <a:ln>
                  <a:gradFill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  <a:alpha val="7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241300" dist="38100" dir="5400000" rotWithShape="0">
                    <a:schemeClr val="bg2">
                      <a:lumMod val="10000"/>
                      <a:alpha val="30000"/>
                    </a:scheme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>
            <a:scene3d>
              <a:camera prst="orthographicFront"/>
              <a:lightRig rig="threePt" dir="t"/>
            </a:scene3d>
            <a:sp3d extrusionH="57150" contourW="12700">
              <a:bevelT w="82550" h="38100" prst="coolSlant"/>
              <a:contourClr>
                <a:schemeClr val="bg2">
                  <a:lumMod val="25000"/>
                </a:schemeClr>
              </a:contourClr>
            </a:sp3d>
          </a:bodyPr>
          <a:lstStyle>
            <a:lvl1pPr marL="0" indent="0" algn="ctr"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5F26-DA64-4D27-9D2D-D1B6044C96BB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0E37-A118-41DF-B88C-D135393E62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5F26-DA64-4D27-9D2D-D1B6044C96BB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0E37-A118-41DF-B88C-D135393E62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5F26-DA64-4D27-9D2D-D1B6044C96BB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0E37-A118-41DF-B88C-D135393E62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1286924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333741"/>
            <a:ext cx="3030141" cy="48344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6"/>
            <a:ext cx="3031331" cy="1286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333741"/>
            <a:ext cx="3031331" cy="48344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5F26-DA64-4D27-9D2D-D1B6044C96BB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0E37-A118-41DF-B88C-D135393E62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5F26-DA64-4D27-9D2D-D1B6044C96BB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0E37-A118-41DF-B88C-D135393E62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5F26-DA64-4D27-9D2D-D1B6044C96BB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0E37-A118-41DF-B88C-D135393E62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5F26-DA64-4D27-9D2D-D1B6044C96BB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0E37-A118-41DF-B88C-D135393E62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5F26-DA64-4D27-9D2D-D1B6044C96BB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0E37-A118-41DF-B88C-D135393E62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5F26-DA64-4D27-9D2D-D1B6044C96BB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0E37-A118-41DF-B88C-D135393E62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5F26-DA64-4D27-9D2D-D1B6044C96BB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0E37-A118-41DF-B88C-D135393E62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14488" y="761973"/>
            <a:ext cx="4800612" cy="11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perspectiveRelaxedModerately">
                <a:rot lat="19800000" lon="0" rev="0"/>
              </a:camera>
              <a:lightRig rig="threePt" dir="t"/>
            </a:scene3d>
            <a:sp3d extrusionH="57150" prstMaterial="dkEdge">
              <a:bevelT w="38100" h="38100"/>
              <a:bevelB w="82550" h="38100" prst="coolSlant"/>
            </a:sp3d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810" y="2133601"/>
            <a:ext cx="560429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A5F26-DA64-4D27-9D2D-D1B6044C96BB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20E37-A118-41DF-B88C-D135393E62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lang="ru-RU" sz="3200" kern="1200" dirty="0">
          <a:ln>
            <a:gradFill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79000"/>
                </a:schemeClr>
              </a:gs>
            </a:gsLst>
            <a:lin ang="5400000" scaled="0"/>
            <a:tileRect/>
          </a:gradFill>
          <a:effectLst>
            <a:outerShdw blurRad="241300" dist="38100" dir="5400000" rotWithShape="0">
              <a:schemeClr val="bg2">
                <a:lumMod val="10000"/>
                <a:alpha val="3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3"/>
        </a:buBlip>
        <a:defRPr sz="28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13"/>
        </a:buBlip>
        <a:defRPr sz="2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13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13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13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H="1">
            <a:off x="468631" y="1907703"/>
            <a:ext cx="45719" cy="1512169"/>
          </a:xfrm>
          <a:noFill/>
          <a:ln>
            <a:solidFill>
              <a:schemeClr val="bg1"/>
            </a:solidFill>
          </a:ln>
        </p:spPr>
        <p:txBody>
          <a:bodyPr/>
          <a:lstStyle/>
          <a:p>
            <a:pPr>
              <a:lnSpc>
                <a:spcPct val="150000"/>
              </a:lnSpc>
            </a:pPr>
            <a:endParaRPr lang="ru-RU" sz="800" b="1" i="1" dirty="0">
              <a:solidFill>
                <a:srgbClr val="00B0F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0688" y="179513"/>
            <a:ext cx="5760640" cy="89202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МБДОУ «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Явасский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детский сад №1 комбинированного вида»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ОСП «Ударный детский сад»</a:t>
            </a:r>
          </a:p>
          <a:p>
            <a:endParaRPr lang="ru-RU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08720" y="827584"/>
            <a:ext cx="511256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err="1" smtClean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Портфолио</a:t>
            </a:r>
            <a:r>
              <a:rPr lang="ru-RU" sz="4400" b="1" i="1" dirty="0" smtClean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ru-RU" sz="4400" b="1" i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воспитателя</a:t>
            </a:r>
            <a:endParaRPr lang="ru-RU" sz="4400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pic>
        <p:nvPicPr>
          <p:cNvPr id="1026" name="Picture 2" descr="H:\DCIM\101MSDCF\DSC034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60" y="2357422"/>
            <a:ext cx="4000528" cy="514353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5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42" y="214282"/>
            <a:ext cx="5643602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Нецкина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Татьяна Анатольевна</a:t>
            </a:r>
          </a:p>
          <a:p>
            <a:r>
              <a:rPr lang="ru-RU" sz="2000" b="1" u="sng" dirty="0" smtClean="0">
                <a:solidFill>
                  <a:srgbClr val="C00000"/>
                </a:solidFill>
              </a:rPr>
              <a:t>Год рождения</a:t>
            </a:r>
            <a:r>
              <a:rPr lang="ru-RU" sz="2000" b="1" dirty="0" smtClean="0">
                <a:solidFill>
                  <a:srgbClr val="C00000"/>
                </a:solidFill>
              </a:rPr>
              <a:t>: </a:t>
            </a:r>
            <a:r>
              <a:rPr lang="ru-RU" sz="2000" b="1" i="1" dirty="0" smtClean="0">
                <a:solidFill>
                  <a:srgbClr val="002060"/>
                </a:solidFill>
              </a:rPr>
              <a:t>11.03.1961 г</a:t>
            </a:r>
          </a:p>
          <a:p>
            <a:r>
              <a:rPr lang="ru-RU" sz="2000" b="1" u="sng" dirty="0" smtClean="0">
                <a:solidFill>
                  <a:srgbClr val="C00000"/>
                </a:solidFill>
              </a:rPr>
              <a:t>Образование: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высшее. МГПИ </a:t>
            </a:r>
            <a:r>
              <a:rPr lang="ru-RU" sz="2000" b="1" dirty="0" err="1" smtClean="0">
                <a:latin typeface="Times New Roman"/>
                <a:ea typeface="Times New Roman"/>
                <a:cs typeface="Times New Roman"/>
              </a:rPr>
              <a:t>Им.М.Е.Евсевьева</a:t>
            </a:r>
            <a:endParaRPr lang="ru-RU" sz="2000" b="1" dirty="0" smtClean="0"/>
          </a:p>
          <a:p>
            <a:r>
              <a:rPr lang="ru-RU" sz="2000" b="1" u="sng" dirty="0" smtClean="0">
                <a:solidFill>
                  <a:srgbClr val="C00000"/>
                </a:solidFill>
              </a:rPr>
              <a:t>Специальность:</a:t>
            </a:r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 «Учитель биологии».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Профессиональная  переподготовка:</a:t>
            </a:r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   АНО ВПО «Европейский Университет «Бизнес Треугольник»,  по программе «Воспитатель ДОУ. Педагогическая деятельность в дошкольном образовании. Образование и педагогика».</a:t>
            </a:r>
          </a:p>
          <a:p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Квалификация – «Воспитатель дошкольной образовательной организации» от 18.11.2016г. г. Санкт-Петербург.</a:t>
            </a:r>
            <a:endParaRPr lang="ru-RU" sz="1400" b="1" u="sng" dirty="0" smtClean="0">
              <a:solidFill>
                <a:srgbClr val="C00000"/>
              </a:solidFill>
            </a:endParaRPr>
          </a:p>
          <a:p>
            <a:endParaRPr lang="ru-RU" sz="1400" b="1" u="sng" dirty="0" smtClean="0">
              <a:solidFill>
                <a:srgbClr val="C00000"/>
              </a:solidFill>
            </a:endParaRPr>
          </a:p>
          <a:p>
            <a:endParaRPr lang="en-US" sz="1400" b="1" u="sng" dirty="0" smtClean="0">
              <a:solidFill>
                <a:srgbClr val="C00000"/>
              </a:solidFill>
            </a:endParaRPr>
          </a:p>
          <a:p>
            <a:pPr algn="ctr"/>
            <a:endParaRPr lang="ru-RU" sz="1400" b="1" i="1" dirty="0">
              <a:solidFill>
                <a:srgbClr val="C00000"/>
              </a:solidFill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>
          <a:xfrm>
            <a:off x="6858000" y="3657600"/>
            <a:ext cx="4114800" cy="5486400"/>
          </a:xfrm>
        </p:spPr>
      </p:sp>
      <p:sp>
        <p:nvSpPr>
          <p:cNvPr id="5" name="Прямоугольник 4"/>
          <p:cNvSpPr/>
          <p:nvPr/>
        </p:nvSpPr>
        <p:spPr>
          <a:xfrm rot="10800000" flipV="1">
            <a:off x="714356" y="5357818"/>
            <a:ext cx="3429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Место работы:</a:t>
            </a:r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 МБДОУ «</a:t>
            </a:r>
            <a:r>
              <a:rPr lang="ru-RU" sz="2000" b="1" dirty="0" err="1" smtClean="0">
                <a:latin typeface="Times New Roman"/>
                <a:ea typeface="Times New Roman"/>
                <a:cs typeface="Times New Roman"/>
              </a:rPr>
              <a:t>Явасский</a:t>
            </a:r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 детский сад №1 комбинированного вида» ОСП «Ударный детский сад»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Общий трудовой стаж</a:t>
            </a:r>
            <a:r>
              <a:rPr lang="en-US" sz="20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39лет 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Педагогический стаж</a:t>
            </a:r>
            <a:r>
              <a:rPr lang="en-US" sz="20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 23 года</a:t>
            </a:r>
          </a:p>
          <a:p>
            <a:endParaRPr lang="ru-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404664" y="251520"/>
            <a:ext cx="432048" cy="792088"/>
          </a:xfrm>
        </p:spPr>
        <p:txBody>
          <a:bodyPr/>
          <a:lstStyle/>
          <a:p>
            <a:pPr algn="l"/>
            <a:r>
              <a:rPr lang="ru-RU" sz="3600" dirty="0">
                <a:effectLst/>
              </a:rPr>
              <a:t> </a:t>
            </a:r>
            <a:r>
              <a:rPr lang="ru-RU" sz="3600" dirty="0" smtClean="0">
                <a:effectLst/>
              </a:rPr>
              <a:t>   </a:t>
            </a:r>
            <a:endParaRPr lang="ru-RU" sz="3600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6682" y="971600"/>
            <a:ext cx="5886654" cy="7632848"/>
          </a:xfrm>
          <a:ln>
            <a:noFill/>
          </a:ln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Высшее.МГПИ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Им.М.Е.Евсевьева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2696" y="323528"/>
            <a:ext cx="54726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Образование:</a:t>
            </a:r>
          </a:p>
        </p:txBody>
      </p:sp>
      <p:pic>
        <p:nvPicPr>
          <p:cNvPr id="27650" name="Picture 2" descr="http://tvoyavorkuta.ru/uploads/posts/2013-09/1378058406_origina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0108" y="2500298"/>
            <a:ext cx="4286280" cy="42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2940" y="8100392"/>
            <a:ext cx="2438028" cy="220670"/>
          </a:xfrm>
        </p:spPr>
        <p:txBody>
          <a:bodyPr>
            <a:noAutofit/>
          </a:bodyPr>
          <a:lstStyle/>
          <a:p>
            <a:endParaRPr lang="ru-RU" sz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0648" y="369332"/>
            <a:ext cx="64087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i="1" dirty="0" smtClean="0">
                <a:solidFill>
                  <a:srgbClr val="FF0000"/>
                </a:solidFill>
              </a:rPr>
              <a:t>Мое педагогическое кредо</a:t>
            </a:r>
            <a:r>
              <a:rPr lang="en-US" sz="3200" b="1" i="1" dirty="0" smtClean="0">
                <a:solidFill>
                  <a:srgbClr val="FF0000"/>
                </a:solidFill>
              </a:rPr>
              <a:t>: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4664" y="954106"/>
            <a:ext cx="576064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24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8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человека начинается с его рождения: он ещё не говорит, ещё не слушает, но уже учиться. Опыт предшествует обучению.</a:t>
            </a:r>
          </a:p>
          <a:p>
            <a:pPr algn="r"/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B050"/>
                </a:solidFill>
              </a:rPr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38536458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5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0648" y="369332"/>
            <a:ext cx="64087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</a:rPr>
              <a:t>Эссе</a:t>
            </a:r>
            <a:r>
              <a:rPr lang="ru-RU" sz="3200" b="1" i="1" dirty="0">
                <a:solidFill>
                  <a:srgbClr val="FF0000"/>
                </a:solidFill>
              </a:rPr>
              <a:t>: «Я и моя профессия»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4664" y="954108"/>
            <a:ext cx="5976664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 – это дом внимания, добра, света, где учатся жить. Воспитывая детей, я стараюсь научить их дружить друг с другом, сделать коллективом, где не было бы лишних, не особенных.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Дети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моей группы с удовольствием идут в детский сад, приветствуют друг друга радостными улыбками, объятиями, делятся «домашними» новостями, вместе играют, делают для себя все новые и новые открытия. Значит им здесь хорошо и уютно. И это меня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радует.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считаю, что дети являются даром Божьим и ни с чем несравнимым сокровищем, которое дается не всем людям, поэтому я стараюсь относиться к ним с заботой и добротой.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и стоит моя профессия.</a:t>
            </a:r>
            <a:b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– счастливый человек! Думать о детях, заботиться о них, любить их – самое прекрасное чувство, которое дано испытать не каждому. И этим я счастлива!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0374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6712" y="755576"/>
            <a:ext cx="4800612" cy="1128211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МОИ ПРИНЦИПЫ РАБОТЫ: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8680" y="1835697"/>
            <a:ext cx="6120680" cy="633252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быть назойливой: у каждого свой мир интересов и увлечений;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развлекательность, а занимательность и увлечение как основа эмоционального тона занятия;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Уметь вставать на позицию ребенка, видеть в нем личность, индивидуальность;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Помогать ребенку, быть социально значимым и успешным;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 новое – это интересно.</a:t>
            </a: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2656" y="395537"/>
            <a:ext cx="6525344" cy="777268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i="1" dirty="0" smtClean="0">
                <a:solidFill>
                  <a:srgbClr val="002060"/>
                </a:solidFill>
                <a:latin typeface="Monotype Corsiva" pitchFamily="66" charset="0"/>
              </a:rPr>
              <a:t>    </a:t>
            </a:r>
          </a:p>
          <a:p>
            <a:pPr>
              <a:buNone/>
            </a:pPr>
            <a:endParaRPr lang="ru-RU" sz="3200" b="1" i="1" dirty="0" smtClean="0">
              <a:solidFill>
                <a:srgbClr val="002060"/>
              </a:solidFill>
              <a:latin typeface="Monotype Corsiva" pitchFamily="66" charset="0"/>
            </a:endParaRPr>
          </a:p>
          <a:p>
            <a:pPr>
              <a:buNone/>
            </a:pPr>
            <a:r>
              <a:rPr lang="ru-RU" sz="3200" b="1" i="1" dirty="0" smtClean="0">
                <a:solidFill>
                  <a:srgbClr val="002060"/>
                </a:solidFill>
                <a:latin typeface="Monotype Corsiva" pitchFamily="66" charset="0"/>
              </a:rPr>
              <a:t>Главная цель моей работы</a:t>
            </a:r>
            <a:r>
              <a:rPr lang="ru-RU" sz="3200" i="1" dirty="0" smtClean="0">
                <a:solidFill>
                  <a:srgbClr val="002060"/>
                </a:solidFill>
                <a:latin typeface="Monotype Corsiva" pitchFamily="66" charset="0"/>
              </a:rPr>
              <a:t> -это </a:t>
            </a:r>
            <a:r>
              <a:rPr lang="ru-RU" sz="3200" i="1" dirty="0" smtClean="0">
                <a:solidFill>
                  <a:schemeClr val="tx1"/>
                </a:solidFill>
                <a:latin typeface="Monotype Corsiva" pitchFamily="66" charset="0"/>
              </a:rPr>
              <a:t>гармоничное развитие детей и их успешная социализация в обществе.</a:t>
            </a:r>
          </a:p>
          <a:p>
            <a:r>
              <a:rPr lang="ru-RU" sz="3200" i="1" dirty="0" smtClean="0">
                <a:solidFill>
                  <a:schemeClr val="tx1"/>
                </a:solidFill>
                <a:latin typeface="Monotype Corsiva" pitchFamily="66" charset="0"/>
              </a:rPr>
              <a:t>Воспитатель – это человек, который в душе всегда остаётся ребёнком, иначе дети не примут, не пустят его в свой </a:t>
            </a:r>
            <a:r>
              <a:rPr lang="ru-RU" sz="3200" i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мир.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08720" y="0"/>
            <a:ext cx="51845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Профессиональные  </a:t>
            </a:r>
            <a:r>
              <a:rPr lang="ru-RU" sz="4000" b="1" i="1" dirty="0">
                <a:solidFill>
                  <a:srgbClr val="C00000"/>
                </a:solidFill>
              </a:rPr>
              <a:t>достижения </a:t>
            </a:r>
          </a:p>
        </p:txBody>
      </p:sp>
      <p:pic>
        <p:nvPicPr>
          <p:cNvPr id="9" name="Picture 2" descr="G:\распечатать картинки\182732Ф1.Б.2018.4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8" y="1214414"/>
            <a:ext cx="3028950" cy="4053340"/>
          </a:xfrm>
          <a:prstGeom prst="rect">
            <a:avLst/>
          </a:prstGeom>
          <a:noFill/>
        </p:spPr>
      </p:pic>
      <p:pic>
        <p:nvPicPr>
          <p:cNvPr id="10" name="Picture 4" descr="G:\дипломы ёлочка красавица\221564К3.Б.2018.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76" y="1285852"/>
            <a:ext cx="2934545" cy="4071966"/>
          </a:xfrm>
          <a:prstGeom prst="rect">
            <a:avLst/>
          </a:prstGeom>
          <a:noFill/>
        </p:spPr>
      </p:pic>
      <p:pic>
        <p:nvPicPr>
          <p:cNvPr id="2050" name="Picture 2" descr="H:\DCIM\101MSDCF\DSC034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90" y="5429256"/>
            <a:ext cx="2786082" cy="3714744"/>
          </a:xfrm>
          <a:prstGeom prst="rect">
            <a:avLst/>
          </a:prstGeom>
          <a:noFill/>
        </p:spPr>
      </p:pic>
      <p:pic>
        <p:nvPicPr>
          <p:cNvPr id="2052" name="Picture 4" descr="H:\DCIM\101MSDCF\DSC0349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8" y="5572132"/>
            <a:ext cx="3071834" cy="3571868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pPr algn="l"/>
            <a:r>
              <a:rPr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Достижения моих воспитанников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G:\дипломы ёлочка красавица\221564К3.1.2018.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28794"/>
            <a:ext cx="3143248" cy="4572032"/>
          </a:xfrm>
          <a:prstGeom prst="rect">
            <a:avLst/>
          </a:prstGeom>
          <a:noFill/>
        </p:spPr>
      </p:pic>
      <p:pic>
        <p:nvPicPr>
          <p:cNvPr id="6" name="Picture 3" descr="G:\дипломы ёлочка красавица\221564К3.2.2018.1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7612" y="1928794"/>
            <a:ext cx="3100388" cy="453662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smtClean="0">
                <a:latin typeface="Times New Roman" pitchFamily="18" charset="0"/>
                <a:cs typeface="Times New Roman" pitchFamily="18" charset="0"/>
              </a:rPr>
              <a:t>Мое хобби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хозяин\Desktop\скинуть\IMG-20200224-WA00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 rot="21227398">
            <a:off x="151223" y="1064541"/>
            <a:ext cx="2671784" cy="2940854"/>
          </a:xfrm>
          <a:prstGeom prst="rect">
            <a:avLst/>
          </a:prstGeom>
          <a:noFill/>
        </p:spPr>
      </p:pic>
      <p:pic>
        <p:nvPicPr>
          <p:cNvPr id="1027" name="Picture 3" descr="C:\Users\хозяин\Desktop\скинуть\IMG-20200224-WA001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 rot="542295">
            <a:off x="4857736" y="1643042"/>
            <a:ext cx="2000264" cy="2357454"/>
          </a:xfrm>
          <a:prstGeom prst="rect">
            <a:avLst/>
          </a:prstGeom>
          <a:noFill/>
        </p:spPr>
      </p:pic>
      <p:pic>
        <p:nvPicPr>
          <p:cNvPr id="1028" name="Picture 4" descr="C:\Users\хозяин\Desktop\скинуть\IMG-20200224-WA00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8" y="6215074"/>
            <a:ext cx="2428868" cy="2500298"/>
          </a:xfrm>
          <a:prstGeom prst="rect">
            <a:avLst/>
          </a:prstGeom>
          <a:noFill/>
        </p:spPr>
      </p:pic>
      <p:pic>
        <p:nvPicPr>
          <p:cNvPr id="1029" name="Picture 5" descr="H:\DCIM\101MSDCF\DSC0349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57430" y="2928926"/>
            <a:ext cx="2571744" cy="3286148"/>
          </a:xfrm>
          <a:prstGeom prst="rect">
            <a:avLst/>
          </a:prstGeom>
          <a:noFill/>
        </p:spPr>
      </p:pic>
      <p:pic>
        <p:nvPicPr>
          <p:cNvPr id="1030" name="Picture 6" descr="H:\DCIM\101MSDCF\DSC0349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43380" y="6143636"/>
            <a:ext cx="2714620" cy="2571736"/>
          </a:xfrm>
          <a:prstGeom prst="rect">
            <a:avLst/>
          </a:prstGeom>
          <a:noFill/>
        </p:spPr>
      </p:pic>
      <p:pic>
        <p:nvPicPr>
          <p:cNvPr id="1031" name="Picture 7" descr="C:\Users\хозяин\Desktop\скинуть\IMG-20200224-WA001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606131">
            <a:off x="5143512" y="4214810"/>
            <a:ext cx="1714488" cy="1714480"/>
          </a:xfrm>
          <a:prstGeom prst="rect">
            <a:avLst/>
          </a:prstGeom>
          <a:noFill/>
        </p:spPr>
      </p:pic>
      <p:pic>
        <p:nvPicPr>
          <p:cNvPr id="1032" name="Picture 8" descr="C:\Users\хозяин\Desktop\скинуть\IMG-20200224-WA000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196397">
            <a:off x="285728" y="4286248"/>
            <a:ext cx="1785974" cy="1857356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2776" y="0"/>
            <a:ext cx="4176464" cy="1547664"/>
          </a:xfrm>
          <a:noFill/>
        </p:spPr>
        <p:txBody>
          <a:bodyPr>
            <a:scene3d>
              <a:camera prst="perspectiveRelaxedModerately">
                <a:rot lat="19800000" lon="0" rev="0"/>
              </a:camera>
              <a:lightRig rig="threePt" dir="t"/>
            </a:scene3d>
            <a:sp3d extrusionH="57150" prstMaterial="dkEdge">
              <a:bevelT w="38100" h="38100"/>
              <a:bevelB w="82550" h="38100" prst="coolSlant"/>
            </a:sp3d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+mn-lt"/>
              </a:rPr>
              <a:t>Профессиональная деятельность</a:t>
            </a:r>
            <a:r>
              <a:rPr lang="ru-RU" b="1" dirty="0" smtClean="0">
                <a:solidFill>
                  <a:srgbClr val="990000"/>
                </a:solidFill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990000"/>
                </a:solidFill>
                <a:latin typeface="Monotype Corsiva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8680" y="1043608"/>
            <a:ext cx="6120680" cy="7124611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sz="3400" dirty="0" smtClean="0"/>
          </a:p>
          <a:p>
            <a:endParaRPr lang="ru-RU" dirty="0"/>
          </a:p>
        </p:txBody>
      </p:sp>
      <p:graphicFrame>
        <p:nvGraphicFramePr>
          <p:cNvPr id="4" name="Group 140"/>
          <p:cNvGraphicFramePr>
            <a:graphicFrameLocks noGrp="1"/>
          </p:cNvGraphicFramePr>
          <p:nvPr/>
        </p:nvGraphicFramePr>
        <p:xfrm>
          <a:off x="620688" y="1259632"/>
          <a:ext cx="5832648" cy="5184576"/>
        </p:xfrm>
        <a:graphic>
          <a:graphicData uri="http://schemas.openxmlformats.org/drawingml/2006/table">
            <a:tbl>
              <a:tblPr/>
              <a:tblGrid>
                <a:gridCol w="2003105"/>
                <a:gridCol w="3829543"/>
              </a:tblGrid>
              <a:tr h="3888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Технологии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cs typeface="Times New Roman" pitchFamily="18" charset="0"/>
                        </a:rPr>
                        <a:t>  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использования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4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Игровая технология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Непосредственная образовательная деятельность, утренняя гимнастика, развлечения, труд, прогулка, повседневная бытовая деятельность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4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Здоровьесберегающие</a:t>
                      </a: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технологии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Дыхательная и офтальмологическая гимнастика, игровой и точечный массаж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динамические паузы, пальчиковая и дыхательная  гимнастика, физминутки.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21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Технология проектного обучения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Использование метода проектов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Times New Roman" pitchFamily="18" charset="0"/>
                        </a:rPr>
                        <a:t>–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недельное тематическое планирование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04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Арт</a:t>
                      </a: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Times New Roman" pitchFamily="18" charset="0"/>
                        </a:rPr>
                        <a:t>–</a:t>
                      </a: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технология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Совокупность методов, приемов и средств различных видов искусств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48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ИКТ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Использование ТСО и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мультимедийных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презентаций в образовательной деятельности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2780928" y="4499992"/>
            <a:ext cx="4800612" cy="36004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endParaRPr lang="ru-RU" b="1" dirty="0" smtClean="0">
              <a:solidFill>
                <a:schemeClr val="bg1"/>
              </a:solidFill>
            </a:endParaRPr>
          </a:p>
        </p:txBody>
      </p:sp>
      <p:sp>
        <p:nvSpPr>
          <p:cNvPr id="18438" name="Rectangle 75"/>
          <p:cNvSpPr>
            <a:spLocks noChangeArrowheads="1"/>
          </p:cNvSpPr>
          <p:nvPr/>
        </p:nvSpPr>
        <p:spPr bwMode="auto">
          <a:xfrm>
            <a:off x="620688" y="3923928"/>
            <a:ext cx="273682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solidFill>
                  <a:srgbClr val="000099"/>
                </a:solidFill>
              </a:rPr>
              <a:t>Здоровьесберегающая</a:t>
            </a:r>
            <a:endParaRPr lang="ru-RU" sz="1600" b="1" dirty="0">
              <a:solidFill>
                <a:srgbClr val="000099"/>
              </a:solidFill>
            </a:endParaRPr>
          </a:p>
          <a:p>
            <a:pPr algn="ctr"/>
            <a:r>
              <a:rPr lang="ru-RU" sz="1600" b="1" dirty="0">
                <a:solidFill>
                  <a:srgbClr val="000099"/>
                </a:solidFill>
              </a:rPr>
              <a:t> технология</a:t>
            </a:r>
          </a:p>
        </p:txBody>
      </p:sp>
      <p:sp>
        <p:nvSpPr>
          <p:cNvPr id="18439" name="Rectangle 76"/>
          <p:cNvSpPr>
            <a:spLocks noChangeArrowheads="1"/>
          </p:cNvSpPr>
          <p:nvPr/>
        </p:nvSpPr>
        <p:spPr bwMode="auto">
          <a:xfrm>
            <a:off x="3645024" y="3995936"/>
            <a:ext cx="232290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solidFill>
                  <a:srgbClr val="000099"/>
                </a:solidFill>
              </a:rPr>
              <a:t>Арт</a:t>
            </a:r>
            <a:r>
              <a:rPr lang="ru-RU" sz="1600" b="1" dirty="0">
                <a:solidFill>
                  <a:srgbClr val="000099"/>
                </a:solidFill>
              </a:rPr>
              <a:t> -  </a:t>
            </a:r>
            <a:r>
              <a:rPr lang="ru-RU" sz="1600" b="1" dirty="0" smtClean="0">
                <a:solidFill>
                  <a:srgbClr val="000099"/>
                </a:solidFill>
              </a:rPr>
              <a:t>технология</a:t>
            </a:r>
            <a:endParaRPr lang="ru-RU" sz="1600" b="1" dirty="0">
              <a:solidFill>
                <a:srgbClr val="000099"/>
              </a:solidFill>
            </a:endParaRPr>
          </a:p>
        </p:txBody>
      </p:sp>
      <p:sp>
        <p:nvSpPr>
          <p:cNvPr id="18440" name="Rectangle 77"/>
          <p:cNvSpPr>
            <a:spLocks noChangeArrowheads="1"/>
          </p:cNvSpPr>
          <p:nvPr/>
        </p:nvSpPr>
        <p:spPr bwMode="auto">
          <a:xfrm>
            <a:off x="620316" y="8123767"/>
            <a:ext cx="232290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000099"/>
                </a:solidFill>
              </a:rPr>
              <a:t>Игровая  технология</a:t>
            </a:r>
          </a:p>
        </p:txBody>
      </p:sp>
      <p:sp>
        <p:nvSpPr>
          <p:cNvPr id="18442" name="Rectangle 77"/>
          <p:cNvSpPr>
            <a:spLocks noChangeArrowheads="1"/>
          </p:cNvSpPr>
          <p:nvPr/>
        </p:nvSpPr>
        <p:spPr bwMode="auto">
          <a:xfrm>
            <a:off x="3645024" y="8172400"/>
            <a:ext cx="2808685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Технология проектного обучения </a:t>
            </a:r>
          </a:p>
          <a:p>
            <a:pPr lvl="0" algn="ctr"/>
            <a:endParaRPr lang="ru-RU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H:\DCIM\101MSDCF\DSC012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6" y="4572000"/>
            <a:ext cx="2786082" cy="3500462"/>
          </a:xfrm>
          <a:prstGeom prst="rect">
            <a:avLst/>
          </a:prstGeom>
          <a:noFill/>
        </p:spPr>
      </p:pic>
      <p:pic>
        <p:nvPicPr>
          <p:cNvPr id="2051" name="Picture 3" descr="H:\DCIM\101MSDCF\DSC0143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67" y="4643438"/>
            <a:ext cx="2857520" cy="3451635"/>
          </a:xfrm>
          <a:prstGeom prst="rect">
            <a:avLst/>
          </a:prstGeom>
          <a:noFill/>
        </p:spPr>
      </p:pic>
      <p:pic>
        <p:nvPicPr>
          <p:cNvPr id="2052" name="Picture 4" descr="H:\DCIM\101MSDCF\DSC015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76" y="714348"/>
            <a:ext cx="3000396" cy="3214710"/>
          </a:xfrm>
          <a:prstGeom prst="rect">
            <a:avLst/>
          </a:prstGeom>
          <a:noFill/>
        </p:spPr>
      </p:pic>
      <p:pic>
        <p:nvPicPr>
          <p:cNvPr id="2053" name="Picture 5" descr="H:\DCIM\101MSDCF\DSC012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42" y="714348"/>
            <a:ext cx="2857520" cy="314327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5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680" y="1547665"/>
            <a:ext cx="288032" cy="1152127"/>
          </a:xfrm>
        </p:spPr>
        <p:txBody>
          <a:bodyPr>
            <a:normAutofit/>
          </a:bodyPr>
          <a:lstStyle/>
          <a:p>
            <a:endParaRPr lang="ru-RU" sz="1900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32656" y="0"/>
            <a:ext cx="59766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Физкультурно-оздоровительные мероприятия в моей группе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0688" y="1384995"/>
            <a:ext cx="5408307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Хождение по массажным коврикам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босиком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Употребляем в пищу чеснок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Точечный массаж носа и ушей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Смазываем нос оксолиновой мазью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 и спортивные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Солнечные ванны в летний период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Оздоровительная гимнастика после дневного сна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праздники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Ежедневная утренняя гимнастика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Гимнастика на улице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Пальчиковая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гимнастика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Артикуляционная гимнастика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Самомассаж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Релаксация</a:t>
            </a:r>
          </a:p>
        </p:txBody>
      </p:sp>
    </p:spTree>
    <p:extLst>
      <p:ext uri="{BB962C8B-B14F-4D97-AF65-F5344CB8AC3E}">
        <p14:creationId xmlns="" xmlns:p14="http://schemas.microsoft.com/office/powerpoint/2010/main" val="18114179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DCIM\101MSDCF\DSC012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43" y="285720"/>
            <a:ext cx="4143404" cy="2396544"/>
          </a:xfrm>
          <a:prstGeom prst="rect">
            <a:avLst/>
          </a:prstGeom>
          <a:noFill/>
        </p:spPr>
      </p:pic>
      <p:pic>
        <p:nvPicPr>
          <p:cNvPr id="3075" name="Picture 3" descr="H:\DCIM\101MSDCF\DSC012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14" y="2714612"/>
            <a:ext cx="3214686" cy="2357454"/>
          </a:xfrm>
          <a:prstGeom prst="rect">
            <a:avLst/>
          </a:prstGeom>
          <a:noFill/>
        </p:spPr>
      </p:pic>
      <p:pic>
        <p:nvPicPr>
          <p:cNvPr id="3076" name="Picture 4" descr="H:\DCIM\101MSDCF\DSC01244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43" y="5143504"/>
            <a:ext cx="2857519" cy="2665817"/>
          </a:xfrm>
          <a:prstGeom prst="rect">
            <a:avLst/>
          </a:prstGeom>
          <a:noFill/>
        </p:spPr>
      </p:pic>
      <p:pic>
        <p:nvPicPr>
          <p:cNvPr id="3077" name="Picture 5" descr="H:\DCIM\101MSDCF\DSC012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66" y="2786050"/>
            <a:ext cx="3143272" cy="2182230"/>
          </a:xfrm>
          <a:prstGeom prst="rect">
            <a:avLst/>
          </a:prstGeom>
          <a:noFill/>
        </p:spPr>
      </p:pic>
      <p:pic>
        <p:nvPicPr>
          <p:cNvPr id="3078" name="Picture 6" descr="H:\DCIM\101MSDCF\DSC012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4752" y="5214943"/>
            <a:ext cx="2928958" cy="250033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32" y="214282"/>
            <a:ext cx="4800612" cy="1128211"/>
          </a:xfrm>
        </p:spPr>
        <p:txBody>
          <a:bodyPr/>
          <a:lstStyle/>
          <a:p>
            <a:r>
              <a:rPr sz="3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Весеннее развлечение.</a:t>
            </a:r>
            <a:br>
              <a:rPr sz="3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3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Масленица.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:\DCIM\101MSDCF\DSC014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17" y="4143372"/>
            <a:ext cx="4714883" cy="2714644"/>
          </a:xfrm>
          <a:prstGeom prst="rect">
            <a:avLst/>
          </a:prstGeom>
          <a:noFill/>
        </p:spPr>
      </p:pic>
      <p:pic>
        <p:nvPicPr>
          <p:cNvPr id="4099" name="Picture 3" descr="H:\DCIM\101MSDCF\DSC014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42" y="1643042"/>
            <a:ext cx="4929198" cy="2643206"/>
          </a:xfrm>
          <a:prstGeom prst="rect">
            <a:avLst/>
          </a:prstGeom>
          <a:noFill/>
        </p:spPr>
      </p:pic>
      <p:pic>
        <p:nvPicPr>
          <p:cNvPr id="4100" name="Picture 4" descr="H:\DCIM\101MSDCF\DSC014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8" y="6857983"/>
            <a:ext cx="4286256" cy="228601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8" y="571472"/>
            <a:ext cx="4800612" cy="1128211"/>
          </a:xfrm>
        </p:spPr>
        <p:txBody>
          <a:bodyPr/>
          <a:lstStyle/>
          <a:p>
            <a:r>
              <a:rPr lang="ru-RU" b="1" dirty="0" smtClean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Monotype Corsiva" pitchFamily="66" charset="0"/>
                <a:ea typeface="Calibri"/>
                <a:cs typeface="Times New Roman"/>
              </a:rPr>
              <a:t>Работа с родителями</a:t>
            </a:r>
            <a:r>
              <a:rPr lang="ru-RU" sz="800" dirty="0" smtClean="0">
                <a:solidFill>
                  <a:srgbClr val="FF0000"/>
                </a:solidFill>
                <a:effectLst/>
                <a:latin typeface="Monotype Corsiva" pitchFamily="66" charset="0"/>
                <a:ea typeface="Calibri"/>
                <a:cs typeface="Times New Roman"/>
              </a:rPr>
              <a:t/>
            </a:r>
            <a:br>
              <a:rPr lang="ru-RU" sz="800" dirty="0" smtClean="0">
                <a:solidFill>
                  <a:srgbClr val="FF0000"/>
                </a:solidFill>
                <a:effectLst/>
                <a:latin typeface="Monotype Corsiva" pitchFamily="66" charset="0"/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4" name="AutoShape 12"/>
          <p:cNvSpPr>
            <a:spLocks noGrp="1" noChangeArrowheads="1"/>
          </p:cNvSpPr>
          <p:nvPr>
            <p:ph idx="1"/>
          </p:nvPr>
        </p:nvSpPr>
        <p:spPr bwMode="auto">
          <a:xfrm>
            <a:off x="2132856" y="3779912"/>
            <a:ext cx="2376264" cy="936104"/>
          </a:xfrm>
          <a:prstGeom prst="hexagon">
            <a:avLst>
              <a:gd name="adj" fmla="val 30768"/>
              <a:gd name="vf" fmla="val 115470"/>
            </a:avLst>
          </a:prstGeom>
          <a:solidFill>
            <a:srgbClr val="E7FAFD">
              <a:alpha val="74117"/>
            </a:srgbClr>
          </a:solidFill>
          <a:ln w="28575">
            <a:solidFill>
              <a:srgbClr val="008080"/>
            </a:solidFill>
            <a:miter lim="800000"/>
            <a:headEnd/>
            <a:tailEnd/>
          </a:ln>
        </p:spPr>
        <p:txBody>
          <a:bodyPr lIns="85725" tIns="47625" rIns="85725" bIns="47625"/>
          <a:lstStyle/>
          <a:p>
            <a:pPr algn="ctr">
              <a:buNone/>
            </a:pPr>
            <a:r>
              <a:rPr lang="ru-RU" sz="2000" b="1" dirty="0">
                <a:solidFill>
                  <a:srgbClr val="FF0000"/>
                </a:solidFill>
                <a:latin typeface="Century" pitchFamily="18" charset="0"/>
                <a:cs typeface="Times New Roman" pitchFamily="18" charset="0"/>
              </a:rPr>
              <a:t>Родители </a:t>
            </a:r>
          </a:p>
        </p:txBody>
      </p:sp>
      <p:sp>
        <p:nvSpPr>
          <p:cNvPr id="5" name="Oval 13"/>
          <p:cNvSpPr>
            <a:spLocks noChangeArrowheads="1"/>
          </p:cNvSpPr>
          <p:nvPr/>
        </p:nvSpPr>
        <p:spPr bwMode="auto">
          <a:xfrm>
            <a:off x="2636912" y="1547664"/>
            <a:ext cx="2071687" cy="1257300"/>
          </a:xfrm>
          <a:prstGeom prst="ellipse">
            <a:avLst/>
          </a:prstGeom>
          <a:gradFill rotWithShape="1">
            <a:gsLst>
              <a:gs pos="0">
                <a:srgbClr val="CCFF66"/>
              </a:gs>
              <a:gs pos="100000">
                <a:srgbClr val="FFFF99"/>
              </a:gs>
            </a:gsLst>
            <a:lin ang="5400000" scaled="1"/>
          </a:gradFill>
          <a:ln w="9525">
            <a:solidFill>
              <a:srgbClr val="008000"/>
            </a:solidFill>
            <a:round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rgbClr val="FF0000"/>
                </a:solidFill>
                <a:cs typeface="Times New Roman" pitchFamily="18" charset="0"/>
              </a:rPr>
              <a:t>Консультации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0" y="2411760"/>
            <a:ext cx="1943100" cy="1328737"/>
          </a:xfrm>
          <a:prstGeom prst="ellipse">
            <a:avLst/>
          </a:prstGeom>
          <a:gradFill rotWithShape="1">
            <a:gsLst>
              <a:gs pos="0">
                <a:srgbClr val="99FF33"/>
              </a:gs>
              <a:gs pos="100000">
                <a:srgbClr val="FFFF99"/>
              </a:gs>
            </a:gsLst>
            <a:lin ang="18900000" scaled="1"/>
          </a:gradFill>
          <a:ln w="9525">
            <a:solidFill>
              <a:srgbClr val="008000"/>
            </a:solidFill>
            <a:round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sz="2000" dirty="0">
                <a:solidFill>
                  <a:srgbClr val="FF0000"/>
                </a:solidFill>
                <a:cs typeface="Times New Roman" pitchFamily="18" charset="0"/>
              </a:rPr>
              <a:t>Дни открытых дверей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0" y="4860032"/>
            <a:ext cx="2157412" cy="1257300"/>
          </a:xfrm>
          <a:prstGeom prst="ellipse">
            <a:avLst/>
          </a:prstGeom>
          <a:gradFill rotWithShape="1">
            <a:gsLst>
              <a:gs pos="0">
                <a:srgbClr val="99FF33"/>
              </a:gs>
              <a:gs pos="100000">
                <a:srgbClr val="FFFF99"/>
              </a:gs>
            </a:gsLst>
            <a:lin ang="18900000" scaled="1"/>
          </a:gradFill>
          <a:ln w="9525">
            <a:solidFill>
              <a:srgbClr val="008000"/>
            </a:solidFill>
            <a:round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dirty="0">
                <a:solidFill>
                  <a:srgbClr val="FF0000"/>
                </a:solidFill>
                <a:cs typeface="Times New Roman" pitchFamily="18" charset="0"/>
              </a:rPr>
              <a:t>Родительские</a:t>
            </a:r>
            <a:endParaRPr lang="ru-RU" dirty="0">
              <a:solidFill>
                <a:srgbClr val="FF0000"/>
              </a:solidFill>
            </a:endParaRPr>
          </a:p>
          <a:p>
            <a:pPr algn="ctr" eaLnBrk="0" hangingPunct="0">
              <a:defRPr/>
            </a:pPr>
            <a:r>
              <a:rPr lang="ru-RU" dirty="0">
                <a:solidFill>
                  <a:srgbClr val="FF0000"/>
                </a:solidFill>
                <a:cs typeface="Times New Roman" pitchFamily="18" charset="0"/>
              </a:rPr>
              <a:t>собрания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2636912" y="6012160"/>
            <a:ext cx="1943100" cy="1257300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99FF33"/>
              </a:gs>
            </a:gsLst>
            <a:lin ang="5400000" scaled="1"/>
          </a:gradFill>
          <a:ln w="9525">
            <a:solidFill>
              <a:srgbClr val="008000"/>
            </a:solidFill>
            <a:round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sz="1600" dirty="0">
                <a:solidFill>
                  <a:srgbClr val="FF0000"/>
                </a:solidFill>
                <a:cs typeface="Times New Roman" pitchFamily="18" charset="0"/>
              </a:rPr>
              <a:t>Наглядная информация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4914900" y="4572000"/>
            <a:ext cx="1943100" cy="1257300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99FF33">
                  <a:alpha val="99001"/>
                </a:srgbClr>
              </a:gs>
            </a:gsLst>
            <a:lin ang="2700000" scaled="1"/>
          </a:gradFill>
          <a:ln w="9525">
            <a:solidFill>
              <a:srgbClr val="008000"/>
            </a:solidFill>
            <a:round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rgbClr val="FF0000"/>
                </a:solidFill>
                <a:cs typeface="Times New Roman" pitchFamily="18" charset="0"/>
              </a:rPr>
              <a:t>Выставки рисунков и поделок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4914900" y="2843808"/>
            <a:ext cx="1943100" cy="1257300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99FF33">
                  <a:alpha val="99001"/>
                </a:srgbClr>
              </a:gs>
            </a:gsLst>
            <a:lin ang="2700000" scaled="1"/>
          </a:gradFill>
          <a:ln w="9525">
            <a:solidFill>
              <a:srgbClr val="008000"/>
            </a:solidFill>
            <a:round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sz="2000" dirty="0" smtClean="0">
                <a:solidFill>
                  <a:srgbClr val="FF0000"/>
                </a:solidFill>
                <a:cs typeface="Times New Roman" pitchFamily="18" charset="0"/>
              </a:rPr>
              <a:t>Создания проектов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 rot="16712657">
            <a:off x="3075535" y="3006439"/>
            <a:ext cx="692931" cy="577736"/>
          </a:xfrm>
          <a:prstGeom prst="rightArrow">
            <a:avLst>
              <a:gd name="adj1" fmla="val 50000"/>
              <a:gd name="adj2" fmla="val 31250"/>
            </a:avLst>
          </a:prstGeom>
          <a:gradFill rotWithShape="1">
            <a:gsLst>
              <a:gs pos="0">
                <a:srgbClr val="FFFF99"/>
              </a:gs>
              <a:gs pos="100000">
                <a:srgbClr val="FF9966"/>
              </a:gs>
            </a:gsLst>
            <a:lin ang="0" scaled="1"/>
          </a:gra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tt-RU">
              <a:latin typeface="Verdana" pitchFamily="34" charset="0"/>
            </a:endParaRP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auto">
          <a:xfrm rot="5178493">
            <a:off x="3295029" y="5105457"/>
            <a:ext cx="667841" cy="603210"/>
          </a:xfrm>
          <a:prstGeom prst="rightArrow">
            <a:avLst>
              <a:gd name="adj1" fmla="val 50000"/>
              <a:gd name="adj2" fmla="val 31250"/>
            </a:avLst>
          </a:prstGeom>
          <a:gradFill rotWithShape="1">
            <a:gsLst>
              <a:gs pos="0">
                <a:srgbClr val="FFFF99"/>
              </a:gs>
              <a:gs pos="100000">
                <a:srgbClr val="FF9966"/>
              </a:gs>
            </a:gsLst>
            <a:lin ang="0" scaled="1"/>
          </a:gra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tt-RU">
              <a:latin typeface="Verdana" pitchFamily="34" charset="0"/>
            </a:endParaRPr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 rot="19276226">
            <a:off x="4413903" y="3678122"/>
            <a:ext cx="571500" cy="587045"/>
          </a:xfrm>
          <a:prstGeom prst="rightArrow">
            <a:avLst>
              <a:gd name="adj1" fmla="val 50000"/>
              <a:gd name="adj2" fmla="val 31250"/>
            </a:avLst>
          </a:prstGeom>
          <a:gradFill rotWithShape="1">
            <a:gsLst>
              <a:gs pos="0">
                <a:srgbClr val="FFFF99"/>
              </a:gs>
              <a:gs pos="100000">
                <a:srgbClr val="FF9966"/>
              </a:gs>
            </a:gsLst>
            <a:lin ang="0" scaled="1"/>
          </a:gra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tt-RU">
              <a:latin typeface="Verdana" pitchFamily="34" charset="0"/>
            </a:endParaRPr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auto">
          <a:xfrm rot="1643224">
            <a:off x="4395700" y="4503873"/>
            <a:ext cx="571500" cy="587101"/>
          </a:xfrm>
          <a:prstGeom prst="rightArrow">
            <a:avLst>
              <a:gd name="adj1" fmla="val 50000"/>
              <a:gd name="adj2" fmla="val 31250"/>
            </a:avLst>
          </a:prstGeom>
          <a:gradFill rotWithShape="1">
            <a:gsLst>
              <a:gs pos="0">
                <a:srgbClr val="FFFF99"/>
              </a:gs>
              <a:gs pos="100000">
                <a:srgbClr val="FF9966"/>
              </a:gs>
            </a:gsLst>
            <a:lin ang="0" scaled="1"/>
          </a:gra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tt-RU">
              <a:latin typeface="Verdana" pitchFamily="34" charset="0"/>
            </a:endParaRPr>
          </a:p>
        </p:txBody>
      </p:sp>
      <p:sp>
        <p:nvSpPr>
          <p:cNvPr id="15" name="AutoShape 6"/>
          <p:cNvSpPr>
            <a:spLocks noChangeArrowheads="1"/>
          </p:cNvSpPr>
          <p:nvPr/>
        </p:nvSpPr>
        <p:spPr bwMode="auto">
          <a:xfrm rot="8256104">
            <a:off x="2090293" y="4855299"/>
            <a:ext cx="571500" cy="578751"/>
          </a:xfrm>
          <a:prstGeom prst="rightArrow">
            <a:avLst>
              <a:gd name="adj1" fmla="val 50000"/>
              <a:gd name="adj2" fmla="val 31250"/>
            </a:avLst>
          </a:prstGeom>
          <a:gradFill rotWithShape="1">
            <a:gsLst>
              <a:gs pos="0">
                <a:srgbClr val="FFFF99"/>
              </a:gs>
              <a:gs pos="100000">
                <a:srgbClr val="FF9966"/>
              </a:gs>
            </a:gsLst>
            <a:lin ang="0" scaled="1"/>
          </a:gra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tt-RU">
              <a:latin typeface="Verdana" pitchFamily="34" charset="0"/>
            </a:endParaRPr>
          </a:p>
        </p:txBody>
      </p:sp>
      <p:sp>
        <p:nvSpPr>
          <p:cNvPr id="16" name="AutoShape 6"/>
          <p:cNvSpPr>
            <a:spLocks noChangeArrowheads="1"/>
          </p:cNvSpPr>
          <p:nvPr/>
        </p:nvSpPr>
        <p:spPr bwMode="auto">
          <a:xfrm rot="11986014">
            <a:off x="1740664" y="3342886"/>
            <a:ext cx="643954" cy="589119"/>
          </a:xfrm>
          <a:prstGeom prst="rightArrow">
            <a:avLst>
              <a:gd name="adj1" fmla="val 50000"/>
              <a:gd name="adj2" fmla="val 31250"/>
            </a:avLst>
          </a:prstGeom>
          <a:gradFill rotWithShape="1">
            <a:gsLst>
              <a:gs pos="0">
                <a:srgbClr val="FFFF99"/>
              </a:gs>
              <a:gs pos="100000">
                <a:srgbClr val="FF9966"/>
              </a:gs>
            </a:gsLst>
            <a:lin ang="0" scaled="1"/>
          </a:gra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tt-RU"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5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480" y="1357290"/>
            <a:ext cx="5976664" cy="2088231"/>
          </a:xfrm>
        </p:spPr>
        <p:txBody>
          <a:bodyPr/>
          <a:lstStyle/>
          <a:p>
            <a:pPr algn="just"/>
            <a:r>
              <a:rPr lang="ru-RU" sz="2000" b="1" dirty="0" smtClean="0"/>
              <a:t>Традиционные формы работы: беседы, лекции, консультации, родительские собрания; а также анкетирование, музыкальные и спортивные праздники с участием родителей; конкурсы семейных рисунков, поделок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32656" y="226530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</a:rPr>
              <a:t>В работе с родителями использую:</a:t>
            </a:r>
          </a:p>
        </p:txBody>
      </p:sp>
      <p:pic>
        <p:nvPicPr>
          <p:cNvPr id="4097" name="Picture 1" descr="C:\Users\123\Desktop\младшая группа\мл. группа\Фото мл.гр\Фото 2017г\DSC0353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-8915400" y="-4686300"/>
            <a:ext cx="5400000" cy="4050000"/>
          </a:xfrm>
          <a:prstGeom prst="rect">
            <a:avLst/>
          </a:prstGeom>
          <a:noFill/>
        </p:spPr>
      </p:pic>
      <p:pic>
        <p:nvPicPr>
          <p:cNvPr id="4100" name="Picture 4" descr="C:\Users\123\Desktop\младшая группа\мл. группа\Фото мл.гр\Фото 2017г\DSC03523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-8915400" y="-4686300"/>
            <a:ext cx="5400000" cy="4050000"/>
          </a:xfrm>
          <a:prstGeom prst="rect">
            <a:avLst/>
          </a:prstGeom>
          <a:noFill/>
        </p:spPr>
      </p:pic>
      <p:pic>
        <p:nvPicPr>
          <p:cNvPr id="4101" name="Picture 5" descr="C:\Users\123\Desktop\младшая группа\мл. группа\Фото мл.гр\Фото 2017г\DSC03523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-8915400" y="-4686300"/>
            <a:ext cx="5400000" cy="4050000"/>
          </a:xfrm>
          <a:prstGeom prst="rect">
            <a:avLst/>
          </a:prstGeom>
          <a:noFill/>
        </p:spPr>
      </p:pic>
      <p:pic>
        <p:nvPicPr>
          <p:cNvPr id="5122" name="Picture 2" descr="H:\DCIM\101MSDCF\DSC015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3428992"/>
            <a:ext cx="3500438" cy="3000397"/>
          </a:xfrm>
          <a:prstGeom prst="rect">
            <a:avLst/>
          </a:prstGeom>
          <a:noFill/>
        </p:spPr>
      </p:pic>
      <p:pic>
        <p:nvPicPr>
          <p:cNvPr id="5123" name="Picture 3" descr="H:\DCIM\101MSDCF\DSC0155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290" y="3428992"/>
            <a:ext cx="3214710" cy="2896609"/>
          </a:xfrm>
          <a:prstGeom prst="rect">
            <a:avLst/>
          </a:prstGeom>
          <a:noFill/>
        </p:spPr>
      </p:pic>
      <p:pic>
        <p:nvPicPr>
          <p:cNvPr id="5124" name="Picture 4" descr="H:\DCIM\101MSDCF\DSC0157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8670" y="6357950"/>
            <a:ext cx="5314718" cy="2786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249867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0810" y="8100392"/>
            <a:ext cx="5326502" cy="6782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" y="1187624"/>
            <a:ext cx="68579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i="1" dirty="0" smtClean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Спасибо</a:t>
            </a:r>
          </a:p>
          <a:p>
            <a:pPr algn="ctr"/>
            <a:r>
              <a:rPr lang="ru-RU" sz="7200" b="1" i="1" dirty="0" smtClean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ru-RU" sz="7200" b="1" i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за </a:t>
            </a:r>
            <a:endParaRPr lang="ru-RU" sz="7200" b="1" i="1" dirty="0" smtClean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algn="ctr"/>
            <a:r>
              <a:rPr lang="ru-RU" sz="7200" b="1" i="1" dirty="0" smtClean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внимание</a:t>
            </a:r>
            <a:r>
              <a:rPr lang="ru-RU" sz="7200" b="1" i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!</a:t>
            </a:r>
          </a:p>
        </p:txBody>
      </p:sp>
      <p:pic>
        <p:nvPicPr>
          <p:cNvPr id="5" name="Picture 3" descr="C:\Documents and Settings\Кирилл\Рабочий стол\МАМА\анимация\07acdff8d19d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84784" y="4283968"/>
            <a:ext cx="3929063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9897921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MSC_MS_RU_RU_8March_Pink_2007v_Russia">
  <a:themeElements>
    <a:clrScheme name="8 марта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8 марта">
      <a:majorFont>
        <a:latin typeface="Segoe Scrip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DE88507-060B-42D1-89C8-39E512EFE87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MSC_MS_RU_RU_8March_Pink_2007v_Russia</Template>
  <TotalTime>0</TotalTime>
  <Words>459</Words>
  <Application>Microsoft Office PowerPoint</Application>
  <PresentationFormat>Экран (4:3)</PresentationFormat>
  <Paragraphs>93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MSC_MS_RU_RU_8March_Pink_2007v_Russia</vt:lpstr>
      <vt:lpstr>Слайд 1</vt:lpstr>
      <vt:lpstr>Слайд 2</vt:lpstr>
      <vt:lpstr>    </vt:lpstr>
      <vt:lpstr>Слайд 4</vt:lpstr>
      <vt:lpstr>Слайд 5</vt:lpstr>
      <vt:lpstr>МОИ ПРИНЦИПЫ РАБОТЫ:</vt:lpstr>
      <vt:lpstr>Слайд 7</vt:lpstr>
      <vt:lpstr>Слайд 8</vt:lpstr>
      <vt:lpstr>Достижения моих воспитанников</vt:lpstr>
      <vt:lpstr>Мое хобби</vt:lpstr>
      <vt:lpstr>Профессиональная деятельность </vt:lpstr>
      <vt:lpstr> </vt:lpstr>
      <vt:lpstr>Слайд 13</vt:lpstr>
      <vt:lpstr>Слайд 14</vt:lpstr>
      <vt:lpstr>Весеннее развлечение. Масленица.</vt:lpstr>
      <vt:lpstr>Работа с родителями 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>Шаблон оформления к 8 Марта</dc:description>
  <cp:lastModifiedBy/>
  <cp:revision>1</cp:revision>
  <dcterms:created xsi:type="dcterms:W3CDTF">2016-01-10T07:30:25Z</dcterms:created>
  <dcterms:modified xsi:type="dcterms:W3CDTF">2020-02-25T13:23:32Z</dcterms:modified>
  <cp:category>Шаблон оформления к 8 Марта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TC103516769990</vt:lpwstr>
  </property>
</Properties>
</file>